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1"/>
  </p:notesMasterIdLst>
  <p:sldIdLst>
    <p:sldId id="768" r:id="rId2"/>
    <p:sldId id="769" r:id="rId3"/>
    <p:sldId id="256" r:id="rId4"/>
    <p:sldId id="731" r:id="rId5"/>
    <p:sldId id="732" r:id="rId6"/>
    <p:sldId id="334" r:id="rId7"/>
    <p:sldId id="379" r:id="rId8"/>
    <p:sldId id="380" r:id="rId9"/>
    <p:sldId id="383" r:id="rId10"/>
    <p:sldId id="384" r:id="rId11"/>
    <p:sldId id="397" r:id="rId12"/>
    <p:sldId id="398" r:id="rId13"/>
    <p:sldId id="399" r:id="rId14"/>
    <p:sldId id="406" r:id="rId15"/>
    <p:sldId id="401" r:id="rId16"/>
    <p:sldId id="402" r:id="rId17"/>
    <p:sldId id="403" r:id="rId18"/>
    <p:sldId id="407" r:id="rId19"/>
    <p:sldId id="767" r:id="rId20"/>
    <p:sldId id="734" r:id="rId21"/>
    <p:sldId id="741" r:id="rId22"/>
    <p:sldId id="411" r:id="rId23"/>
    <p:sldId id="412" r:id="rId24"/>
    <p:sldId id="413" r:id="rId25"/>
    <p:sldId id="414" r:id="rId26"/>
    <p:sldId id="415" r:id="rId27"/>
    <p:sldId id="416" r:id="rId28"/>
    <p:sldId id="257" r:id="rId29"/>
    <p:sldId id="278" r:id="rId30"/>
    <p:sldId id="258" r:id="rId31"/>
    <p:sldId id="260" r:id="rId32"/>
    <p:sldId id="264" r:id="rId33"/>
    <p:sldId id="261" r:id="rId34"/>
    <p:sldId id="387" r:id="rId35"/>
    <p:sldId id="388" r:id="rId36"/>
    <p:sldId id="389" r:id="rId37"/>
    <p:sldId id="755" r:id="rId38"/>
    <p:sldId id="756" r:id="rId39"/>
    <p:sldId id="762" r:id="rId40"/>
    <p:sldId id="765" r:id="rId41"/>
    <p:sldId id="757" r:id="rId42"/>
    <p:sldId id="758" r:id="rId43"/>
    <p:sldId id="760" r:id="rId44"/>
    <p:sldId id="761" r:id="rId45"/>
    <p:sldId id="309" r:id="rId46"/>
    <p:sldId id="325" r:id="rId47"/>
    <p:sldId id="695" r:id="rId48"/>
    <p:sldId id="717" r:id="rId49"/>
    <p:sldId id="699" r:id="rId50"/>
  </p:sldIdLst>
  <p:sldSz cx="9144000" cy="5143500" type="screen16x9"/>
  <p:notesSz cx="6858000" cy="9144000"/>
  <p:defaultTextStyle>
    <a:defPPr>
      <a:defRPr lang="en-US"/>
    </a:defPPr>
    <a:lvl1pPr algn="l" rtl="0" eaLnBrk="0" fontAlgn="base" hangingPunct="0">
      <a:spcBef>
        <a:spcPct val="0"/>
      </a:spcBef>
      <a:spcAft>
        <a:spcPct val="0"/>
      </a:spcAft>
      <a:defRPr sz="2400" kern="1200">
        <a:solidFill>
          <a:schemeClr val="tx1"/>
        </a:solidFill>
        <a:latin typeface="Helvetica"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Helvetica"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Helvetica"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Helvetica"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Helvetica" charset="0"/>
        <a:ea typeface="ＭＳ Ｐゴシック" charset="0"/>
        <a:cs typeface="ＭＳ Ｐゴシック" charset="0"/>
      </a:defRPr>
    </a:lvl5pPr>
    <a:lvl6pPr marL="2286000" algn="l" defTabSz="457200" rtl="0" eaLnBrk="1" latinLnBrk="0" hangingPunct="1">
      <a:defRPr sz="2400" kern="1200">
        <a:solidFill>
          <a:schemeClr val="tx1"/>
        </a:solidFill>
        <a:latin typeface="Helvetica" charset="0"/>
        <a:ea typeface="ＭＳ Ｐゴシック" charset="0"/>
        <a:cs typeface="ＭＳ Ｐゴシック" charset="0"/>
      </a:defRPr>
    </a:lvl6pPr>
    <a:lvl7pPr marL="2743200" algn="l" defTabSz="457200" rtl="0" eaLnBrk="1" latinLnBrk="0" hangingPunct="1">
      <a:defRPr sz="2400" kern="1200">
        <a:solidFill>
          <a:schemeClr val="tx1"/>
        </a:solidFill>
        <a:latin typeface="Helvetica" charset="0"/>
        <a:ea typeface="ＭＳ Ｐゴシック" charset="0"/>
        <a:cs typeface="ＭＳ Ｐゴシック" charset="0"/>
      </a:defRPr>
    </a:lvl7pPr>
    <a:lvl8pPr marL="3200400" algn="l" defTabSz="457200" rtl="0" eaLnBrk="1" latinLnBrk="0" hangingPunct="1">
      <a:defRPr sz="2400" kern="1200">
        <a:solidFill>
          <a:schemeClr val="tx1"/>
        </a:solidFill>
        <a:latin typeface="Helvetica" charset="0"/>
        <a:ea typeface="ＭＳ Ｐゴシック" charset="0"/>
        <a:cs typeface="ＭＳ Ｐゴシック" charset="0"/>
      </a:defRPr>
    </a:lvl8pPr>
    <a:lvl9pPr marL="3657600" algn="l" defTabSz="457200" rtl="0" eaLnBrk="1" latinLnBrk="0" hangingPunct="1">
      <a:defRPr sz="2400" kern="1200">
        <a:solidFill>
          <a:schemeClr val="tx1"/>
        </a:solidFill>
        <a:latin typeface="Helvetic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9900"/>
    <a:srgbClr val="0724FB"/>
    <a:srgbClr val="990099"/>
    <a:srgbClr val="006600"/>
    <a:srgbClr val="009973"/>
    <a:srgbClr val="FFFF00"/>
    <a:srgbClr val="FFFF66"/>
    <a:srgbClr val="FF0000"/>
    <a:srgbClr val="FF57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02"/>
    <p:restoredTop sz="94087" autoAdjust="0"/>
  </p:normalViewPr>
  <p:slideViewPr>
    <p:cSldViewPr>
      <p:cViewPr varScale="1">
        <p:scale>
          <a:sx n="151" d="100"/>
          <a:sy n="151" d="100"/>
        </p:scale>
        <p:origin x="352"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Helvetica" pitchFamily="-107" charset="0"/>
                <a:ea typeface="+mn-ea"/>
                <a:cs typeface="+mn-cs"/>
              </a:defRPr>
            </a:lvl1pPr>
          </a:lstStyle>
          <a:p>
            <a:pPr>
              <a:defRPr/>
            </a:pPr>
            <a:endParaRPr lang="en-US"/>
          </a:p>
        </p:txBody>
      </p:sp>
      <p:sp>
        <p:nvSpPr>
          <p:cNvPr id="593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Helvetica" pitchFamily="-107" charset="0"/>
                <a:ea typeface="+mn-ea"/>
                <a:cs typeface="+mn-cs"/>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93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93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Helvetica" pitchFamily="-107" charset="0"/>
                <a:ea typeface="+mn-ea"/>
                <a:cs typeface="+mn-cs"/>
              </a:defRPr>
            </a:lvl1pPr>
          </a:lstStyle>
          <a:p>
            <a:pPr>
              <a:defRPr/>
            </a:pPr>
            <a:endParaRPr lang="en-US"/>
          </a:p>
        </p:txBody>
      </p:sp>
      <p:sp>
        <p:nvSpPr>
          <p:cNvPr id="593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DA3878A-16EA-6F44-A297-FF665FA3E96A}" type="slidenum">
              <a:rPr lang="en-US"/>
              <a:pPr>
                <a:defRPr/>
              </a:pPr>
              <a:t>‹#›</a:t>
            </a:fld>
            <a:endParaRPr lang="en-US"/>
          </a:p>
        </p:txBody>
      </p:sp>
    </p:spTree>
    <p:extLst>
      <p:ext uri="{BB962C8B-B14F-4D97-AF65-F5344CB8AC3E}">
        <p14:creationId xmlns:p14="http://schemas.microsoft.com/office/powerpoint/2010/main" val="16844820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107" charset="0"/>
        <a:ea typeface="ＭＳ Ｐゴシック" pitchFamily="-107"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Times"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fld id="{8B5E4EC5-D4A9-6F44-A2C5-4FE04BAA0949}" type="slidenum">
              <a:rPr lang="en-US" sz="1200"/>
              <a:pPr/>
              <a:t>3</a:t>
            </a:fld>
            <a:endParaRPr lang="en-US" sz="1200"/>
          </a:p>
        </p:txBody>
      </p:sp>
      <p:sp>
        <p:nvSpPr>
          <p:cNvPr id="15362" name="Rectangle 2"/>
          <p:cNvSpPr>
            <a:spLocks noGrp="1" noRot="1" noChangeAspect="1" noChangeArrowheads="1" noTextEdit="1"/>
          </p:cNvSpPr>
          <p:nvPr>
            <p:ph type="sldImg"/>
          </p:nvPr>
        </p:nvSpPr>
        <p:spPr>
          <a:xfrm>
            <a:off x="381000" y="685800"/>
            <a:ext cx="6096000" cy="3429000"/>
          </a:xfrm>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charset="0"/>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6C1E4EA0-328A-5924-F449-0E882717C1D4}"/>
              </a:ext>
            </a:extLst>
          </p:cNvPr>
          <p:cNvSpPr>
            <a:spLocks noGrp="1" noRot="1" noChangeAspect="1" noChangeArrowheads="1" noTextEdit="1"/>
          </p:cNvSpPr>
          <p:nvPr>
            <p:ph type="sldImg"/>
          </p:nvPr>
        </p:nvSpPr>
        <p:spPr>
          <a:ln/>
        </p:spPr>
      </p:sp>
      <p:sp>
        <p:nvSpPr>
          <p:cNvPr id="54274" name="Rectangle 3">
            <a:extLst>
              <a:ext uri="{FF2B5EF4-FFF2-40B4-BE49-F238E27FC236}">
                <a16:creationId xmlns:a16="http://schemas.microsoft.com/office/drawing/2014/main" id="{75AC4F05-F083-A13C-1544-CBB2A62B7C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Calibri" panose="020F0502020204030204" pitchFamily="34" charset="0"/>
              <a:ea typeface="ＭＳ Ｐゴシック"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FEF40C27-EF3A-4035-5BBF-04A534E5F9F1}"/>
              </a:ext>
            </a:extLst>
          </p:cNvPr>
          <p:cNvSpPr>
            <a:spLocks noGrp="1" noRot="1" noChangeAspect="1" noChangeArrowheads="1" noTextEdit="1"/>
          </p:cNvSpPr>
          <p:nvPr>
            <p:ph type="sldImg"/>
          </p:nvPr>
        </p:nvSpPr>
        <p:spPr>
          <a:ln/>
        </p:spPr>
      </p:sp>
      <p:sp>
        <p:nvSpPr>
          <p:cNvPr id="56322" name="Rectangle 3">
            <a:extLst>
              <a:ext uri="{FF2B5EF4-FFF2-40B4-BE49-F238E27FC236}">
                <a16:creationId xmlns:a16="http://schemas.microsoft.com/office/drawing/2014/main" id="{399F6551-6C6B-ED8B-8A16-000612F3AE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Calibri" panose="020F0502020204030204" pitchFamily="34" charset="0"/>
              <a:ea typeface="ＭＳ Ｐゴシック"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4D99F782-08ED-4EB1-5976-BF0177452660}"/>
              </a:ext>
            </a:extLst>
          </p:cNvPr>
          <p:cNvSpPr>
            <a:spLocks noGrp="1" noRot="1" noChangeAspect="1" noChangeArrowheads="1" noTextEdit="1"/>
          </p:cNvSpPr>
          <p:nvPr>
            <p:ph type="sldImg"/>
          </p:nvPr>
        </p:nvSpPr>
        <p:spPr>
          <a:ln/>
        </p:spPr>
      </p:sp>
      <p:sp>
        <p:nvSpPr>
          <p:cNvPr id="58370" name="Rectangle 3">
            <a:extLst>
              <a:ext uri="{FF2B5EF4-FFF2-40B4-BE49-F238E27FC236}">
                <a16:creationId xmlns:a16="http://schemas.microsoft.com/office/drawing/2014/main" id="{6BE653EA-CD90-405A-EF4E-3DB501419C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Calibri" panose="020F0502020204030204" pitchFamily="34" charset="0"/>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E49C4231-D339-290B-D199-B53BB5829796}"/>
              </a:ext>
            </a:extLst>
          </p:cNvPr>
          <p:cNvSpPr>
            <a:spLocks noGrp="1" noRot="1" noChangeAspect="1" noChangeArrowheads="1" noTextEdit="1"/>
          </p:cNvSpPr>
          <p:nvPr>
            <p:ph type="sldImg"/>
          </p:nvPr>
        </p:nvSpPr>
        <p:spPr>
          <a:ln/>
        </p:spPr>
      </p:sp>
      <p:sp>
        <p:nvSpPr>
          <p:cNvPr id="60418" name="Rectangle 3">
            <a:extLst>
              <a:ext uri="{FF2B5EF4-FFF2-40B4-BE49-F238E27FC236}">
                <a16:creationId xmlns:a16="http://schemas.microsoft.com/office/drawing/2014/main" id="{A4289B0E-40B1-5E14-677B-64689786B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Calibri" panose="020F0502020204030204" pitchFamily="34" charset="0"/>
              <a:ea typeface="ＭＳ Ｐゴシック"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ABE317E3-45D7-7124-63E3-F7F1A7622B27}"/>
              </a:ext>
            </a:extLst>
          </p:cNvPr>
          <p:cNvSpPr>
            <a:spLocks noGrp="1" noRot="1" noChangeAspect="1" noChangeArrowheads="1" noTextEdit="1"/>
          </p:cNvSpPr>
          <p:nvPr>
            <p:ph type="sldImg"/>
          </p:nvPr>
        </p:nvSpPr>
        <p:spPr>
          <a:ln/>
        </p:spPr>
      </p:sp>
      <p:sp>
        <p:nvSpPr>
          <p:cNvPr id="62466" name="Rectangle 3">
            <a:extLst>
              <a:ext uri="{FF2B5EF4-FFF2-40B4-BE49-F238E27FC236}">
                <a16:creationId xmlns:a16="http://schemas.microsoft.com/office/drawing/2014/main" id="{4178DDCD-DC95-3FDB-3FC3-53341FDF6BB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Calibri" panose="020F0502020204030204" pitchFamily="34" charset="0"/>
              <a:ea typeface="ＭＳ Ｐゴシック"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248535F1-003D-D353-2FA9-8FB86DF9D4A5}"/>
              </a:ext>
            </a:extLst>
          </p:cNvPr>
          <p:cNvSpPr>
            <a:spLocks noGrp="1" noRot="1" noChangeAspect="1" noChangeArrowheads="1" noTextEdit="1"/>
          </p:cNvSpPr>
          <p:nvPr>
            <p:ph type="sldImg"/>
          </p:nvPr>
        </p:nvSpPr>
        <p:spPr>
          <a:ln/>
        </p:spPr>
      </p:sp>
      <p:sp>
        <p:nvSpPr>
          <p:cNvPr id="64514" name="Rectangle 3">
            <a:extLst>
              <a:ext uri="{FF2B5EF4-FFF2-40B4-BE49-F238E27FC236}">
                <a16:creationId xmlns:a16="http://schemas.microsoft.com/office/drawing/2014/main" id="{D4519B0C-9597-A270-0605-95540CFBF1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Calibri" panose="020F0502020204030204" pitchFamily="34" charset="0"/>
              <a:ea typeface="ＭＳ Ｐゴシック"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fld id="{8B5E4EC5-D4A9-6F44-A2C5-4FE04BAA0949}" type="slidenum">
              <a:rPr lang="en-US" sz="1200"/>
              <a:pPr/>
              <a:t>39</a:t>
            </a:fld>
            <a:endParaRPr lang="en-US" sz="1200"/>
          </a:p>
        </p:txBody>
      </p:sp>
      <p:sp>
        <p:nvSpPr>
          <p:cNvPr id="15362" name="Rectangle 2"/>
          <p:cNvSpPr>
            <a:spLocks noGrp="1" noRot="1" noChangeAspect="1" noChangeArrowheads="1" noTextEdit="1"/>
          </p:cNvSpPr>
          <p:nvPr>
            <p:ph type="sldImg"/>
          </p:nvPr>
        </p:nvSpPr>
        <p:spPr>
          <a:xfrm>
            <a:off x="381000" y="685800"/>
            <a:ext cx="6096000" cy="3429000"/>
          </a:xfrm>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894176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fld id="{8B5E4EC5-D4A9-6F44-A2C5-4FE04BAA0949}" type="slidenum">
              <a:rPr lang="en-US" sz="1200"/>
              <a:pPr/>
              <a:t>40</a:t>
            </a:fld>
            <a:endParaRPr lang="en-US" sz="1200"/>
          </a:p>
        </p:txBody>
      </p:sp>
      <p:sp>
        <p:nvSpPr>
          <p:cNvPr id="15362" name="Rectangle 2"/>
          <p:cNvSpPr>
            <a:spLocks noGrp="1" noRot="1" noChangeAspect="1" noChangeArrowheads="1" noTextEdit="1"/>
          </p:cNvSpPr>
          <p:nvPr>
            <p:ph type="sldImg"/>
          </p:nvPr>
        </p:nvSpPr>
        <p:spPr>
          <a:xfrm>
            <a:off x="381000" y="685800"/>
            <a:ext cx="6096000" cy="3429000"/>
          </a:xfrm>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2550379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fld id="{8B5E4EC5-D4A9-6F44-A2C5-4FE04BAA0949}" type="slidenum">
              <a:rPr lang="en-US" sz="1200"/>
              <a:pPr/>
              <a:t>41</a:t>
            </a:fld>
            <a:endParaRPr lang="en-US" sz="1200"/>
          </a:p>
        </p:txBody>
      </p:sp>
      <p:sp>
        <p:nvSpPr>
          <p:cNvPr id="15362" name="Rectangle 2"/>
          <p:cNvSpPr>
            <a:spLocks noGrp="1" noRot="1" noChangeAspect="1" noChangeArrowheads="1" noTextEdit="1"/>
          </p:cNvSpPr>
          <p:nvPr>
            <p:ph type="sldImg"/>
          </p:nvPr>
        </p:nvSpPr>
        <p:spPr>
          <a:xfrm>
            <a:off x="381000" y="685800"/>
            <a:ext cx="6096000" cy="3429000"/>
          </a:xfrm>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3091779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fld id="{8B5E4EC5-D4A9-6F44-A2C5-4FE04BAA0949}" type="slidenum">
              <a:rPr lang="en-US" sz="1200"/>
              <a:pPr/>
              <a:t>42</a:t>
            </a:fld>
            <a:endParaRPr lang="en-US" sz="1200"/>
          </a:p>
        </p:txBody>
      </p:sp>
      <p:sp>
        <p:nvSpPr>
          <p:cNvPr id="15362" name="Rectangle 2"/>
          <p:cNvSpPr>
            <a:spLocks noGrp="1" noRot="1" noChangeAspect="1" noChangeArrowheads="1" noTextEdit="1"/>
          </p:cNvSpPr>
          <p:nvPr>
            <p:ph type="sldImg"/>
          </p:nvPr>
        </p:nvSpPr>
        <p:spPr>
          <a:xfrm>
            <a:off x="381000" y="685800"/>
            <a:ext cx="6096000" cy="3429000"/>
          </a:xfrm>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833698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A116B734-3FBC-CC7C-5904-298F5B2F169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8D94315E-CA2A-3343-833D-A6470DB2C995}" type="slidenum">
              <a:rPr lang="en-US" altLang="en-US" sz="1200"/>
              <a:pPr/>
              <a:t>12</a:t>
            </a:fld>
            <a:endParaRPr lang="en-US" altLang="en-US" sz="1200"/>
          </a:p>
        </p:txBody>
      </p:sp>
      <p:sp>
        <p:nvSpPr>
          <p:cNvPr id="28674" name="Rectangle 2">
            <a:extLst>
              <a:ext uri="{FF2B5EF4-FFF2-40B4-BE49-F238E27FC236}">
                <a16:creationId xmlns:a16="http://schemas.microsoft.com/office/drawing/2014/main" id="{7A286F3C-45EB-D334-0512-1FE91F2E7175}"/>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04DA260-C1A2-3FDA-920F-328AC7D7C8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Calibri" panose="020F0502020204030204" pitchFamily="34" charset="0"/>
              <a:ea typeface="ＭＳ Ｐゴシック"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fld id="{8B5E4EC5-D4A9-6F44-A2C5-4FE04BAA0949}" type="slidenum">
              <a:rPr lang="en-US" sz="1200"/>
              <a:pPr/>
              <a:t>43</a:t>
            </a:fld>
            <a:endParaRPr lang="en-US" sz="1200"/>
          </a:p>
        </p:txBody>
      </p:sp>
      <p:sp>
        <p:nvSpPr>
          <p:cNvPr id="15362" name="Rectangle 2"/>
          <p:cNvSpPr>
            <a:spLocks noGrp="1" noRot="1" noChangeAspect="1" noChangeArrowheads="1" noTextEdit="1"/>
          </p:cNvSpPr>
          <p:nvPr>
            <p:ph type="sldImg"/>
          </p:nvPr>
        </p:nvSpPr>
        <p:spPr>
          <a:xfrm>
            <a:off x="381000" y="685800"/>
            <a:ext cx="6096000" cy="3429000"/>
          </a:xfrm>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3239011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fld id="{8B5E4EC5-D4A9-6F44-A2C5-4FE04BAA0949}" type="slidenum">
              <a:rPr lang="en-US" sz="1200"/>
              <a:pPr/>
              <a:t>44</a:t>
            </a:fld>
            <a:endParaRPr lang="en-US" sz="1200"/>
          </a:p>
        </p:txBody>
      </p:sp>
      <p:sp>
        <p:nvSpPr>
          <p:cNvPr id="15362" name="Rectangle 2"/>
          <p:cNvSpPr>
            <a:spLocks noGrp="1" noRot="1" noChangeAspect="1" noChangeArrowheads="1" noTextEdit="1"/>
          </p:cNvSpPr>
          <p:nvPr>
            <p:ph type="sldImg"/>
          </p:nvPr>
        </p:nvSpPr>
        <p:spPr>
          <a:xfrm>
            <a:off x="381000" y="685800"/>
            <a:ext cx="6096000" cy="3429000"/>
          </a:xfrm>
          <a:ln/>
        </p:spPr>
      </p:sp>
      <p:sp>
        <p:nvSpPr>
          <p:cNvPr id="153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Times" charset="0"/>
              <a:ea typeface="ＭＳ Ｐゴシック" charset="0"/>
              <a:cs typeface="ＭＳ Ｐゴシック" charset="0"/>
            </a:endParaRPr>
          </a:p>
        </p:txBody>
      </p:sp>
    </p:spTree>
    <p:extLst>
      <p:ext uri="{BB962C8B-B14F-4D97-AF65-F5344CB8AC3E}">
        <p14:creationId xmlns:p14="http://schemas.microsoft.com/office/powerpoint/2010/main" val="2078441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a:extLst>
              <a:ext uri="{FF2B5EF4-FFF2-40B4-BE49-F238E27FC236}">
                <a16:creationId xmlns:a16="http://schemas.microsoft.com/office/drawing/2014/main" id="{2A8A584E-EA4D-9EA2-9408-EF76A15BBDAE}"/>
              </a:ext>
            </a:extLst>
          </p:cNvPr>
          <p:cNvSpPr>
            <a:spLocks noGrp="1" noRot="1" noChangeAspect="1" noChangeArrowheads="1" noTextEdit="1"/>
          </p:cNvSpPr>
          <p:nvPr>
            <p:ph type="sldImg"/>
          </p:nvPr>
        </p:nvSpPr>
        <p:spPr>
          <a:ln/>
        </p:spPr>
      </p:sp>
      <p:sp>
        <p:nvSpPr>
          <p:cNvPr id="94210" name="Rectangle 3">
            <a:extLst>
              <a:ext uri="{FF2B5EF4-FFF2-40B4-BE49-F238E27FC236}">
                <a16:creationId xmlns:a16="http://schemas.microsoft.com/office/drawing/2014/main" id="{F5BFCD6E-71D4-91AF-908D-8951723D72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Calibri" panose="020F0502020204030204" pitchFamily="34" charset="0"/>
              <a:ea typeface="ＭＳ Ｐゴシック" panose="020B0600070205080204"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a:extLst>
              <a:ext uri="{FF2B5EF4-FFF2-40B4-BE49-F238E27FC236}">
                <a16:creationId xmlns:a16="http://schemas.microsoft.com/office/drawing/2014/main" id="{CB9F09E7-7D30-EDB2-13A3-9826A832C8A4}"/>
              </a:ext>
            </a:extLst>
          </p:cNvPr>
          <p:cNvSpPr>
            <a:spLocks noGrp="1" noRot="1" noChangeAspect="1" noChangeArrowheads="1" noTextEdit="1"/>
          </p:cNvSpPr>
          <p:nvPr>
            <p:ph type="sldImg"/>
          </p:nvPr>
        </p:nvSpPr>
        <p:spPr>
          <a:ln/>
        </p:spPr>
      </p:sp>
      <p:sp>
        <p:nvSpPr>
          <p:cNvPr id="96258" name="Rectangle 3">
            <a:extLst>
              <a:ext uri="{FF2B5EF4-FFF2-40B4-BE49-F238E27FC236}">
                <a16:creationId xmlns:a16="http://schemas.microsoft.com/office/drawing/2014/main" id="{891D3D13-9039-1053-2082-5B6880529A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Calibri" panose="020F0502020204030204" pitchFamily="34" charset="0"/>
              <a:ea typeface="ＭＳ Ｐゴシック" panose="020B0600070205080204"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  I’d show this after IMERG slides.    Units are different [mm/</a:t>
            </a:r>
            <a:r>
              <a:rPr lang="en-US" dirty="0" err="1"/>
              <a:t>yr</a:t>
            </a:r>
            <a:r>
              <a:rPr lang="en-US" dirty="0"/>
              <a:t>, </a:t>
            </a:r>
            <a:r>
              <a:rPr lang="en-US" dirty="0" err="1"/>
              <a:t>mm’month</a:t>
            </a:r>
            <a:r>
              <a:rPr lang="en-US" dirty="0"/>
              <a:t>, mm/day) and color bars are different.  Still, you can see that patterns are </a:t>
            </a:r>
            <a:r>
              <a:rPr lang="en-US" dirty="0" err="1"/>
              <a:t>laregly</a:t>
            </a:r>
            <a:r>
              <a:rPr lang="en-US" dirty="0"/>
              <a:t> similar between any of the composite products which all use microwave, IR and gauges (if available).  But they are not identical because passive microwave as well as gauge input is different.</a:t>
            </a:r>
          </a:p>
        </p:txBody>
      </p:sp>
      <p:sp>
        <p:nvSpPr>
          <p:cNvPr id="4" name="Slide Number Placeholder 3"/>
          <p:cNvSpPr>
            <a:spLocks noGrp="1"/>
          </p:cNvSpPr>
          <p:nvPr>
            <p:ph type="sldNum" sz="quarter" idx="5"/>
          </p:nvPr>
        </p:nvSpPr>
        <p:spPr/>
        <p:txBody>
          <a:bodyPr/>
          <a:lstStyle/>
          <a:p>
            <a:pPr>
              <a:defRPr/>
            </a:pPr>
            <a:fld id="{EB0F305B-4DCE-F749-BE4D-AB1BEA81ECEE}" type="slidenum">
              <a:rPr lang="en-US" smtClean="0"/>
              <a:pPr>
                <a:defRPr/>
              </a:pPr>
              <a:t>47</a:t>
            </a:fld>
            <a:endParaRPr lang="en-US"/>
          </a:p>
        </p:txBody>
      </p:sp>
    </p:spTree>
    <p:extLst>
      <p:ext uri="{BB962C8B-B14F-4D97-AF65-F5344CB8AC3E}">
        <p14:creationId xmlns:p14="http://schemas.microsoft.com/office/powerpoint/2010/main" val="2942526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7.</a:t>
            </a:r>
            <a:r>
              <a:rPr lang="en-US" dirty="0"/>
              <a:t> Time series of anomalies relative to the ensemble mean for the period 2001–2013 for land within 50 °N/S.  Note that you can GPCC (Global Precipitation Climatology Center) results – IMERG is one of them and the Climate Prediction Center ones.  Extremes are also very different for both gauges and satellites due to interpolation scheme and quality of the microwave data.  TRMM3B42v7 is the same </a:t>
            </a:r>
            <a:r>
              <a:rPr lang="en-US"/>
              <a:t>as IMERG.</a:t>
            </a:r>
            <a:endParaRPr lang="en-US" dirty="0"/>
          </a:p>
        </p:txBody>
      </p:sp>
      <p:sp>
        <p:nvSpPr>
          <p:cNvPr id="4" name="Slide Number Placeholder 3"/>
          <p:cNvSpPr>
            <a:spLocks noGrp="1"/>
          </p:cNvSpPr>
          <p:nvPr>
            <p:ph type="sldNum" sz="quarter" idx="5"/>
          </p:nvPr>
        </p:nvSpPr>
        <p:spPr/>
        <p:txBody>
          <a:bodyPr/>
          <a:lstStyle/>
          <a:p>
            <a:pPr>
              <a:defRPr/>
            </a:pPr>
            <a:fld id="{EB0F305B-4DCE-F749-BE4D-AB1BEA81ECEE}" type="slidenum">
              <a:rPr lang="en-US" smtClean="0"/>
              <a:pPr>
                <a:defRPr/>
              </a:pPr>
              <a:t>48</a:t>
            </a:fld>
            <a:endParaRPr lang="en-US"/>
          </a:p>
        </p:txBody>
      </p:sp>
    </p:spTree>
    <p:extLst>
      <p:ext uri="{BB962C8B-B14F-4D97-AF65-F5344CB8AC3E}">
        <p14:creationId xmlns:p14="http://schemas.microsoft.com/office/powerpoint/2010/main" val="850904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24D0D247-3DFF-6647-BE25-07BF72B96877}" type="slidenum">
              <a:rPr lang="en-US">
                <a:latin typeface="Times New Roman" pitchFamily="-107" charset="0"/>
              </a:rPr>
              <a:pPr/>
              <a:t>49</a:t>
            </a:fld>
            <a:endParaRPr lang="en-US">
              <a:latin typeface="Times New Roman" pitchFamily="-107"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p:spPr>
        <p:txBody>
          <a:bodyPr/>
          <a:lstStyle/>
          <a:p>
            <a:pPr eaLnBrk="1" hangingPunct="1"/>
            <a:r>
              <a:rPr lang="en-US" dirty="0">
                <a:latin typeface="Times New Roman" pitchFamily="-107" charset="0"/>
                <a:ea typeface="ＭＳ Ｐゴシック" pitchFamily="-107" charset="-128"/>
                <a:cs typeface="ＭＳ Ｐゴシック" pitchFamily="-107" charset="-128"/>
              </a:rPr>
              <a:t>I use this.  Up </a:t>
            </a:r>
            <a:r>
              <a:rPr lang="en-US">
                <a:latin typeface="Times New Roman" pitchFamily="-107" charset="0"/>
                <a:ea typeface="ＭＳ Ｐゴシック" pitchFamily="-107" charset="-128"/>
                <a:cs typeface="ＭＳ Ｐゴシック" pitchFamily="-107" charset="-128"/>
              </a:rPr>
              <a:t>to you if you want to use it.</a:t>
            </a:r>
            <a:endParaRPr lang="en-US" dirty="0">
              <a:latin typeface="Times New Roman" pitchFamily="-107" charset="0"/>
              <a:ea typeface="ＭＳ Ｐゴシック" pitchFamily="-107" charset="-128"/>
              <a:cs typeface="ＭＳ Ｐゴシック" pitchFamily="-107"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2489E9CE-C365-B368-95F9-6A6191E45F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9EB1E32B-1DC1-1C42-9B07-F7388697FC0E}" type="slidenum">
              <a:rPr lang="en-US" altLang="en-US" sz="1200"/>
              <a:pPr/>
              <a:t>15</a:t>
            </a:fld>
            <a:endParaRPr lang="en-US" altLang="en-US" sz="1200"/>
          </a:p>
        </p:txBody>
      </p:sp>
      <p:sp>
        <p:nvSpPr>
          <p:cNvPr id="30722" name="Rectangle 2">
            <a:extLst>
              <a:ext uri="{FF2B5EF4-FFF2-40B4-BE49-F238E27FC236}">
                <a16:creationId xmlns:a16="http://schemas.microsoft.com/office/drawing/2014/main" id="{E443F6AC-2EFC-4A57-3B4A-70FBCAD9C516}"/>
              </a:ext>
            </a:extLst>
          </p:cNvPr>
          <p:cNvSpPr>
            <a:spLocks noGrp="1" noRot="1" noChangeAspect="1" noChangeArrowheads="1" noTextEdit="1"/>
          </p:cNvSpPr>
          <p:nvPr>
            <p:ph type="sldImg"/>
          </p:nvPr>
        </p:nvSpPr>
        <p:spPr>
          <a:ln/>
        </p:spPr>
      </p:sp>
      <p:sp>
        <p:nvSpPr>
          <p:cNvPr id="30723" name="Rectangle 3">
            <a:extLst>
              <a:ext uri="{FF2B5EF4-FFF2-40B4-BE49-F238E27FC236}">
                <a16:creationId xmlns:a16="http://schemas.microsoft.com/office/drawing/2014/main" id="{33B32016-E666-0367-3015-DAAA668594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Calibri" panose="020F0502020204030204" pitchFamily="34" charset="0"/>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2040EB14-8C64-38D2-6FD3-047B4F8E95A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E50BDD57-8346-5B46-863B-E0DE0C3A1D79}" type="slidenum">
              <a:rPr lang="en-US" altLang="en-US" sz="1200"/>
              <a:pPr/>
              <a:t>16</a:t>
            </a:fld>
            <a:endParaRPr lang="en-US" altLang="en-US" sz="1200"/>
          </a:p>
        </p:txBody>
      </p:sp>
      <p:sp>
        <p:nvSpPr>
          <p:cNvPr id="32770" name="Rectangle 2">
            <a:extLst>
              <a:ext uri="{FF2B5EF4-FFF2-40B4-BE49-F238E27FC236}">
                <a16:creationId xmlns:a16="http://schemas.microsoft.com/office/drawing/2014/main" id="{55442BB3-0D3C-9F0B-36C2-705A2CE8DB0D}"/>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07932AA9-38E0-55FD-25F8-FB6A952069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Calibri" panose="020F0502020204030204" pitchFamily="34" charset="0"/>
              <a:ea typeface="ＭＳ Ｐゴシック"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A7EF7512-F260-10D5-081C-A156B80BA8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CF340AD8-1EB2-2141-AEF7-0A754C347F04}" type="slidenum">
              <a:rPr lang="en-US" altLang="en-US" sz="1200"/>
              <a:pPr/>
              <a:t>17</a:t>
            </a:fld>
            <a:endParaRPr lang="en-US" altLang="en-US" sz="1200"/>
          </a:p>
        </p:txBody>
      </p:sp>
      <p:sp>
        <p:nvSpPr>
          <p:cNvPr id="34818" name="Rectangle 2">
            <a:extLst>
              <a:ext uri="{FF2B5EF4-FFF2-40B4-BE49-F238E27FC236}">
                <a16:creationId xmlns:a16="http://schemas.microsoft.com/office/drawing/2014/main" id="{E0810468-8E0C-D95A-2503-BC9CB89B434B}"/>
              </a:ext>
            </a:extLst>
          </p:cNvPr>
          <p:cNvSpPr>
            <a:spLocks noGrp="1" noRot="1" noChangeAspect="1" noChangeArrowheads="1" noTextEdit="1"/>
          </p:cNvSpPr>
          <p:nvPr>
            <p:ph type="sldImg"/>
          </p:nvPr>
        </p:nvSpPr>
        <p:spPr>
          <a:ln/>
        </p:spPr>
      </p:sp>
      <p:sp>
        <p:nvSpPr>
          <p:cNvPr id="34819" name="Rectangle 3">
            <a:extLst>
              <a:ext uri="{FF2B5EF4-FFF2-40B4-BE49-F238E27FC236}">
                <a16:creationId xmlns:a16="http://schemas.microsoft.com/office/drawing/2014/main" id="{5A4A9E9C-5194-D8C5-FC37-FE4ABB7BEC5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Calibri" panose="020F0502020204030204" pitchFamily="34" charset="0"/>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noChangeArrowheads="1" noTextEdit="1"/>
          </p:cNvSpPr>
          <p:nvPr>
            <p:ph type="sldImg"/>
          </p:nvPr>
        </p:nvSpPr>
        <p:spPr>
          <a:ln/>
        </p:spPr>
      </p:sp>
      <p:sp>
        <p:nvSpPr>
          <p:cNvPr id="3993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atin typeface="Times"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Slide Image Placeholder 1">
            <a:extLst>
              <a:ext uri="{FF2B5EF4-FFF2-40B4-BE49-F238E27FC236}">
                <a16:creationId xmlns:a16="http://schemas.microsoft.com/office/drawing/2014/main" id="{A9EBCFB6-EE1F-5648-6BBF-CDD3A36F23F3}"/>
              </a:ext>
            </a:extLst>
          </p:cNvPr>
          <p:cNvSpPr>
            <a:spLocks noGrp="1" noRot="1" noChangeAspect="1" noTextEdit="1"/>
          </p:cNvSpPr>
          <p:nvPr>
            <p:ph type="sldImg"/>
          </p:nvPr>
        </p:nvSpPr>
        <p:spPr>
          <a:ln/>
        </p:spPr>
      </p:sp>
      <p:sp>
        <p:nvSpPr>
          <p:cNvPr id="135170" name="Notes Placeholder 2">
            <a:extLst>
              <a:ext uri="{FF2B5EF4-FFF2-40B4-BE49-F238E27FC236}">
                <a16:creationId xmlns:a16="http://schemas.microsoft.com/office/drawing/2014/main" id="{5424DF65-6070-8144-AFB9-5D0403C0519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Calibri" panose="020F0502020204030204" pitchFamily="34" charset="0"/>
                <a:ea typeface="ＭＳ Ｐゴシック" panose="020B0600070205080204" pitchFamily="34" charset="-128"/>
              </a:rPr>
              <a:t>Gail</a:t>
            </a:r>
          </a:p>
        </p:txBody>
      </p:sp>
      <p:sp>
        <p:nvSpPr>
          <p:cNvPr id="135171" name="Slide Number Placeholder 3">
            <a:extLst>
              <a:ext uri="{FF2B5EF4-FFF2-40B4-BE49-F238E27FC236}">
                <a16:creationId xmlns:a16="http://schemas.microsoft.com/office/drawing/2014/main" id="{4AEBAE08-4D14-5E21-9DF7-826AF5DBA2EE}"/>
              </a:ext>
            </a:extLst>
          </p:cNvPr>
          <p:cNvSpPr>
            <a:spLocks noGrp="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D904E7C8-6D08-5841-A89D-C3A801E3D4D8}" type="slidenum">
              <a:rPr lang="en-US" altLang="en-US" sz="1200"/>
              <a:pPr/>
              <a:t>23</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7">
            <a:extLst>
              <a:ext uri="{FF2B5EF4-FFF2-40B4-BE49-F238E27FC236}">
                <a16:creationId xmlns:a16="http://schemas.microsoft.com/office/drawing/2014/main" id="{3FFDC8AC-170F-2F46-65FC-D8ECF152DD50}"/>
              </a:ext>
            </a:extLst>
          </p:cNvPr>
          <p:cNvSpPr>
            <a:spLocks noGrp="1" noChangeArrowheads="1"/>
          </p:cNvSpPr>
          <p:nvPr>
            <p:ph type="sldNum" sz="quarter" idx="5"/>
          </p:nvPr>
        </p:nvSpPr>
        <p:spPr>
          <a:xfrm>
            <a:off x="3884613" y="8685213"/>
            <a:ext cx="29718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133" tIns="45065" rIns="90133" bIns="45065"/>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32734D90-CAB2-6144-BB55-43593F40B90A}" type="slidenum">
              <a:rPr lang="en-US" altLang="ja-JP">
                <a:solidFill>
                  <a:schemeClr val="bg1"/>
                </a:solidFill>
                <a:latin typeface="Book Antiqua" panose="02040602050305030304" pitchFamily="18" charset="0"/>
                <a:ea typeface="ヒラギノ角ゴ Pro W3" panose="020B0300000000000000" pitchFamily="34" charset="-128"/>
              </a:rPr>
              <a:pPr/>
              <a:t>24</a:t>
            </a:fld>
            <a:endParaRPr lang="en-US" altLang="ja-JP">
              <a:solidFill>
                <a:schemeClr val="bg1"/>
              </a:solidFill>
              <a:latin typeface="Book Antiqua" panose="02040602050305030304" pitchFamily="18" charset="0"/>
              <a:ea typeface="ヒラギノ角ゴ Pro W3" panose="020B0300000000000000" pitchFamily="34" charset="-128"/>
            </a:endParaRPr>
          </a:p>
        </p:txBody>
      </p:sp>
      <p:sp>
        <p:nvSpPr>
          <p:cNvPr id="136194" name="Rectangle 2">
            <a:extLst>
              <a:ext uri="{FF2B5EF4-FFF2-40B4-BE49-F238E27FC236}">
                <a16:creationId xmlns:a16="http://schemas.microsoft.com/office/drawing/2014/main" id="{9A6F1C1C-1C24-5E4A-A710-CA07BEE67814}"/>
              </a:ext>
            </a:extLst>
          </p:cNvPr>
          <p:cNvSpPr>
            <a:spLocks noGrp="1" noRot="1" noChangeAspect="1" noChangeArrowheads="1" noTextEdit="1"/>
          </p:cNvSpPr>
          <p:nvPr>
            <p:ph type="sldImg"/>
          </p:nvPr>
        </p:nvSpPr>
        <p:spPr>
          <a:solidFill>
            <a:srgbClr val="FFFFFF"/>
          </a:solidFill>
          <a:ln/>
        </p:spPr>
      </p:sp>
      <p:sp>
        <p:nvSpPr>
          <p:cNvPr id="136195" name="Rectangle 3">
            <a:extLst>
              <a:ext uri="{FF2B5EF4-FFF2-40B4-BE49-F238E27FC236}">
                <a16:creationId xmlns:a16="http://schemas.microsoft.com/office/drawing/2014/main" id="{A2D26039-CC2A-A510-4C7B-8329094C66E2}"/>
              </a:ext>
            </a:extLst>
          </p:cNvPr>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a:latin typeface="Times" pitchFamily="2" charset="0"/>
                <a:ea typeface="ヒラギノ角ゴ Pro W3" panose="020B0300000000000000" pitchFamily="34" charset="-128"/>
              </a:rPr>
              <a:t>As a reminder, these are the specs for the Core Observatory. They directly feed into meeting science objectives.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a:extLst>
              <a:ext uri="{FF2B5EF4-FFF2-40B4-BE49-F238E27FC236}">
                <a16:creationId xmlns:a16="http://schemas.microsoft.com/office/drawing/2014/main" id="{466F237A-1F67-53A9-3EF0-DF349C0BE9AE}"/>
              </a:ext>
            </a:extLst>
          </p:cNvPr>
          <p:cNvSpPr>
            <a:spLocks noGrp="1" noRot="1" noChangeAspect="1" noChangeArrowheads="1"/>
          </p:cNvSpPr>
          <p:nvPr>
            <p:ph type="sldImg"/>
          </p:nvPr>
        </p:nvSpPr>
        <p:spPr>
          <a:solidFill>
            <a:srgbClr val="FFFFFF"/>
          </a:solidFill>
          <a:ln/>
        </p:spPr>
      </p:sp>
      <p:sp>
        <p:nvSpPr>
          <p:cNvPr id="137218" name="Rectangle 3">
            <a:extLst>
              <a:ext uri="{FF2B5EF4-FFF2-40B4-BE49-F238E27FC236}">
                <a16:creationId xmlns:a16="http://schemas.microsoft.com/office/drawing/2014/main" id="{B5C738FE-7ABA-8879-9137-F087E60B0B4F}"/>
              </a:ext>
            </a:extLst>
          </p:cNvPr>
          <p:cNvSpPr>
            <a:spLocks noGrp="1" noChangeArrowheads="1"/>
          </p:cNvSpPr>
          <p:nvPr>
            <p:ph type="body" idx="1"/>
          </p:nvPr>
        </p:nvSpPr>
        <p:spPr>
          <a:solidFill>
            <a:srgbClr val="FFFFFF"/>
          </a:solidFill>
          <a:ln>
            <a:solidFill>
              <a:srgbClr val="000000"/>
            </a:solidFill>
          </a:ln>
        </p:spPr>
        <p:txBody>
          <a:bodyPr/>
          <a:lstStyle/>
          <a:p>
            <a:pPr defTabSz="900113"/>
            <a:r>
              <a:rPr lang="en-US" altLang="en-US">
                <a:latin typeface="Times" pitchFamily="2" charset="0"/>
                <a:ea typeface="ＭＳ Ｐゴシック" panose="020B0600070205080204" pitchFamily="34" charset="-128"/>
              </a:rPr>
              <a:t>GPM establishes a new milestone for international cooperation in Earth science satellite observations. NASA and JAXA are launched the GPM Core Observatory that is designed to work with, and anchor, the constellation of satellites and ground systems from the partner agencies of Japan, Europe, India, as  well as U.S. agencies such as NOAA. It will seamlessly combine all the measurements into a single global precipitation data set every 3 hours. </a:t>
            </a:r>
          </a:p>
          <a:p>
            <a:pPr defTabSz="900113"/>
            <a:endParaRPr lang="en-US" altLang="en-US">
              <a:latin typeface="Times" pitchFamily="2" charset="0"/>
              <a:ea typeface="ＭＳ Ｐゴシック" panose="020B0600070205080204" pitchFamily="34" charset="-128"/>
            </a:endParaRPr>
          </a:p>
          <a:p>
            <a:pPr defTabSz="900113"/>
            <a:r>
              <a:rPr lang="en-US" altLang="en-US">
                <a:latin typeface="Times" pitchFamily="2" charset="0"/>
                <a:ea typeface="ＭＳ Ｐゴシック" panose="020B0600070205080204" pitchFamily="34" charset="-128"/>
              </a:rPr>
              <a:t>Yellow for launched assets, white for to be launched assets.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62FE657-95B5-6D4B-8F3C-0754EF97E832}" type="slidenum">
              <a:rPr lang="en-US"/>
              <a:pPr>
                <a:defRPr/>
              </a:pPr>
              <a:t>‹#›</a:t>
            </a:fld>
            <a:endParaRPr lang="en-US"/>
          </a:p>
        </p:txBody>
      </p:sp>
    </p:spTree>
    <p:extLst>
      <p:ext uri="{BB962C8B-B14F-4D97-AF65-F5344CB8AC3E}">
        <p14:creationId xmlns:p14="http://schemas.microsoft.com/office/powerpoint/2010/main" val="370343328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47847EA-8BE0-244C-B7A9-1763EBFFCBD9}" type="slidenum">
              <a:rPr lang="en-US"/>
              <a:pPr>
                <a:defRPr/>
              </a:pPr>
              <a:t>‹#›</a:t>
            </a:fld>
            <a:endParaRPr lang="en-US"/>
          </a:p>
        </p:txBody>
      </p:sp>
    </p:spTree>
    <p:extLst>
      <p:ext uri="{BB962C8B-B14F-4D97-AF65-F5344CB8AC3E}">
        <p14:creationId xmlns:p14="http://schemas.microsoft.com/office/powerpoint/2010/main" val="247455943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4114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4114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34F7C66-8FCE-4941-BEAA-1765DD991305}" type="slidenum">
              <a:rPr lang="en-US"/>
              <a:pPr>
                <a:defRPr/>
              </a:pPr>
              <a:t>‹#›</a:t>
            </a:fld>
            <a:endParaRPr lang="en-US"/>
          </a:p>
        </p:txBody>
      </p:sp>
    </p:spTree>
    <p:extLst>
      <p:ext uri="{BB962C8B-B14F-4D97-AF65-F5344CB8AC3E}">
        <p14:creationId xmlns:p14="http://schemas.microsoft.com/office/powerpoint/2010/main" val="345676894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p>
        </p:txBody>
      </p:sp>
      <p:sp>
        <p:nvSpPr>
          <p:cNvPr id="3" name="Text Placeholder 2"/>
          <p:cNvSpPr>
            <a:spLocks noGrp="1"/>
          </p:cNvSpPr>
          <p:nvPr>
            <p:ph type="body"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00150"/>
            <a:ext cx="4038600" cy="1639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2953942"/>
            <a:ext cx="4038600" cy="1640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E398CD1D-BA51-9837-2123-1F0C069621A2}"/>
              </a:ext>
            </a:extLst>
          </p:cNvPr>
          <p:cNvSpPr>
            <a:spLocks noGrp="1"/>
          </p:cNvSpPr>
          <p:nvPr>
            <p:ph type="dt" sz="half" idx="10"/>
          </p:nvPr>
        </p:nvSpPr>
        <p:spPr>
          <a:xfrm>
            <a:off x="457200" y="4683919"/>
            <a:ext cx="2133600" cy="357188"/>
          </a:xfrm>
        </p:spPr>
        <p:txBody>
          <a:bodyPr/>
          <a:lstStyle>
            <a:lvl1pPr>
              <a:defRPr/>
            </a:lvl1pPr>
          </a:lstStyle>
          <a:p>
            <a:pPr>
              <a:defRPr/>
            </a:pPr>
            <a:endParaRPr lang="en-US"/>
          </a:p>
        </p:txBody>
      </p:sp>
      <p:sp>
        <p:nvSpPr>
          <p:cNvPr id="7" name="Footer Placeholder 6">
            <a:extLst>
              <a:ext uri="{FF2B5EF4-FFF2-40B4-BE49-F238E27FC236}">
                <a16:creationId xmlns:a16="http://schemas.microsoft.com/office/drawing/2014/main" id="{F7816FFE-85CA-A7CB-F69D-85EE6EE3BECA}"/>
              </a:ext>
            </a:extLst>
          </p:cNvPr>
          <p:cNvSpPr>
            <a:spLocks noGrp="1"/>
          </p:cNvSpPr>
          <p:nvPr>
            <p:ph type="ftr" sz="quarter" idx="11"/>
          </p:nvPr>
        </p:nvSpPr>
        <p:spPr>
          <a:xfrm>
            <a:off x="3124200" y="4683919"/>
            <a:ext cx="2895600" cy="357188"/>
          </a:xfrm>
        </p:spPr>
        <p:txBody>
          <a:bodyPr/>
          <a:lstStyle>
            <a:lvl1pPr>
              <a:defRPr/>
            </a:lvl1pPr>
          </a:lstStyle>
          <a:p>
            <a:pPr>
              <a:defRPr/>
            </a:pPr>
            <a:endParaRPr lang="en-US"/>
          </a:p>
        </p:txBody>
      </p:sp>
      <p:sp>
        <p:nvSpPr>
          <p:cNvPr id="8" name="Slide Number Placeholder 7">
            <a:extLst>
              <a:ext uri="{FF2B5EF4-FFF2-40B4-BE49-F238E27FC236}">
                <a16:creationId xmlns:a16="http://schemas.microsoft.com/office/drawing/2014/main" id="{C0987344-061C-3328-CCD0-EC7232D575A5}"/>
              </a:ext>
            </a:extLst>
          </p:cNvPr>
          <p:cNvSpPr>
            <a:spLocks noGrp="1"/>
          </p:cNvSpPr>
          <p:nvPr>
            <p:ph type="sldNum" sz="quarter" idx="12"/>
          </p:nvPr>
        </p:nvSpPr>
        <p:spPr>
          <a:xfrm>
            <a:off x="6553200" y="4683919"/>
            <a:ext cx="2133600" cy="357188"/>
          </a:xfrm>
        </p:spPr>
        <p:txBody>
          <a:bodyPr/>
          <a:lstStyle>
            <a:lvl1pPr>
              <a:defRPr/>
            </a:lvl1pPr>
          </a:lstStyle>
          <a:p>
            <a:fld id="{85C6CF44-91FF-AE45-8A38-71D7C7EFF930}" type="slidenum">
              <a:rPr lang="en-US" altLang="en-US"/>
              <a:pPr/>
              <a:t>‹#›</a:t>
            </a:fld>
            <a:endParaRPr lang="en-US" altLang="en-US"/>
          </a:p>
        </p:txBody>
      </p:sp>
    </p:spTree>
    <p:extLst>
      <p:ext uri="{BB962C8B-B14F-4D97-AF65-F5344CB8AC3E}">
        <p14:creationId xmlns:p14="http://schemas.microsoft.com/office/powerpoint/2010/main" val="2157525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672330"/>
      </p:ext>
    </p:extLst>
  </p:cSld>
  <p:clrMapOvr>
    <a:masterClrMapping/>
  </p:clrMapOvr>
  <p:transition spd="med"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BCA69E6-E290-6A40-8B95-2B6013635591}" type="slidenum">
              <a:rPr lang="en-US"/>
              <a:pPr>
                <a:defRPr/>
              </a:pPr>
              <a:t>‹#›</a:t>
            </a:fld>
            <a:endParaRPr lang="en-US"/>
          </a:p>
        </p:txBody>
      </p:sp>
    </p:spTree>
    <p:extLst>
      <p:ext uri="{BB962C8B-B14F-4D97-AF65-F5344CB8AC3E}">
        <p14:creationId xmlns:p14="http://schemas.microsoft.com/office/powerpoint/2010/main" val="244619512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23BA980-DF80-2845-9913-3C7FAB0FB0E4}" type="slidenum">
              <a:rPr lang="en-US"/>
              <a:pPr>
                <a:defRPr/>
              </a:pPr>
              <a:t>‹#›</a:t>
            </a:fld>
            <a:endParaRPr lang="en-US"/>
          </a:p>
        </p:txBody>
      </p:sp>
    </p:spTree>
    <p:extLst>
      <p:ext uri="{BB962C8B-B14F-4D97-AF65-F5344CB8AC3E}">
        <p14:creationId xmlns:p14="http://schemas.microsoft.com/office/powerpoint/2010/main" val="38881148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485900"/>
            <a:ext cx="38100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85900"/>
            <a:ext cx="3810000" cy="30861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46FE65C-AD85-CE4D-9EF7-75A55DE34389}" type="slidenum">
              <a:rPr lang="en-US"/>
              <a:pPr>
                <a:defRPr/>
              </a:pPr>
              <a:t>‹#›</a:t>
            </a:fld>
            <a:endParaRPr lang="en-US"/>
          </a:p>
        </p:txBody>
      </p:sp>
    </p:spTree>
    <p:extLst>
      <p:ext uri="{BB962C8B-B14F-4D97-AF65-F5344CB8AC3E}">
        <p14:creationId xmlns:p14="http://schemas.microsoft.com/office/powerpoint/2010/main" val="388556183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E5F39CD-05D9-A646-98AF-5088C3EF491D}" type="slidenum">
              <a:rPr lang="en-US"/>
              <a:pPr>
                <a:defRPr/>
              </a:pPr>
              <a:t>‹#›</a:t>
            </a:fld>
            <a:endParaRPr lang="en-US"/>
          </a:p>
        </p:txBody>
      </p:sp>
    </p:spTree>
    <p:extLst>
      <p:ext uri="{BB962C8B-B14F-4D97-AF65-F5344CB8AC3E}">
        <p14:creationId xmlns:p14="http://schemas.microsoft.com/office/powerpoint/2010/main" val="419984677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96D7885-33CB-6948-9B17-BC85385365C6}" type="slidenum">
              <a:rPr lang="en-US"/>
              <a:pPr>
                <a:defRPr/>
              </a:pPr>
              <a:t>‹#›</a:t>
            </a:fld>
            <a:endParaRPr lang="en-US"/>
          </a:p>
        </p:txBody>
      </p:sp>
    </p:spTree>
    <p:extLst>
      <p:ext uri="{BB962C8B-B14F-4D97-AF65-F5344CB8AC3E}">
        <p14:creationId xmlns:p14="http://schemas.microsoft.com/office/powerpoint/2010/main" val="410015527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Rectangle 5"/>
          <p:cNvSpPr>
            <a:spLocks noGrp="1" noChangeArrowheads="1"/>
          </p:cNvSpPr>
          <p:nvPr>
            <p:ph type="ftr" sz="quarter" idx="11"/>
          </p:nvPr>
        </p:nvSpPr>
        <p:spPr>
          <a:xfrm>
            <a:off x="8001000" y="4857750"/>
            <a:ext cx="1128912" cy="285750"/>
          </a:xfrm>
          <a:ln/>
        </p:spPr>
        <p:txBody>
          <a:bodyPr/>
          <a:lstStyle>
            <a:lvl1pPr>
              <a:defRPr sz="1000">
                <a:latin typeface="Helvetica" pitchFamily="2" charset="0"/>
              </a:defRPr>
            </a:lvl1pPr>
          </a:lstStyle>
          <a:p>
            <a:pPr>
              <a:defRPr/>
            </a:pPr>
            <a:r>
              <a:rPr lang="en-US" dirty="0"/>
              <a:t>U.S. Gov’t. Work</a:t>
            </a:r>
          </a:p>
        </p:txBody>
      </p:sp>
    </p:spTree>
    <p:extLst>
      <p:ext uri="{BB962C8B-B14F-4D97-AF65-F5344CB8AC3E}">
        <p14:creationId xmlns:p14="http://schemas.microsoft.com/office/powerpoint/2010/main" val="65083039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DAB0AE1-57EC-4A48-87BD-7C60F2E7FB16}" type="slidenum">
              <a:rPr lang="en-US"/>
              <a:pPr>
                <a:defRPr/>
              </a:pPr>
              <a:t>‹#›</a:t>
            </a:fld>
            <a:endParaRPr lang="en-US"/>
          </a:p>
        </p:txBody>
      </p:sp>
    </p:spTree>
    <p:extLst>
      <p:ext uri="{BB962C8B-B14F-4D97-AF65-F5344CB8AC3E}">
        <p14:creationId xmlns:p14="http://schemas.microsoft.com/office/powerpoint/2010/main" val="341997208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44887BA-CD8D-CA42-A2EC-DDF0169B9DD0}" type="slidenum">
              <a:rPr lang="en-US"/>
              <a:pPr>
                <a:defRPr/>
              </a:pPr>
              <a:t>‹#›</a:t>
            </a:fld>
            <a:endParaRPr lang="en-US"/>
          </a:p>
        </p:txBody>
      </p:sp>
    </p:spTree>
    <p:extLst>
      <p:ext uri="{BB962C8B-B14F-4D97-AF65-F5344CB8AC3E}">
        <p14:creationId xmlns:p14="http://schemas.microsoft.com/office/powerpoint/2010/main" val="213478193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485900"/>
            <a:ext cx="7772400" cy="308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4686300"/>
            <a:ext cx="19050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4686300"/>
            <a:ext cx="28956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4686300"/>
            <a:ext cx="19050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pPr>
              <a:defRPr/>
            </a:pPr>
            <a:fld id="{1A02A3AF-FD0B-D440-8459-B84C75E6374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txStyles>
    <p:titleStyle>
      <a:lvl1pPr algn="ctr" rtl="0" eaLnBrk="0" fontAlgn="base" hangingPunct="0">
        <a:spcBef>
          <a:spcPct val="0"/>
        </a:spcBef>
        <a:spcAft>
          <a:spcPct val="0"/>
        </a:spcAft>
        <a:defRPr sz="4400">
          <a:solidFill>
            <a:schemeClr val="tx2"/>
          </a:solidFill>
          <a:latin typeface="+mj-lt"/>
          <a:ea typeface="ＭＳ Ｐゴシック" pitchFamily="-107" charset="-128"/>
          <a:cs typeface="ＭＳ Ｐゴシック" pitchFamily="-107" charset="-128"/>
        </a:defRPr>
      </a:lvl1pPr>
      <a:lvl2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2pPr>
      <a:lvl3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3pPr>
      <a:lvl4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4pPr>
      <a:lvl5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5pPr>
      <a:lvl6pPr marL="457200" algn="ctr" rtl="0" eaLnBrk="0" fontAlgn="base" hangingPunct="0">
        <a:spcBef>
          <a:spcPct val="0"/>
        </a:spcBef>
        <a:spcAft>
          <a:spcPct val="0"/>
        </a:spcAft>
        <a:defRPr sz="4400">
          <a:solidFill>
            <a:schemeClr val="tx2"/>
          </a:solidFill>
          <a:latin typeface="Times" pitchFamily="-107" charset="0"/>
        </a:defRPr>
      </a:lvl6pPr>
      <a:lvl7pPr marL="914400" algn="ctr" rtl="0" eaLnBrk="0" fontAlgn="base" hangingPunct="0">
        <a:spcBef>
          <a:spcPct val="0"/>
        </a:spcBef>
        <a:spcAft>
          <a:spcPct val="0"/>
        </a:spcAft>
        <a:defRPr sz="4400">
          <a:solidFill>
            <a:schemeClr val="tx2"/>
          </a:solidFill>
          <a:latin typeface="Times" pitchFamily="-107" charset="0"/>
        </a:defRPr>
      </a:lvl7pPr>
      <a:lvl8pPr marL="1371600" algn="ctr" rtl="0" eaLnBrk="0" fontAlgn="base" hangingPunct="0">
        <a:spcBef>
          <a:spcPct val="0"/>
        </a:spcBef>
        <a:spcAft>
          <a:spcPct val="0"/>
        </a:spcAft>
        <a:defRPr sz="4400">
          <a:solidFill>
            <a:schemeClr val="tx2"/>
          </a:solidFill>
          <a:latin typeface="Times" pitchFamily="-107" charset="0"/>
        </a:defRPr>
      </a:lvl8pPr>
      <a:lvl9pPr marL="1828800" algn="ctr" rtl="0" eaLnBrk="0" fontAlgn="base" hangingPunct="0">
        <a:spcBef>
          <a:spcPct val="0"/>
        </a:spcBef>
        <a:spcAft>
          <a:spcPct val="0"/>
        </a:spcAft>
        <a:defRPr sz="4400">
          <a:solidFill>
            <a:schemeClr val="tx2"/>
          </a:solidFill>
          <a:latin typeface="Times" pitchFamily="-107"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07" charset="-128"/>
          <a:cs typeface="ＭＳ Ｐゴシック" pitchFamily="-107"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7"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pitchFamily="-107"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pitchFamily="-107"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pitchFamily="-107"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klix-landfall-anim.gif" TargetMode="External"/><Relationship Id="rId1" Type="http://schemas.microsoft.com/office/2007/relationships/media" Target="\klix-landfall-anim.gif" TargetMode="External"/><Relationship Id="rId5" Type="http://schemas.openxmlformats.org/officeDocument/2006/relationships/image" Target="../media/image15.gif"/><Relationship Id="rId4"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slideLayout" Target="../slideLayouts/slideLayout5.xml"/><Relationship Id="rId16" Type="http://schemas.openxmlformats.org/officeDocument/2006/relationships/image" Target="../media/image34.png"/><Relationship Id="rId1" Type="http://schemas.openxmlformats.org/officeDocument/2006/relationships/tags" Target="../tags/tag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hyperlink" Target="http://svs.gsfc.nasa.gov/cgi-bin/details.cgi?aid=11253" TargetMode="External"/><Relationship Id="rId5" Type="http://schemas.openxmlformats.org/officeDocument/2006/relationships/image" Target="../media/image39.png"/><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png"/><Relationship Id="rId9" Type="http://schemas.openxmlformats.org/officeDocument/2006/relationships/image" Target="../media/image46.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6.xml"/><Relationship Id="rId1" Type="http://schemas.openxmlformats.org/officeDocument/2006/relationships/tags" Target="../tags/tag4.xml"/><Relationship Id="rId6" Type="http://schemas.openxmlformats.org/officeDocument/2006/relationships/image" Target="../media/image50.emf"/><Relationship Id="rId5" Type="http://schemas.openxmlformats.org/officeDocument/2006/relationships/oleObject" Target="../embeddings/oleObject1.bin"/><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tags" Target="../tags/tag5.xml"/><Relationship Id="rId6" Type="http://schemas.openxmlformats.org/officeDocument/2006/relationships/image" Target="../media/image52.emf"/><Relationship Id="rId5" Type="http://schemas.openxmlformats.org/officeDocument/2006/relationships/oleObject" Target="../embeddings/oleObject3.bin"/><Relationship Id="rId4" Type="http://schemas.openxmlformats.org/officeDocument/2006/relationships/image" Target="../media/image5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7.png"/><Relationship Id="rId4"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2.jpeg"/><Relationship Id="rId7"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aterdata.usgs.gov/nwis/sw"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0DC1F-F1C0-093D-E887-8095F5680606}"/>
              </a:ext>
            </a:extLst>
          </p:cNvPr>
          <p:cNvSpPr>
            <a:spLocks noGrp="1"/>
          </p:cNvSpPr>
          <p:nvPr>
            <p:ph type="ctrTitle"/>
          </p:nvPr>
        </p:nvSpPr>
        <p:spPr/>
        <p:txBody>
          <a:bodyPr/>
          <a:lstStyle/>
          <a:p>
            <a:r>
              <a:rPr lang="en-US" dirty="0"/>
              <a:t>Precipitation</a:t>
            </a:r>
          </a:p>
        </p:txBody>
      </p:sp>
      <p:sp>
        <p:nvSpPr>
          <p:cNvPr id="3" name="Subtitle 2">
            <a:extLst>
              <a:ext uri="{FF2B5EF4-FFF2-40B4-BE49-F238E27FC236}">
                <a16:creationId xmlns:a16="http://schemas.microsoft.com/office/drawing/2014/main" id="{A7134DA0-A819-279D-188F-558A2ADAAE8A}"/>
              </a:ext>
            </a:extLst>
          </p:cNvPr>
          <p:cNvSpPr>
            <a:spLocks noGrp="1"/>
          </p:cNvSpPr>
          <p:nvPr>
            <p:ph type="subTitle" idx="1"/>
          </p:nvPr>
        </p:nvSpPr>
        <p:spPr/>
        <p:txBody>
          <a:bodyPr/>
          <a:lstStyle/>
          <a:p>
            <a:r>
              <a:rPr lang="en-US" dirty="0"/>
              <a:t>Venkat Lakshmi</a:t>
            </a:r>
          </a:p>
          <a:p>
            <a:r>
              <a:rPr lang="en-US" dirty="0"/>
              <a:t>University of Virginia</a:t>
            </a:r>
          </a:p>
        </p:txBody>
      </p:sp>
    </p:spTree>
    <p:extLst>
      <p:ext uri="{BB962C8B-B14F-4D97-AF65-F5344CB8AC3E}">
        <p14:creationId xmlns:p14="http://schemas.microsoft.com/office/powerpoint/2010/main" val="397959375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2D1F49C5-C7B4-4BEF-46E6-7776DDA241EE}"/>
              </a:ext>
            </a:extLst>
          </p:cNvPr>
          <p:cNvSpPr>
            <a:spLocks noChangeArrowheads="1"/>
          </p:cNvSpPr>
          <p:nvPr/>
        </p:nvSpPr>
        <p:spPr bwMode="auto">
          <a:xfrm>
            <a:off x="3779044" y="1468041"/>
            <a:ext cx="685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sz="1800">
              <a:latin typeface="Times" charset="0"/>
            </a:endParaRPr>
          </a:p>
        </p:txBody>
      </p:sp>
      <p:sp>
        <p:nvSpPr>
          <p:cNvPr id="79875" name="Rectangle 3">
            <a:extLst>
              <a:ext uri="{FF2B5EF4-FFF2-40B4-BE49-F238E27FC236}">
                <a16:creationId xmlns:a16="http://schemas.microsoft.com/office/drawing/2014/main" id="{A241411B-93C1-9606-8B99-ED45F7046F3A}"/>
              </a:ext>
            </a:extLst>
          </p:cNvPr>
          <p:cNvSpPr>
            <a:spLocks noChangeArrowheads="1"/>
          </p:cNvSpPr>
          <p:nvPr/>
        </p:nvSpPr>
        <p:spPr bwMode="auto">
          <a:xfrm>
            <a:off x="3857625" y="1696641"/>
            <a:ext cx="685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sz="1800">
              <a:latin typeface="Times" charset="0"/>
            </a:endParaRPr>
          </a:p>
        </p:txBody>
      </p:sp>
      <p:pic>
        <p:nvPicPr>
          <p:cNvPr id="26627" name="Picture 4" descr="multrain">
            <a:extLst>
              <a:ext uri="{FF2B5EF4-FFF2-40B4-BE49-F238E27FC236}">
                <a16:creationId xmlns:a16="http://schemas.microsoft.com/office/drawing/2014/main" id="{AC28F580-D982-44D3-9A0D-E201C02B4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03" t="2783" r="5644" b="6419"/>
          <a:stretch>
            <a:fillRect/>
          </a:stretch>
        </p:blipFill>
        <p:spPr bwMode="auto">
          <a:xfrm>
            <a:off x="1143000" y="0"/>
            <a:ext cx="47434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Text Box 5">
            <a:extLst>
              <a:ext uri="{FF2B5EF4-FFF2-40B4-BE49-F238E27FC236}">
                <a16:creationId xmlns:a16="http://schemas.microsoft.com/office/drawing/2014/main" id="{F18A806B-8B9E-0A88-FD93-955F9C529384}"/>
              </a:ext>
            </a:extLst>
          </p:cNvPr>
          <p:cNvSpPr txBox="1">
            <a:spLocks noChangeArrowheads="1"/>
          </p:cNvSpPr>
          <p:nvPr/>
        </p:nvSpPr>
        <p:spPr bwMode="auto">
          <a:xfrm>
            <a:off x="5795962" y="0"/>
            <a:ext cx="2205038" cy="44319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b="1" dirty="0">
                <a:solidFill>
                  <a:srgbClr val="990000"/>
                </a:solidFill>
                <a:latin typeface="Times New Roman" charset="0"/>
              </a:rPr>
              <a:t>Gauge Time Sequence</a:t>
            </a:r>
          </a:p>
          <a:p>
            <a:pPr>
              <a:buFontTx/>
              <a:buChar char="•"/>
              <a:defRPr/>
            </a:pPr>
            <a:r>
              <a:rPr lang="en-US" sz="1800" b="1" dirty="0">
                <a:solidFill>
                  <a:srgbClr val="990000"/>
                </a:solidFill>
                <a:latin typeface="Times New Roman" charset="0"/>
              </a:rPr>
              <a:t>5 km and 5-minute sampling allows for detailed evolution of rain system</a:t>
            </a:r>
          </a:p>
          <a:p>
            <a:pPr>
              <a:buFontTx/>
              <a:buChar char="•"/>
              <a:defRPr/>
            </a:pPr>
            <a:endParaRPr lang="en-US" sz="1800" b="1" dirty="0">
              <a:solidFill>
                <a:srgbClr val="990000"/>
              </a:solidFill>
              <a:latin typeface="Times New Roman" charset="0"/>
            </a:endParaRPr>
          </a:p>
          <a:p>
            <a:pPr>
              <a:buFontTx/>
              <a:buChar char="•"/>
              <a:defRPr/>
            </a:pPr>
            <a:endParaRPr lang="en-US" sz="1800" b="1" dirty="0">
              <a:solidFill>
                <a:srgbClr val="990000"/>
              </a:solidFill>
              <a:latin typeface="Times New Roman" charset="0"/>
            </a:endParaRPr>
          </a:p>
          <a:p>
            <a:pPr>
              <a:buFontTx/>
              <a:buChar char="•"/>
              <a:defRPr/>
            </a:pPr>
            <a:endParaRPr lang="en-US" sz="1800" b="1" dirty="0">
              <a:solidFill>
                <a:srgbClr val="990000"/>
              </a:solidFill>
              <a:latin typeface="Times New Roman" charset="0"/>
            </a:endParaRPr>
          </a:p>
          <a:p>
            <a:pPr>
              <a:buFontTx/>
              <a:buChar char="•"/>
              <a:defRPr/>
            </a:pPr>
            <a:endParaRPr lang="en-US" sz="1800" b="1" dirty="0">
              <a:solidFill>
                <a:srgbClr val="990000"/>
              </a:solidFill>
              <a:latin typeface="Times New Roman" charset="0"/>
            </a:endParaRPr>
          </a:p>
          <a:p>
            <a:pPr>
              <a:buFontTx/>
              <a:buChar char="•"/>
              <a:defRPr/>
            </a:pPr>
            <a:endParaRPr lang="en-US" sz="1800" b="1" dirty="0">
              <a:solidFill>
                <a:srgbClr val="990000"/>
              </a:solidFill>
              <a:latin typeface="Times New Roman" charset="0"/>
            </a:endParaRPr>
          </a:p>
          <a:p>
            <a:pPr>
              <a:buFontTx/>
              <a:buChar char="•"/>
              <a:defRPr/>
            </a:pPr>
            <a:endParaRPr lang="en-US" sz="1800" b="1" dirty="0">
              <a:solidFill>
                <a:srgbClr val="990000"/>
              </a:solidFill>
              <a:latin typeface="Times New Roman" charset="0"/>
            </a:endParaRPr>
          </a:p>
          <a:p>
            <a:pPr>
              <a:buFontTx/>
              <a:buChar char="•"/>
              <a:defRPr/>
            </a:pPr>
            <a:endParaRPr lang="en-US" sz="1800" b="1" dirty="0">
              <a:solidFill>
                <a:srgbClr val="990000"/>
              </a:solidFill>
              <a:latin typeface="Times New Roman" charset="0"/>
            </a:endParaRPr>
          </a:p>
          <a:p>
            <a:pPr>
              <a:buFontTx/>
              <a:buChar char="•"/>
              <a:defRPr/>
            </a:pPr>
            <a:endParaRPr lang="en-US" sz="1800" b="1" dirty="0">
              <a:solidFill>
                <a:srgbClr val="990000"/>
              </a:solidFill>
              <a:latin typeface="Times New Roman" charset="0"/>
            </a:endParaRPr>
          </a:p>
          <a:p>
            <a:pPr>
              <a:buFontTx/>
              <a:buChar char="•"/>
              <a:defRPr/>
            </a:pPr>
            <a:r>
              <a:rPr lang="en-US" sz="1800" b="1" dirty="0">
                <a:solidFill>
                  <a:srgbClr val="990000"/>
                </a:solidFill>
                <a:latin typeface="Times New Roman" charset="0"/>
              </a:rPr>
              <a:t>Rain rate (mm/h)</a:t>
            </a:r>
          </a:p>
        </p:txBody>
      </p:sp>
      <p:sp>
        <p:nvSpPr>
          <p:cNvPr id="79878" name="Text Box 6">
            <a:extLst>
              <a:ext uri="{FF2B5EF4-FFF2-40B4-BE49-F238E27FC236}">
                <a16:creationId xmlns:a16="http://schemas.microsoft.com/office/drawing/2014/main" id="{A36EC9B1-4138-D01D-7A0F-CC3784ED0789}"/>
              </a:ext>
            </a:extLst>
          </p:cNvPr>
          <p:cNvSpPr txBox="1">
            <a:spLocks noChangeArrowheads="1"/>
          </p:cNvSpPr>
          <p:nvPr/>
        </p:nvSpPr>
        <p:spPr bwMode="auto">
          <a:xfrm>
            <a:off x="6457950" y="4286250"/>
            <a:ext cx="158485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dirty="0">
                <a:latin typeface="Times" charset="0"/>
              </a:rPr>
              <a:t>Jeff McCollum</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DDDD2-5F62-1AE3-D695-A4559379BEBE}"/>
              </a:ext>
            </a:extLst>
          </p:cNvPr>
          <p:cNvSpPr>
            <a:spLocks noGrp="1"/>
          </p:cNvSpPr>
          <p:nvPr>
            <p:ph type="title"/>
          </p:nvPr>
        </p:nvSpPr>
        <p:spPr/>
        <p:txBody>
          <a:bodyPr/>
          <a:lstStyle/>
          <a:p>
            <a:pPr>
              <a:defRPr/>
            </a:pPr>
            <a:r>
              <a:rPr lang="en-US" sz="3200" dirty="0"/>
              <a:t>RADAR</a:t>
            </a:r>
          </a:p>
        </p:txBody>
      </p:sp>
      <p:pic>
        <p:nvPicPr>
          <p:cNvPr id="114690" name="Picture 3" descr="noaa_weather_radar_DSC03112.jpg">
            <a:extLst>
              <a:ext uri="{FF2B5EF4-FFF2-40B4-BE49-F238E27FC236}">
                <a16:creationId xmlns:a16="http://schemas.microsoft.com/office/drawing/2014/main" id="{EF8D9680-08EB-CB3E-612F-88A213B7E4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4216004"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1" name="Picture 4" descr="610x480-overlay.gif">
            <a:extLst>
              <a:ext uri="{FF2B5EF4-FFF2-40B4-BE49-F238E27FC236}">
                <a16:creationId xmlns:a16="http://schemas.microsoft.com/office/drawing/2014/main" id="{3C6F1C27-E645-6CB3-0BB4-AE096BFD7D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781050"/>
            <a:ext cx="5810250"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FCEA1943-E00A-B341-651E-F53BDE21E34A}"/>
              </a:ext>
            </a:extLst>
          </p:cNvPr>
          <p:cNvSpPr>
            <a:spLocks noGrp="1" noChangeArrowheads="1"/>
          </p:cNvSpPr>
          <p:nvPr>
            <p:ph type="title"/>
          </p:nvPr>
        </p:nvSpPr>
        <p:spPr>
          <a:xfrm>
            <a:off x="1257300" y="0"/>
            <a:ext cx="6743700" cy="514350"/>
          </a:xfrm>
        </p:spPr>
        <p:txBody>
          <a:bodyPr/>
          <a:lstStyle/>
          <a:p>
            <a:r>
              <a:rPr lang="en-US" altLang="en-US" sz="2250">
                <a:ea typeface="ＭＳ Ｐゴシック" panose="020B0600070205080204" pitchFamily="34" charset="-128"/>
              </a:rPr>
              <a:t>NEXRAD (Next Generation Weather Radar system)</a:t>
            </a:r>
            <a:endParaRPr lang="en-US" altLang="en-US">
              <a:latin typeface="Georgia" panose="02040502050405020303" pitchFamily="18" charset="0"/>
              <a:ea typeface="ＭＳ Ｐゴシック" panose="020B0600070205080204" pitchFamily="34" charset="-128"/>
            </a:endParaRPr>
          </a:p>
        </p:txBody>
      </p:sp>
      <p:sp>
        <p:nvSpPr>
          <p:cNvPr id="27650" name="Rectangle 3">
            <a:extLst>
              <a:ext uri="{FF2B5EF4-FFF2-40B4-BE49-F238E27FC236}">
                <a16:creationId xmlns:a16="http://schemas.microsoft.com/office/drawing/2014/main" id="{CF9C1DF5-D28D-9E42-237C-F7DECA1AC799}"/>
              </a:ext>
            </a:extLst>
          </p:cNvPr>
          <p:cNvSpPr>
            <a:spLocks noGrp="1" noChangeArrowheads="1"/>
          </p:cNvSpPr>
          <p:nvPr>
            <p:ph type="body" idx="1"/>
          </p:nvPr>
        </p:nvSpPr>
        <p:spPr>
          <a:xfrm>
            <a:off x="1428750" y="685800"/>
            <a:ext cx="4057650" cy="4286250"/>
          </a:xfrm>
        </p:spPr>
        <p:txBody>
          <a:bodyPr/>
          <a:lstStyle/>
          <a:p>
            <a:r>
              <a:rPr lang="en-US" altLang="en-US" sz="1500" dirty="0">
                <a:ea typeface="ＭＳ Ｐゴシック" panose="020B0600070205080204" pitchFamily="34" charset="-128"/>
              </a:rPr>
              <a:t>150+ operational NEXRAD stations spread all over the US and selected overseas location</a:t>
            </a:r>
          </a:p>
          <a:p>
            <a:r>
              <a:rPr lang="en-US" altLang="en-US" sz="1500" dirty="0">
                <a:ea typeface="ＭＳ Ｐゴシック" panose="020B0600070205080204" pitchFamily="34" charset="-128"/>
              </a:rPr>
              <a:t>Maximum range of the NEXRAD radar is 250 nautical miles</a:t>
            </a:r>
          </a:p>
          <a:p>
            <a:r>
              <a:rPr lang="en-US" altLang="en-US" sz="1500" dirty="0">
                <a:ea typeface="ＭＳ Ｐゴシック" panose="020B0600070205080204" pitchFamily="34" charset="-128"/>
              </a:rPr>
              <a:t>Many of the radars will/have dual polarization, i.e., transmit and receive in vertical polarization in addition to the horizontal polarization. This helps with detection of frozen precipitation</a:t>
            </a:r>
          </a:p>
          <a:p>
            <a:r>
              <a:rPr lang="en-US" altLang="en-US" sz="1500" dirty="0">
                <a:ea typeface="ＭＳ Ｐゴシック" panose="020B0600070205080204" pitchFamily="34" charset="-128"/>
              </a:rPr>
              <a:t>Applications include sever weather and flash flood warning, air traffic safety, water resource management, agriculture and forests</a:t>
            </a:r>
          </a:p>
          <a:p>
            <a:r>
              <a:rPr lang="en-US" altLang="en-US" sz="1500" dirty="0">
                <a:ea typeface="ＭＳ Ｐゴシック" panose="020B0600070205080204" pitchFamily="34" charset="-128"/>
              </a:rPr>
              <a:t>Radar Operations Center (ROC) is based in Norman, Oklahoma</a:t>
            </a:r>
            <a:endParaRPr lang="en-US" altLang="en-US" dirty="0">
              <a:ea typeface="ＭＳ Ｐゴシック" panose="020B0600070205080204" pitchFamily="34" charset="-128"/>
            </a:endParaRPr>
          </a:p>
        </p:txBody>
      </p:sp>
      <p:pic>
        <p:nvPicPr>
          <p:cNvPr id="9220" name="Picture 4">
            <a:extLst>
              <a:ext uri="{FF2B5EF4-FFF2-40B4-BE49-F238E27FC236}">
                <a16:creationId xmlns:a16="http://schemas.microsoft.com/office/drawing/2014/main" id="{BE6F9DD2-7B2F-2531-1DC0-3197185E4B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5932" y="742950"/>
            <a:ext cx="2283619" cy="365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a:extLst>
              <a:ext uri="{FF2B5EF4-FFF2-40B4-BE49-F238E27FC236}">
                <a16:creationId xmlns:a16="http://schemas.microsoft.com/office/drawing/2014/main" id="{ABCFA0B0-1114-8AC1-A3F0-D97D4764F8D2}"/>
              </a:ext>
            </a:extLst>
          </p:cNvPr>
          <p:cNvSpPr>
            <a:spLocks noGrp="1"/>
          </p:cNvSpPr>
          <p:nvPr>
            <p:ph type="title"/>
          </p:nvPr>
        </p:nvSpPr>
        <p:spPr/>
        <p:txBody>
          <a:bodyPr/>
          <a:lstStyle/>
          <a:p>
            <a:r>
              <a:rPr lang="en-US" altLang="en-US">
                <a:ea typeface="ＭＳ Ｐゴシック" panose="020B0600070205080204" pitchFamily="34" charset="-128"/>
              </a:rPr>
              <a:t>Radar Rainfall Relationship</a:t>
            </a:r>
          </a:p>
        </p:txBody>
      </p:sp>
      <p:sp>
        <p:nvSpPr>
          <p:cNvPr id="115714" name="Text Placeholder 3">
            <a:extLst>
              <a:ext uri="{FF2B5EF4-FFF2-40B4-BE49-F238E27FC236}">
                <a16:creationId xmlns:a16="http://schemas.microsoft.com/office/drawing/2014/main" id="{D73775F1-E831-1A8C-E99F-224DADCFB30D}"/>
              </a:ext>
            </a:extLst>
          </p:cNvPr>
          <p:cNvSpPr>
            <a:spLocks noGrp="1"/>
          </p:cNvSpPr>
          <p:nvPr>
            <p:ph type="body" sz="half" idx="2"/>
          </p:nvPr>
        </p:nvSpPr>
        <p:spPr/>
        <p:txBody>
          <a:bodyPr/>
          <a:lstStyle/>
          <a:p>
            <a:r>
              <a:rPr lang="en-US" altLang="en-US">
                <a:ea typeface="ＭＳ Ｐゴシック" panose="020B0600070205080204" pitchFamily="34" charset="-128"/>
              </a:rPr>
              <a:t>Most algorithms use the expression </a:t>
            </a:r>
          </a:p>
          <a:p>
            <a:r>
              <a:rPr lang="en-US" altLang="en-US">
                <a:ea typeface="ＭＳ Ｐゴシック" panose="020B0600070205080204" pitchFamily="34" charset="-128"/>
              </a:rPr>
              <a:t>Z = a R</a:t>
            </a:r>
            <a:r>
              <a:rPr lang="en-US" altLang="en-US" baseline="30000">
                <a:ea typeface="ＭＳ Ｐゴシック" panose="020B0600070205080204" pitchFamily="34" charset="-128"/>
              </a:rPr>
              <a:t>b</a:t>
            </a:r>
          </a:p>
          <a:p>
            <a:endParaRPr lang="en-US" altLang="en-US" baseline="30000">
              <a:ea typeface="ＭＳ Ｐゴシック" panose="020B0600070205080204" pitchFamily="34" charset="-128"/>
            </a:endParaRPr>
          </a:p>
          <a:p>
            <a:r>
              <a:rPr lang="en-US" altLang="en-US">
                <a:ea typeface="ＭＳ Ｐゴシック" panose="020B0600070205080204" pitchFamily="34" charset="-128"/>
              </a:rPr>
              <a:t>Termed the Z-R relationship with a=300 and b=1.4; Z=radar reflectivity and R = Rain Rate</a:t>
            </a:r>
          </a:p>
          <a:p>
            <a:r>
              <a:rPr lang="en-US" altLang="en-US">
                <a:ea typeface="ＭＳ Ｐゴシック" panose="020B0600070205080204" pitchFamily="34" charset="-128"/>
              </a:rPr>
              <a:t>Z and R vary with type of storm and climatic region</a:t>
            </a:r>
          </a:p>
          <a:p>
            <a:endParaRPr lang="en-US" altLang="en-US">
              <a:ea typeface="ＭＳ Ｐゴシック" panose="020B0600070205080204" pitchFamily="34" charset="-128"/>
            </a:endParaRPr>
          </a:p>
        </p:txBody>
      </p:sp>
      <p:pic>
        <p:nvPicPr>
          <p:cNvPr id="115715" name="Picture 10" descr="BostonRainMap.png">
            <a:extLst>
              <a:ext uri="{FF2B5EF4-FFF2-40B4-BE49-F238E27FC236}">
                <a16:creationId xmlns:a16="http://schemas.microsoft.com/office/drawing/2014/main" id="{7D38D047-788A-0B57-8309-25C555D6D5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57149"/>
            <a:ext cx="5139300" cy="488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1" descr="NEXRAD_NETWORK.jpg">
            <a:extLst>
              <a:ext uri="{FF2B5EF4-FFF2-40B4-BE49-F238E27FC236}">
                <a16:creationId xmlns:a16="http://schemas.microsoft.com/office/drawing/2014/main" id="{1B763F3F-409B-F1E6-DA26-28D515A439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0662" y="60202"/>
            <a:ext cx="6434138" cy="5083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B7AEDEE6-1EB8-803D-7050-86576A5ABB72}"/>
              </a:ext>
            </a:extLst>
          </p:cNvPr>
          <p:cNvSpPr>
            <a:spLocks noGrp="1" noChangeArrowheads="1"/>
          </p:cNvSpPr>
          <p:nvPr>
            <p:ph type="title"/>
          </p:nvPr>
        </p:nvSpPr>
        <p:spPr>
          <a:xfrm>
            <a:off x="1657350" y="0"/>
            <a:ext cx="5829300" cy="571500"/>
          </a:xfrm>
        </p:spPr>
        <p:txBody>
          <a:bodyPr/>
          <a:lstStyle/>
          <a:p>
            <a:r>
              <a:rPr lang="en-US" altLang="en-US" sz="3200" dirty="0">
                <a:ea typeface="ＭＳ Ｐゴシック" panose="020B0600070205080204" pitchFamily="34" charset="-128"/>
              </a:rPr>
              <a:t>NEXRAD data</a:t>
            </a:r>
          </a:p>
        </p:txBody>
      </p:sp>
      <p:sp>
        <p:nvSpPr>
          <p:cNvPr id="29698" name="Rectangle 3">
            <a:extLst>
              <a:ext uri="{FF2B5EF4-FFF2-40B4-BE49-F238E27FC236}">
                <a16:creationId xmlns:a16="http://schemas.microsoft.com/office/drawing/2014/main" id="{027F998B-7E6F-6B5A-CE9B-0E1CA90130BD}"/>
              </a:ext>
            </a:extLst>
          </p:cNvPr>
          <p:cNvSpPr>
            <a:spLocks noGrp="1" noChangeArrowheads="1"/>
          </p:cNvSpPr>
          <p:nvPr>
            <p:ph type="body" idx="1"/>
          </p:nvPr>
        </p:nvSpPr>
        <p:spPr>
          <a:xfrm>
            <a:off x="1485900" y="571500"/>
            <a:ext cx="6172200" cy="4343400"/>
          </a:xfrm>
        </p:spPr>
        <p:txBody>
          <a:bodyPr/>
          <a:lstStyle/>
          <a:p>
            <a:pPr>
              <a:lnSpc>
                <a:spcPct val="90000"/>
              </a:lnSpc>
            </a:pPr>
            <a:r>
              <a:rPr lang="en-US" altLang="en-US" sz="2100" dirty="0">
                <a:ea typeface="ＭＳ Ｐゴシック" panose="020B0600070205080204" pitchFamily="34" charset="-128"/>
              </a:rPr>
              <a:t>Level II data includes reflectivity, mean radial velocity and spectrum width</a:t>
            </a:r>
          </a:p>
          <a:p>
            <a:pPr marL="0" indent="0">
              <a:lnSpc>
                <a:spcPct val="90000"/>
              </a:lnSpc>
              <a:buNone/>
            </a:pPr>
            <a:endParaRPr lang="en-US" altLang="en-US" sz="2100" dirty="0">
              <a:ea typeface="ＭＳ Ｐゴシック" panose="020B0600070205080204" pitchFamily="34" charset="-128"/>
            </a:endParaRPr>
          </a:p>
          <a:p>
            <a:pPr>
              <a:lnSpc>
                <a:spcPct val="90000"/>
              </a:lnSpc>
            </a:pPr>
            <a:r>
              <a:rPr lang="en-US" altLang="en-US" sz="2100" dirty="0">
                <a:ea typeface="ＭＳ Ｐゴシック" panose="020B0600070205080204" pitchFamily="34" charset="-128"/>
              </a:rPr>
              <a:t>From Level II data 41 Level III meteorological analysis products</a:t>
            </a:r>
            <a:r>
              <a:rPr lang="en-US" altLang="en-US" sz="2100" dirty="0">
                <a:latin typeface="Georgia" panose="02040502050405020303" pitchFamily="18" charset="0"/>
                <a:ea typeface="ＭＳ Ｐゴシック" panose="020B0600070205080204" pitchFamily="34" charset="-128"/>
              </a:rPr>
              <a:t> </a:t>
            </a:r>
            <a:r>
              <a:rPr lang="en-US" altLang="en-US" sz="2100" dirty="0">
                <a:ea typeface="ＭＳ Ｐゴシック" panose="020B0600070205080204" pitchFamily="34" charset="-128"/>
              </a:rPr>
              <a:t>are produced</a:t>
            </a:r>
          </a:p>
          <a:p>
            <a:pPr>
              <a:lnSpc>
                <a:spcPct val="90000"/>
              </a:lnSpc>
            </a:pPr>
            <a:endParaRPr lang="en-US" altLang="en-US" sz="2100" dirty="0">
              <a:ea typeface="ＭＳ Ｐゴシック" panose="020B0600070205080204" pitchFamily="34" charset="-128"/>
            </a:endParaRPr>
          </a:p>
          <a:p>
            <a:pPr>
              <a:lnSpc>
                <a:spcPct val="90000"/>
              </a:lnSpc>
            </a:pPr>
            <a:r>
              <a:rPr lang="en-US" altLang="en-US" sz="2100" dirty="0">
                <a:ea typeface="ＭＳ Ｐゴシック" panose="020B0600070205080204" pitchFamily="34" charset="-128"/>
              </a:rPr>
              <a:t>Data can be obtained from NCDC (NOAA Climatic Data Center)</a:t>
            </a:r>
          </a:p>
          <a:p>
            <a:pPr>
              <a:lnSpc>
                <a:spcPct val="90000"/>
              </a:lnSpc>
            </a:pPr>
            <a:endParaRPr lang="en-US" altLang="en-US" sz="2100" dirty="0">
              <a:ea typeface="ＭＳ Ｐゴシック" panose="020B0600070205080204" pitchFamily="34" charset="-128"/>
            </a:endParaRPr>
          </a:p>
          <a:p>
            <a:pPr>
              <a:lnSpc>
                <a:spcPct val="90000"/>
              </a:lnSpc>
            </a:pPr>
            <a:r>
              <a:rPr lang="en-US" altLang="en-US" sz="2100" dirty="0">
                <a:ea typeface="ＭＳ Ｐゴシック" panose="020B0600070205080204" pitchFamily="34" charset="-128"/>
              </a:rPr>
              <a:t>Details about the products can be obtained from </a:t>
            </a:r>
            <a:r>
              <a:rPr lang="en-US" altLang="en-US" sz="2100" dirty="0">
                <a:solidFill>
                  <a:srgbClr val="0000FF"/>
                </a:solidFill>
                <a:ea typeface="ＭＳ Ｐゴシック" panose="020B0600070205080204" pitchFamily="34" charset="-128"/>
              </a:rPr>
              <a:t>https://</a:t>
            </a:r>
            <a:r>
              <a:rPr lang="en-US" altLang="en-US" sz="2100" dirty="0" err="1">
                <a:solidFill>
                  <a:srgbClr val="0000FF"/>
                </a:solidFill>
                <a:ea typeface="ＭＳ Ｐゴシック" panose="020B0600070205080204" pitchFamily="34" charset="-128"/>
              </a:rPr>
              <a:t>www.ncei.noaa.gov</a:t>
            </a:r>
            <a:r>
              <a:rPr lang="en-US" altLang="en-US" sz="2100" dirty="0">
                <a:solidFill>
                  <a:srgbClr val="0000FF"/>
                </a:solidFill>
                <a:ea typeface="ＭＳ Ｐゴシック" panose="020B0600070205080204" pitchFamily="34" charset="-128"/>
              </a:rPr>
              <a:t>/access/metadata/landing-page/bin/</a:t>
            </a:r>
            <a:r>
              <a:rPr lang="en-US" altLang="en-US" sz="2100" dirty="0" err="1">
                <a:solidFill>
                  <a:srgbClr val="0000FF"/>
                </a:solidFill>
                <a:ea typeface="ＭＳ Ｐゴシック" panose="020B0600070205080204" pitchFamily="34" charset="-128"/>
              </a:rPr>
              <a:t>iso?id</a:t>
            </a:r>
            <a:r>
              <a:rPr lang="en-US" altLang="en-US" sz="2100" dirty="0">
                <a:solidFill>
                  <a:srgbClr val="0000FF"/>
                </a:solidFill>
                <a:ea typeface="ＭＳ Ｐゴシック" panose="020B0600070205080204" pitchFamily="34" charset="-128"/>
              </a:rPr>
              <a:t>=gov.noaa.ncdc:C00708</a:t>
            </a:r>
            <a:endParaRPr lang="en-US" altLang="en-US" dirty="0">
              <a:ea typeface="ＭＳ Ｐゴシック" panose="020B0600070205080204" pitchFamily="34" charset="-128"/>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EDADF014-4DD0-7405-1A10-9E5935323F7A}"/>
              </a:ext>
            </a:extLst>
          </p:cNvPr>
          <p:cNvSpPr>
            <a:spLocks noGrp="1" noChangeArrowheads="1"/>
          </p:cNvSpPr>
          <p:nvPr>
            <p:ph type="title"/>
          </p:nvPr>
        </p:nvSpPr>
        <p:spPr>
          <a:xfrm>
            <a:off x="1657350" y="0"/>
            <a:ext cx="5829300" cy="571500"/>
          </a:xfrm>
        </p:spPr>
        <p:txBody>
          <a:bodyPr/>
          <a:lstStyle/>
          <a:p>
            <a:r>
              <a:rPr lang="en-US" altLang="en-US" sz="3200" dirty="0">
                <a:ea typeface="ＭＳ Ｐゴシック" panose="020B0600070205080204" pitchFamily="34" charset="-128"/>
              </a:rPr>
              <a:t>NEXRAD data</a:t>
            </a:r>
          </a:p>
        </p:txBody>
      </p:sp>
      <p:sp>
        <p:nvSpPr>
          <p:cNvPr id="31746" name="Rectangle 3">
            <a:extLst>
              <a:ext uri="{FF2B5EF4-FFF2-40B4-BE49-F238E27FC236}">
                <a16:creationId xmlns:a16="http://schemas.microsoft.com/office/drawing/2014/main" id="{76E0350D-AEC4-D9FC-1863-CF931D6CAE25}"/>
              </a:ext>
            </a:extLst>
          </p:cNvPr>
          <p:cNvSpPr>
            <a:spLocks noGrp="1" noChangeArrowheads="1"/>
          </p:cNvSpPr>
          <p:nvPr>
            <p:ph type="body" idx="1"/>
          </p:nvPr>
        </p:nvSpPr>
        <p:spPr>
          <a:xfrm>
            <a:off x="1143000" y="4629150"/>
            <a:ext cx="6858000" cy="400050"/>
          </a:xfrm>
        </p:spPr>
        <p:txBody>
          <a:bodyPr/>
          <a:lstStyle/>
          <a:p>
            <a:pPr>
              <a:lnSpc>
                <a:spcPct val="90000"/>
              </a:lnSpc>
              <a:buFontTx/>
              <a:buNone/>
            </a:pPr>
            <a:r>
              <a:rPr lang="en-US" altLang="en-US" sz="1350">
                <a:ea typeface="ＭＳ Ｐゴシック" panose="020B0600070205080204" pitchFamily="34" charset="-128"/>
              </a:rPr>
              <a:t>A number of tools are provided by NCDC to visualize and convert the data into formats like Shapefile, Arc/Info ASCII grid (eg. Java NEXRAD viewer)</a:t>
            </a:r>
          </a:p>
          <a:p>
            <a:pPr>
              <a:lnSpc>
                <a:spcPct val="90000"/>
              </a:lnSpc>
              <a:buFontTx/>
              <a:buNone/>
            </a:pPr>
            <a:endParaRPr lang="en-US" altLang="en-US" sz="1800">
              <a:solidFill>
                <a:srgbClr val="0000FF"/>
              </a:solidFill>
              <a:ea typeface="ＭＳ Ｐゴシック" panose="020B0600070205080204" pitchFamily="34" charset="-128"/>
            </a:endParaRPr>
          </a:p>
          <a:p>
            <a:pPr>
              <a:lnSpc>
                <a:spcPct val="90000"/>
              </a:lnSpc>
            </a:pPr>
            <a:endParaRPr lang="en-US" altLang="en-US" sz="2100">
              <a:ea typeface="ＭＳ Ｐゴシック" panose="020B0600070205080204" pitchFamily="34" charset="-128"/>
            </a:endParaRPr>
          </a:p>
        </p:txBody>
      </p:sp>
      <p:pic>
        <p:nvPicPr>
          <p:cNvPr id="15364" name="Picture 4">
            <a:extLst>
              <a:ext uri="{FF2B5EF4-FFF2-40B4-BE49-F238E27FC236}">
                <a16:creationId xmlns:a16="http://schemas.microsoft.com/office/drawing/2014/main" id="{321CE223-FF16-2D6A-9D10-0FCD20185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742950"/>
            <a:ext cx="6229350" cy="35802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C8AAE66B-92A0-DEB8-BE2C-632D42408D12}"/>
              </a:ext>
            </a:extLst>
          </p:cNvPr>
          <p:cNvSpPr>
            <a:spLocks noGrp="1" noChangeArrowheads="1"/>
          </p:cNvSpPr>
          <p:nvPr>
            <p:ph type="ctrTitle"/>
          </p:nvPr>
        </p:nvSpPr>
        <p:spPr>
          <a:xfrm>
            <a:off x="1600200" y="152400"/>
            <a:ext cx="5829300" cy="514350"/>
          </a:xfrm>
        </p:spPr>
        <p:txBody>
          <a:bodyPr/>
          <a:lstStyle/>
          <a:p>
            <a:r>
              <a:rPr lang="en-US" altLang="en-US" sz="2800" dirty="0">
                <a:ea typeface="ＭＳ Ｐゴシック" panose="020B0600070205080204" pitchFamily="34" charset="-128"/>
              </a:rPr>
              <a:t>NEXRAD (Hurricane Katrina) </a:t>
            </a:r>
          </a:p>
        </p:txBody>
      </p:sp>
      <p:sp>
        <p:nvSpPr>
          <p:cNvPr id="33794" name="Rectangle 3">
            <a:extLst>
              <a:ext uri="{FF2B5EF4-FFF2-40B4-BE49-F238E27FC236}">
                <a16:creationId xmlns:a16="http://schemas.microsoft.com/office/drawing/2014/main" id="{E2AE80A6-9479-E3D3-584F-6B4F4302D31E}"/>
              </a:ext>
            </a:extLst>
          </p:cNvPr>
          <p:cNvSpPr>
            <a:spLocks noChangeArrowheads="1"/>
          </p:cNvSpPr>
          <p:nvPr/>
        </p:nvSpPr>
        <p:spPr bwMode="auto">
          <a:xfrm>
            <a:off x="5314950" y="4743450"/>
            <a:ext cx="2300630" cy="207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750">
                <a:solidFill>
                  <a:srgbClr val="0000FF"/>
                </a:solidFill>
              </a:rPr>
              <a:t>http://www.ncdc.noaa.gov/oa/radar/jnx/jnt-katrina.php</a:t>
            </a:r>
          </a:p>
        </p:txBody>
      </p:sp>
      <p:pic>
        <p:nvPicPr>
          <p:cNvPr id="17412" name="klix-landfall-anim.gif" descr="klix-landfall-anim">
            <a:hlinkClick r:id="" action="ppaction://media"/>
            <a:extLst>
              <a:ext uri="{FF2B5EF4-FFF2-40B4-BE49-F238E27FC236}">
                <a16:creationId xmlns:a16="http://schemas.microsoft.com/office/drawing/2014/main" id="{2AFEA644-02EC-17EF-5FA8-259D113CE004}"/>
              </a:ext>
            </a:extLst>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1885950" y="895350"/>
            <a:ext cx="594656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7412"/>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17412"/>
                                        </p:tgtEl>
                                      </p:cBhvr>
                                    </p:cmd>
                                  </p:childTnLst>
                                </p:cTn>
                              </p:par>
                            </p:childTnLst>
                          </p:cTn>
                        </p:par>
                      </p:childTnLst>
                    </p:cTn>
                  </p:par>
                </p:childTnLst>
              </p:cTn>
              <p:nextCondLst>
                <p:cond evt="onClick" delay="0">
                  <p:tgtEl>
                    <p:spTgt spid="17412"/>
                  </p:tgtEl>
                </p:cond>
              </p:nextCondLst>
            </p:seq>
            <p:video>
              <p:cMediaNode vol="80000">
                <p:cTn id="7" fill="hold" display="0">
                  <p:stCondLst>
                    <p:cond delay="indefinite"/>
                  </p:stCondLst>
                </p:cTn>
                <p:tgtEl>
                  <p:spTgt spid="1741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1" descr="Joplin-MO-20110522-Tornado-Event_1.png">
            <a:extLst>
              <a:ext uri="{FF2B5EF4-FFF2-40B4-BE49-F238E27FC236}">
                <a16:creationId xmlns:a16="http://schemas.microsoft.com/office/drawing/2014/main" id="{6E15CF3B-293C-DF78-2F4A-1AD2C971E1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57150"/>
            <a:ext cx="4400550" cy="387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Rectangle 2">
            <a:extLst>
              <a:ext uri="{FF2B5EF4-FFF2-40B4-BE49-F238E27FC236}">
                <a16:creationId xmlns:a16="http://schemas.microsoft.com/office/drawing/2014/main" id="{DC064489-4402-8682-63FE-0D1D22B7D73B}"/>
              </a:ext>
            </a:extLst>
          </p:cNvPr>
          <p:cNvSpPr>
            <a:spLocks noChangeArrowheads="1"/>
          </p:cNvSpPr>
          <p:nvPr/>
        </p:nvSpPr>
        <p:spPr bwMode="auto">
          <a:xfrm>
            <a:off x="1143000" y="3908822"/>
            <a:ext cx="6858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dirty="0"/>
              <a:t>Visualization of NEXRAD Reflectivity sweeps and derived </a:t>
            </a:r>
            <a:r>
              <a:rPr lang="en-US" altLang="en-US" sz="1800" dirty="0" err="1"/>
              <a:t>isosurfaces</a:t>
            </a:r>
            <a:r>
              <a:rPr lang="en-US" altLang="en-US" sz="1800" dirty="0"/>
              <a:t> in Google Earth for the May 22, 2011, Joplin, MO tornado. The image was generated with the NOAA Weather and Climate Toolkit and Google Earth. (http://</a:t>
            </a:r>
            <a:r>
              <a:rPr lang="en-US" altLang="en-US" sz="1800" dirty="0" err="1"/>
              <a:t>www.ncdc.noaa.gov</a:t>
            </a:r>
            <a:r>
              <a:rPr lang="en-US" altLang="en-US" sz="1800" dirty="0"/>
              <a:t>/data-access/radar-data)</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2"/>
          <p:cNvSpPr txBox="1">
            <a:spLocks noChangeArrowheads="1"/>
          </p:cNvSpPr>
          <p:nvPr/>
        </p:nvSpPr>
        <p:spPr bwMode="auto">
          <a:xfrm>
            <a:off x="1257300" y="114300"/>
            <a:ext cx="5943600" cy="32701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tabLst>
                <a:tab pos="292100" algn="l"/>
                <a:tab pos="2514600" algn="l"/>
              </a:tabLst>
              <a:defRPr sz="2400">
                <a:solidFill>
                  <a:schemeClr val="tx1"/>
                </a:solidFill>
                <a:latin typeface="Helvetica" charset="0"/>
                <a:ea typeface="ＭＳ Ｐゴシック" charset="0"/>
                <a:cs typeface="ＭＳ Ｐゴシック" charset="0"/>
              </a:defRPr>
            </a:lvl1pPr>
            <a:lvl2pPr marL="742950" indent="-285750">
              <a:tabLst>
                <a:tab pos="292100" algn="l"/>
                <a:tab pos="2514600" algn="l"/>
              </a:tabLst>
              <a:defRPr sz="2400">
                <a:solidFill>
                  <a:schemeClr val="tx1"/>
                </a:solidFill>
                <a:latin typeface="Helvetica" charset="0"/>
                <a:ea typeface="ＭＳ Ｐゴシック" charset="0"/>
              </a:defRPr>
            </a:lvl2pPr>
            <a:lvl3pPr marL="1143000" indent="-228600">
              <a:tabLst>
                <a:tab pos="292100" algn="l"/>
                <a:tab pos="2514600" algn="l"/>
              </a:tabLst>
              <a:defRPr sz="2400">
                <a:solidFill>
                  <a:schemeClr val="tx1"/>
                </a:solidFill>
                <a:latin typeface="Helvetica" charset="0"/>
                <a:ea typeface="ＭＳ Ｐゴシック" charset="0"/>
              </a:defRPr>
            </a:lvl3pPr>
            <a:lvl4pPr marL="1600200" indent="-228600">
              <a:tabLst>
                <a:tab pos="292100" algn="l"/>
                <a:tab pos="2514600" algn="l"/>
              </a:tabLst>
              <a:defRPr sz="2400">
                <a:solidFill>
                  <a:schemeClr val="tx1"/>
                </a:solidFill>
                <a:latin typeface="Helvetica" charset="0"/>
                <a:ea typeface="ＭＳ Ｐゴシック" charset="0"/>
              </a:defRPr>
            </a:lvl4pPr>
            <a:lvl5pPr marL="2057400" indent="-228600">
              <a:tabLst>
                <a:tab pos="292100" algn="l"/>
                <a:tab pos="2514600" algn="l"/>
              </a:tabLst>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tabLst>
                <a:tab pos="292100" algn="l"/>
                <a:tab pos="2514600" algn="l"/>
              </a:tabLs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tabLst>
                <a:tab pos="292100" algn="l"/>
                <a:tab pos="2514600" algn="l"/>
              </a:tabLs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tabLst>
                <a:tab pos="292100" algn="l"/>
                <a:tab pos="2514600" algn="l"/>
              </a:tabLs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tabLst>
                <a:tab pos="292100" algn="l"/>
                <a:tab pos="2514600" algn="l"/>
              </a:tabLst>
              <a:defRPr sz="2400">
                <a:solidFill>
                  <a:schemeClr val="tx1"/>
                </a:solidFill>
                <a:latin typeface="Helvetica" charset="0"/>
                <a:ea typeface="ＭＳ Ｐゴシック" charset="0"/>
              </a:defRPr>
            </a:lvl9pPr>
          </a:lstStyle>
          <a:p>
            <a:pPr>
              <a:spcBef>
                <a:spcPct val="50000"/>
              </a:spcBef>
            </a:pPr>
            <a:r>
              <a:rPr lang="en-US" sz="1350" b="1" dirty="0">
                <a:solidFill>
                  <a:srgbClr val="000000"/>
                </a:solidFill>
              </a:rPr>
              <a:t>1.	INTRODUCTION – Instrumentation strong points</a:t>
            </a:r>
            <a:endParaRPr lang="en-US" sz="1350" u="sng" dirty="0">
              <a:solidFill>
                <a:srgbClr val="000000"/>
              </a:solidFill>
            </a:endParaRPr>
          </a:p>
          <a:p>
            <a:pPr>
              <a:spcBef>
                <a:spcPct val="50000"/>
              </a:spcBef>
            </a:pPr>
            <a:r>
              <a:rPr lang="en-US" sz="1350" dirty="0">
                <a:solidFill>
                  <a:srgbClr val="0000FF"/>
                </a:solidFill>
              </a:rPr>
              <a:t>Knowledge of precipitation is key to a wide range of users</a:t>
            </a:r>
          </a:p>
          <a:p>
            <a:pPr>
              <a:spcBef>
                <a:spcPct val="50000"/>
              </a:spcBef>
            </a:pPr>
            <a:r>
              <a:rPr lang="en-US" sz="1350" dirty="0">
                <a:solidFill>
                  <a:srgbClr val="0000FF"/>
                </a:solidFill>
              </a:rPr>
              <a:t>Data sources have recognized </a:t>
            </a:r>
            <a:r>
              <a:rPr lang="en-US" sz="1350" u="sng" dirty="0">
                <a:solidFill>
                  <a:srgbClr val="0000FF"/>
                </a:solidFill>
              </a:rPr>
              <a:t>strengths</a:t>
            </a:r>
            <a:r>
              <a:rPr lang="en-US" sz="1350" dirty="0">
                <a:solidFill>
                  <a:srgbClr val="0000FF"/>
                </a:solidFill>
              </a:rPr>
              <a:t>:</a:t>
            </a:r>
          </a:p>
          <a:p>
            <a:pPr marL="209550" indent="-209550">
              <a:spcBef>
                <a:spcPts val="300"/>
              </a:spcBef>
              <a:tabLst>
                <a:tab pos="1885950" algn="l"/>
              </a:tabLst>
            </a:pPr>
            <a:r>
              <a:rPr lang="en-US" sz="1350" dirty="0">
                <a:solidFill>
                  <a:srgbClr val="008000"/>
                </a:solidFill>
              </a:rPr>
              <a:t>•	microwave imagers	</a:t>
            </a:r>
            <a:r>
              <a:rPr lang="en-US" sz="1350" dirty="0">
                <a:solidFill>
                  <a:srgbClr val="990099"/>
                </a:solidFill>
              </a:rPr>
              <a:t>good instantaneous results</a:t>
            </a:r>
          </a:p>
          <a:p>
            <a:pPr marL="209550" indent="-209550">
              <a:spcBef>
                <a:spcPts val="300"/>
              </a:spcBef>
              <a:tabLst>
                <a:tab pos="1885950" algn="l"/>
              </a:tabLst>
            </a:pPr>
            <a:r>
              <a:rPr lang="en-US" sz="1350" dirty="0">
                <a:solidFill>
                  <a:srgbClr val="008000"/>
                </a:solidFill>
              </a:rPr>
              <a:t>•	geo-IR	</a:t>
            </a:r>
            <a:r>
              <a:rPr lang="en-US" sz="1350" dirty="0">
                <a:solidFill>
                  <a:srgbClr val="990099"/>
                </a:solidFill>
              </a:rPr>
              <a:t>good sampling</a:t>
            </a:r>
          </a:p>
          <a:p>
            <a:pPr marL="209550" indent="-209550">
              <a:spcBef>
                <a:spcPts val="300"/>
              </a:spcBef>
              <a:tabLst>
                <a:tab pos="1885950" algn="l"/>
              </a:tabLst>
            </a:pPr>
            <a:r>
              <a:rPr lang="en-US" sz="1350" dirty="0">
                <a:solidFill>
                  <a:srgbClr val="008000"/>
                </a:solidFill>
              </a:rPr>
              <a:t>•	satellite soundings	</a:t>
            </a:r>
            <a:r>
              <a:rPr lang="en-US" sz="1350" dirty="0">
                <a:solidFill>
                  <a:srgbClr val="990099"/>
                </a:solidFill>
              </a:rPr>
              <a:t>some info. In cold-surface conditions</a:t>
            </a:r>
          </a:p>
          <a:p>
            <a:pPr marL="209550" indent="-209550">
              <a:spcBef>
                <a:spcPts val="300"/>
              </a:spcBef>
              <a:tabLst>
                <a:tab pos="1885950" algn="l"/>
              </a:tabLst>
            </a:pPr>
            <a:r>
              <a:rPr lang="en-US" sz="1350" dirty="0">
                <a:solidFill>
                  <a:srgbClr val="008000"/>
                </a:solidFill>
              </a:rPr>
              <a:t>•	precipitation gauge	</a:t>
            </a:r>
            <a:r>
              <a:rPr lang="en-US" sz="1350" dirty="0">
                <a:solidFill>
                  <a:srgbClr val="990099"/>
                </a:solidFill>
              </a:rPr>
              <a:t>near-zero bias</a:t>
            </a:r>
          </a:p>
          <a:p>
            <a:pPr marL="209550" indent="-209550">
              <a:spcBef>
                <a:spcPts val="300"/>
              </a:spcBef>
              <a:tabLst>
                <a:tab pos="1885950" algn="l"/>
              </a:tabLst>
            </a:pPr>
            <a:r>
              <a:rPr lang="en-US" sz="1350" dirty="0">
                <a:solidFill>
                  <a:srgbClr val="008000"/>
                </a:solidFill>
              </a:rPr>
              <a:t>•	model	</a:t>
            </a:r>
            <a:r>
              <a:rPr lang="en-US" sz="1350" dirty="0">
                <a:solidFill>
                  <a:srgbClr val="990099"/>
                </a:solidFill>
              </a:rPr>
              <a:t>complete coverage and "physics"</a:t>
            </a:r>
          </a:p>
          <a:p>
            <a:pPr>
              <a:spcBef>
                <a:spcPct val="50000"/>
              </a:spcBef>
            </a:pPr>
            <a:r>
              <a:rPr lang="en-US" sz="1350" dirty="0">
                <a:solidFill>
                  <a:srgbClr val="0000FF"/>
                </a:solidFill>
              </a:rPr>
              <a:t>Different data sources are </a:t>
            </a:r>
            <a:r>
              <a:rPr lang="en-US" sz="1350" u="sng" dirty="0">
                <a:solidFill>
                  <a:srgbClr val="0000FF"/>
                </a:solidFill>
              </a:rPr>
              <a:t>best in different regions</a:t>
            </a:r>
          </a:p>
          <a:p>
            <a:pPr>
              <a:spcBef>
                <a:spcPct val="50000"/>
              </a:spcBef>
            </a:pPr>
            <a:r>
              <a:rPr lang="en-US" sz="1350" dirty="0">
                <a:solidFill>
                  <a:srgbClr val="0000FF"/>
                </a:solidFill>
              </a:rPr>
              <a:t>All have </a:t>
            </a:r>
            <a:r>
              <a:rPr lang="en-US" sz="1350" u="sng" dirty="0">
                <a:solidFill>
                  <a:srgbClr val="0000FF"/>
                </a:solidFill>
              </a:rPr>
              <a:t>bigger errors</a:t>
            </a:r>
            <a:r>
              <a:rPr lang="en-US" sz="1350" dirty="0">
                <a:solidFill>
                  <a:srgbClr val="0000FF"/>
                </a:solidFill>
              </a:rPr>
              <a:t> in</a:t>
            </a:r>
          </a:p>
          <a:p>
            <a:pPr marL="209550" indent="-209550">
              <a:spcBef>
                <a:spcPts val="300"/>
              </a:spcBef>
              <a:tabLst>
                <a:tab pos="1885950" algn="l"/>
              </a:tabLst>
            </a:pPr>
            <a:r>
              <a:rPr lang="en-US" sz="1350" dirty="0">
                <a:solidFill>
                  <a:srgbClr val="008000"/>
                </a:solidFill>
              </a:rPr>
              <a:t>•	mountains</a:t>
            </a:r>
          </a:p>
          <a:p>
            <a:pPr marL="209550" indent="-209550">
              <a:spcBef>
                <a:spcPts val="300"/>
              </a:spcBef>
              <a:tabLst>
                <a:tab pos="1885950" algn="l"/>
              </a:tabLst>
            </a:pPr>
            <a:r>
              <a:rPr lang="en-US" sz="1350" dirty="0">
                <a:solidFill>
                  <a:srgbClr val="008000"/>
                </a:solidFill>
              </a:rPr>
              <a:t>•	snowy/icy regions</a:t>
            </a:r>
          </a:p>
        </p:txBody>
      </p:sp>
    </p:spTree>
    <p:extLst>
      <p:ext uri="{BB962C8B-B14F-4D97-AF65-F5344CB8AC3E}">
        <p14:creationId xmlns:p14="http://schemas.microsoft.com/office/powerpoint/2010/main" val="162706512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6B9ED-0677-E03D-2A77-49FFBBAFEA9E}"/>
              </a:ext>
            </a:extLst>
          </p:cNvPr>
          <p:cNvSpPr>
            <a:spLocks noGrp="1"/>
          </p:cNvSpPr>
          <p:nvPr>
            <p:ph type="title"/>
          </p:nvPr>
        </p:nvSpPr>
        <p:spPr>
          <a:xfrm>
            <a:off x="685800" y="-19050"/>
            <a:ext cx="7772400" cy="857250"/>
          </a:xfrm>
        </p:spPr>
        <p:txBody>
          <a:bodyPr/>
          <a:lstStyle/>
          <a:p>
            <a:r>
              <a:rPr lang="en-US" sz="3600" dirty="0"/>
              <a:t>Precipitation</a:t>
            </a:r>
          </a:p>
        </p:txBody>
      </p:sp>
      <p:sp>
        <p:nvSpPr>
          <p:cNvPr id="3" name="Content Placeholder 2">
            <a:extLst>
              <a:ext uri="{FF2B5EF4-FFF2-40B4-BE49-F238E27FC236}">
                <a16:creationId xmlns:a16="http://schemas.microsoft.com/office/drawing/2014/main" id="{0B371E70-0EF9-1D64-2810-18FDDDB66920}"/>
              </a:ext>
            </a:extLst>
          </p:cNvPr>
          <p:cNvSpPr>
            <a:spLocks noGrp="1"/>
          </p:cNvSpPr>
          <p:nvPr>
            <p:ph idx="1"/>
          </p:nvPr>
        </p:nvSpPr>
        <p:spPr>
          <a:xfrm>
            <a:off x="685800" y="819150"/>
            <a:ext cx="7772400" cy="3086100"/>
          </a:xfrm>
        </p:spPr>
        <p:txBody>
          <a:bodyPr/>
          <a:lstStyle/>
          <a:p>
            <a:r>
              <a:rPr lang="en-US" sz="1800" dirty="0"/>
              <a:t>Largest Principal component in the Hydrological cycle</a:t>
            </a:r>
          </a:p>
          <a:p>
            <a:r>
              <a:rPr lang="en-US" sz="1800" dirty="0"/>
              <a:t>If you do not have precipitation, there is no hydrology – Job security</a:t>
            </a:r>
          </a:p>
          <a:p>
            <a:r>
              <a:rPr lang="en-US" sz="1800" dirty="0"/>
              <a:t>There are not many hydrology publications for Saudi Arabia!</a:t>
            </a:r>
          </a:p>
          <a:p>
            <a:r>
              <a:rPr lang="en-US" sz="1800" dirty="0"/>
              <a:t>Measurement of precipitation is impossible – it could be raining at your house and not at </a:t>
            </a:r>
            <a:r>
              <a:rPr lang="en-US" sz="1800"/>
              <a:t>your neighbor</a:t>
            </a:r>
            <a:r>
              <a:rPr lang="en-US" sz="1800" dirty="0"/>
              <a:t>…Impossible to characterize precipitation</a:t>
            </a:r>
          </a:p>
          <a:p>
            <a:r>
              <a:rPr lang="en-US" sz="1800" dirty="0"/>
              <a:t>Referring to gauge observations as ground truth is misleading at best, incorrect at worst…Truth – You can’t handle the truth [Few Good Men, Jack Nicholson]</a:t>
            </a:r>
          </a:p>
          <a:p>
            <a:r>
              <a:rPr lang="en-US" sz="1800" dirty="0"/>
              <a:t>The only variable in surface hydrology that is a true characterization is streamflow and precipitation is input to models that simulate streamflow</a:t>
            </a:r>
          </a:p>
          <a:p>
            <a:r>
              <a:rPr lang="en-US" sz="1800" dirty="0"/>
              <a:t>Larger time accumulation and larger spatial extents are always more accurate – example monthly 10km is much easier than hourly 1km </a:t>
            </a:r>
          </a:p>
          <a:p>
            <a:r>
              <a:rPr lang="en-US" sz="1800" dirty="0"/>
              <a:t>Annual/Decade/Century – for large river basin, Precipitation equals Streamflow</a:t>
            </a:r>
          </a:p>
          <a:p>
            <a:endParaRPr lang="en-US" dirty="0"/>
          </a:p>
        </p:txBody>
      </p:sp>
    </p:spTree>
    <p:extLst>
      <p:ext uri="{BB962C8B-B14F-4D97-AF65-F5344CB8AC3E}">
        <p14:creationId xmlns:p14="http://schemas.microsoft.com/office/powerpoint/2010/main" val="336910270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2"/>
          <p:cNvSpPr txBox="1">
            <a:spLocks noChangeArrowheads="1"/>
          </p:cNvSpPr>
          <p:nvPr/>
        </p:nvSpPr>
        <p:spPr bwMode="auto">
          <a:xfrm>
            <a:off x="1257300" y="114300"/>
            <a:ext cx="3086100" cy="5128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tabLst>
                <a:tab pos="342900" algn="l"/>
              </a:tabLst>
              <a:defRPr sz="2400">
                <a:solidFill>
                  <a:schemeClr val="tx1"/>
                </a:solidFill>
                <a:latin typeface="Helvetica" charset="0"/>
                <a:ea typeface="ＭＳ Ｐゴシック" charset="0"/>
                <a:cs typeface="ＭＳ Ｐゴシック" charset="0"/>
              </a:defRPr>
            </a:lvl1pPr>
            <a:lvl2pPr marL="742950" indent="-285750">
              <a:tabLst>
                <a:tab pos="342900" algn="l"/>
              </a:tabLst>
              <a:defRPr sz="2400">
                <a:solidFill>
                  <a:schemeClr val="tx1"/>
                </a:solidFill>
                <a:latin typeface="Helvetica" charset="0"/>
                <a:ea typeface="ＭＳ Ｐゴシック" charset="0"/>
              </a:defRPr>
            </a:lvl2pPr>
            <a:lvl3pPr marL="1143000" indent="-228600">
              <a:tabLst>
                <a:tab pos="342900" algn="l"/>
              </a:tabLst>
              <a:defRPr sz="2400">
                <a:solidFill>
                  <a:schemeClr val="tx1"/>
                </a:solidFill>
                <a:latin typeface="Helvetica" charset="0"/>
                <a:ea typeface="ＭＳ Ｐゴシック" charset="0"/>
              </a:defRPr>
            </a:lvl3pPr>
            <a:lvl4pPr marL="1600200" indent="-228600">
              <a:tabLst>
                <a:tab pos="342900" algn="l"/>
              </a:tabLst>
              <a:defRPr sz="2400">
                <a:solidFill>
                  <a:schemeClr val="tx1"/>
                </a:solidFill>
                <a:latin typeface="Helvetica" charset="0"/>
                <a:ea typeface="ＭＳ Ｐゴシック" charset="0"/>
              </a:defRPr>
            </a:lvl4pPr>
            <a:lvl5pPr marL="2057400" indent="-228600">
              <a:tabLst>
                <a:tab pos="342900" algn="l"/>
              </a:tabLst>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tabLst>
                <a:tab pos="342900" algn="l"/>
              </a:tabLs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tabLst>
                <a:tab pos="342900" algn="l"/>
              </a:tabLs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tabLst>
                <a:tab pos="342900" algn="l"/>
              </a:tabLs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tabLst>
                <a:tab pos="342900" algn="l"/>
              </a:tabLst>
              <a:defRPr sz="2400">
                <a:solidFill>
                  <a:schemeClr val="tx1"/>
                </a:solidFill>
                <a:latin typeface="Helvetica" charset="0"/>
                <a:ea typeface="ＭＳ Ｐゴシック" charset="0"/>
              </a:defRPr>
            </a:lvl9pPr>
          </a:lstStyle>
          <a:p>
            <a:pPr>
              <a:spcBef>
                <a:spcPct val="50000"/>
              </a:spcBef>
            </a:pPr>
            <a:r>
              <a:rPr lang="en-US" sz="1350" b="1" dirty="0">
                <a:solidFill>
                  <a:srgbClr val="000000"/>
                </a:solidFill>
              </a:rPr>
              <a:t>1.	INTRODUCTION – But </a:t>
            </a:r>
            <a:r>
              <a:rPr lang="mr-IN" sz="1350" b="1" dirty="0">
                <a:solidFill>
                  <a:srgbClr val="000000"/>
                </a:solidFill>
              </a:rPr>
              <a:t>…</a:t>
            </a:r>
            <a:endParaRPr lang="en-US" sz="1350" b="1" dirty="0">
              <a:solidFill>
                <a:srgbClr val="000000"/>
              </a:solidFill>
            </a:endParaRPr>
          </a:p>
          <a:p>
            <a:pPr>
              <a:spcBef>
                <a:spcPct val="50000"/>
              </a:spcBef>
            </a:pPr>
            <a:r>
              <a:rPr lang="en-US" sz="1350" dirty="0">
                <a:solidFill>
                  <a:srgbClr val="0000FF"/>
                </a:solidFill>
                <a:highlight>
                  <a:srgbClr val="C0C0C0"/>
                </a:highlight>
              </a:rPr>
              <a:t>Instruments have characteristic errors:</a:t>
            </a:r>
          </a:p>
          <a:p>
            <a:pPr>
              <a:spcBef>
                <a:spcPts val="300"/>
              </a:spcBef>
              <a:tabLst>
                <a:tab pos="209550" algn="l"/>
                <a:tab pos="381000" algn="l"/>
              </a:tabLst>
            </a:pPr>
            <a:r>
              <a:rPr lang="en-US" sz="1350" dirty="0">
                <a:solidFill>
                  <a:srgbClr val="008000"/>
                </a:solidFill>
                <a:highlight>
                  <a:srgbClr val="C0C0C0"/>
                </a:highlight>
              </a:rPr>
              <a:t>•	raingauge</a:t>
            </a:r>
          </a:p>
          <a:p>
            <a:pPr>
              <a:tabLst>
                <a:tab pos="209550" algn="l"/>
                <a:tab pos="381000" algn="l"/>
              </a:tabLst>
            </a:pPr>
            <a:r>
              <a:rPr lang="en-US" sz="1350" dirty="0">
                <a:solidFill>
                  <a:srgbClr val="990099"/>
                </a:solidFill>
                <a:highlight>
                  <a:srgbClr val="C0C0C0"/>
                </a:highlight>
              </a:rPr>
              <a:t>	wind losses</a:t>
            </a:r>
          </a:p>
          <a:p>
            <a:pPr>
              <a:tabLst>
                <a:tab pos="209550" algn="l"/>
                <a:tab pos="381000" algn="l"/>
              </a:tabLst>
            </a:pPr>
            <a:r>
              <a:rPr lang="en-US" sz="1350" dirty="0">
                <a:solidFill>
                  <a:srgbClr val="990099"/>
                </a:solidFill>
                <a:highlight>
                  <a:srgbClr val="C0C0C0"/>
                </a:highlight>
              </a:rPr>
              <a:t>	splashing</a:t>
            </a:r>
          </a:p>
          <a:p>
            <a:pPr>
              <a:tabLst>
                <a:tab pos="209550" algn="l"/>
                <a:tab pos="381000" algn="l"/>
              </a:tabLst>
            </a:pPr>
            <a:r>
              <a:rPr lang="en-US" sz="1350" dirty="0">
                <a:solidFill>
                  <a:srgbClr val="990099"/>
                </a:solidFill>
                <a:highlight>
                  <a:srgbClr val="C0C0C0"/>
                </a:highlight>
              </a:rPr>
              <a:t>	evaporation</a:t>
            </a:r>
          </a:p>
          <a:p>
            <a:pPr>
              <a:tabLst>
                <a:tab pos="209550" algn="l"/>
                <a:tab pos="381000" algn="l"/>
              </a:tabLst>
            </a:pPr>
            <a:r>
              <a:rPr lang="en-US" sz="1350" dirty="0">
                <a:solidFill>
                  <a:srgbClr val="990099"/>
                </a:solidFill>
                <a:highlight>
                  <a:srgbClr val="C0C0C0"/>
                </a:highlight>
              </a:rPr>
              <a:t>	side-wetting</a:t>
            </a:r>
          </a:p>
          <a:p>
            <a:pPr>
              <a:tabLst>
                <a:tab pos="209550" algn="l"/>
                <a:tab pos="381000" algn="l"/>
              </a:tabLst>
            </a:pPr>
            <a:r>
              <a:rPr lang="en-US" sz="1350" dirty="0">
                <a:solidFill>
                  <a:srgbClr val="990099"/>
                </a:solidFill>
                <a:highlight>
                  <a:srgbClr val="C0C0C0"/>
                </a:highlight>
              </a:rPr>
              <a:t>	interpolation</a:t>
            </a:r>
          </a:p>
          <a:p>
            <a:pPr>
              <a:spcBef>
                <a:spcPts val="300"/>
              </a:spcBef>
              <a:tabLst>
                <a:tab pos="209550" algn="l"/>
                <a:tab pos="381000" algn="l"/>
              </a:tabLst>
            </a:pPr>
            <a:r>
              <a:rPr lang="en-US" sz="1350" dirty="0">
                <a:solidFill>
                  <a:srgbClr val="008000"/>
                </a:solidFill>
                <a:highlight>
                  <a:srgbClr val="C0C0C0"/>
                </a:highlight>
              </a:rPr>
              <a:t>•	radar</a:t>
            </a:r>
          </a:p>
          <a:p>
            <a:pPr>
              <a:tabLst>
                <a:tab pos="209550" algn="l"/>
                <a:tab pos="381000" algn="l"/>
              </a:tabLst>
            </a:pPr>
            <a:r>
              <a:rPr lang="en-US" sz="1350" dirty="0">
                <a:solidFill>
                  <a:srgbClr val="990099"/>
                </a:solidFill>
                <a:highlight>
                  <a:srgbClr val="C0C0C0"/>
                </a:highlight>
              </a:rPr>
              <a:t>	raindrop population changes</a:t>
            </a:r>
          </a:p>
          <a:p>
            <a:pPr>
              <a:tabLst>
                <a:tab pos="209550" algn="l"/>
                <a:tab pos="381000" algn="l"/>
              </a:tabLst>
            </a:pPr>
            <a:r>
              <a:rPr lang="en-US" sz="1350" dirty="0">
                <a:solidFill>
                  <a:srgbClr val="990099"/>
                </a:solidFill>
                <a:highlight>
                  <a:srgbClr val="C0C0C0"/>
                </a:highlight>
              </a:rPr>
              <a:t>	anomalous propagation</a:t>
            </a:r>
          </a:p>
          <a:p>
            <a:pPr>
              <a:tabLst>
                <a:tab pos="209550" algn="l"/>
                <a:tab pos="381000" algn="l"/>
              </a:tabLst>
            </a:pPr>
            <a:r>
              <a:rPr lang="en-US" sz="1350" dirty="0">
                <a:solidFill>
                  <a:srgbClr val="990099"/>
                </a:solidFill>
                <a:highlight>
                  <a:srgbClr val="C0C0C0"/>
                </a:highlight>
              </a:rPr>
              <a:t>	beam blockage by surface features</a:t>
            </a:r>
          </a:p>
          <a:p>
            <a:pPr>
              <a:tabLst>
                <a:tab pos="209550" algn="l"/>
                <a:tab pos="381000" algn="l"/>
              </a:tabLst>
            </a:pPr>
            <a:r>
              <a:rPr lang="en-US" sz="1350" dirty="0">
                <a:solidFill>
                  <a:srgbClr val="990099"/>
                </a:solidFill>
                <a:highlight>
                  <a:srgbClr val="C0C0C0"/>
                </a:highlight>
              </a:rPr>
              <a:t>	</a:t>
            </a:r>
            <a:r>
              <a:rPr lang="en-US" sz="1350" dirty="0" err="1">
                <a:solidFill>
                  <a:srgbClr val="990099"/>
                </a:solidFill>
                <a:highlight>
                  <a:srgbClr val="C0C0C0"/>
                </a:highlight>
              </a:rPr>
              <a:t>sidelobes</a:t>
            </a:r>
            <a:endParaRPr lang="en-US" sz="1350" dirty="0">
              <a:solidFill>
                <a:srgbClr val="990099"/>
              </a:solidFill>
              <a:highlight>
                <a:srgbClr val="C0C0C0"/>
              </a:highlight>
            </a:endParaRPr>
          </a:p>
          <a:p>
            <a:pPr>
              <a:spcBef>
                <a:spcPts val="300"/>
              </a:spcBef>
              <a:tabLst>
                <a:tab pos="209550" algn="l"/>
                <a:tab pos="381000" algn="l"/>
              </a:tabLst>
            </a:pPr>
            <a:r>
              <a:rPr lang="en-US" sz="1350" dirty="0">
                <a:solidFill>
                  <a:srgbClr val="008000"/>
                </a:solidFill>
                <a:highlight>
                  <a:srgbClr val="C0C0C0"/>
                </a:highlight>
              </a:rPr>
              <a:t>•	satellite</a:t>
            </a:r>
          </a:p>
          <a:p>
            <a:pPr>
              <a:tabLst>
                <a:tab pos="209550" algn="l"/>
                <a:tab pos="381000" algn="l"/>
              </a:tabLst>
            </a:pPr>
            <a:r>
              <a:rPr lang="en-US" sz="1350" dirty="0">
                <a:solidFill>
                  <a:srgbClr val="990099"/>
                </a:solidFill>
                <a:highlight>
                  <a:srgbClr val="C0C0C0"/>
                </a:highlight>
              </a:rPr>
              <a:t>	physical retrieval errors</a:t>
            </a:r>
          </a:p>
          <a:p>
            <a:pPr>
              <a:tabLst>
                <a:tab pos="209550" algn="l"/>
                <a:tab pos="381000" algn="l"/>
              </a:tabLst>
            </a:pPr>
            <a:r>
              <a:rPr lang="en-US" sz="1350" dirty="0">
                <a:solidFill>
                  <a:srgbClr val="990099"/>
                </a:solidFill>
                <a:highlight>
                  <a:srgbClr val="C0C0C0"/>
                </a:highlight>
              </a:rPr>
              <a:t>	beam-filling errors</a:t>
            </a:r>
          </a:p>
          <a:p>
            <a:pPr>
              <a:tabLst>
                <a:tab pos="209550" algn="l"/>
                <a:tab pos="381000" algn="l"/>
              </a:tabLst>
            </a:pPr>
            <a:r>
              <a:rPr lang="en-US" sz="1350" dirty="0">
                <a:solidFill>
                  <a:srgbClr val="990099"/>
                </a:solidFill>
                <a:highlight>
                  <a:srgbClr val="C0C0C0"/>
                </a:highlight>
              </a:rPr>
              <a:t>	time-sampling</a:t>
            </a:r>
          </a:p>
          <a:p>
            <a:pPr>
              <a:spcBef>
                <a:spcPts val="300"/>
              </a:spcBef>
              <a:tabLst>
                <a:tab pos="209550" algn="l"/>
                <a:tab pos="381000" algn="l"/>
              </a:tabLst>
            </a:pPr>
            <a:r>
              <a:rPr lang="en-US" sz="1350" dirty="0">
                <a:solidFill>
                  <a:srgbClr val="008000"/>
                </a:solidFill>
                <a:highlight>
                  <a:srgbClr val="C0C0C0"/>
                </a:highlight>
              </a:rPr>
              <a:t>•	numerical prediction models</a:t>
            </a:r>
          </a:p>
          <a:p>
            <a:pPr>
              <a:tabLst>
                <a:tab pos="209550" algn="l"/>
                <a:tab pos="381000" algn="l"/>
              </a:tabLst>
            </a:pPr>
            <a:r>
              <a:rPr lang="en-US" sz="1350" dirty="0">
                <a:solidFill>
                  <a:srgbClr val="990099"/>
                </a:solidFill>
                <a:highlight>
                  <a:srgbClr val="C0C0C0"/>
                </a:highlight>
              </a:rPr>
              <a:t>	computational approximations</a:t>
            </a:r>
          </a:p>
          <a:p>
            <a:pPr>
              <a:tabLst>
                <a:tab pos="209550" algn="l"/>
                <a:tab pos="381000" algn="l"/>
              </a:tabLst>
            </a:pPr>
            <a:r>
              <a:rPr lang="en-US" sz="1350" dirty="0">
                <a:solidFill>
                  <a:srgbClr val="990099"/>
                </a:solidFill>
                <a:highlight>
                  <a:srgbClr val="C0C0C0"/>
                </a:highlight>
              </a:rPr>
              <a:t>	initialization errors</a:t>
            </a:r>
          </a:p>
          <a:p>
            <a:pPr>
              <a:tabLst>
                <a:tab pos="209550" algn="l"/>
                <a:tab pos="381000" algn="l"/>
              </a:tabLst>
            </a:pPr>
            <a:r>
              <a:rPr lang="en-US" sz="1350" dirty="0">
                <a:solidFill>
                  <a:srgbClr val="990099"/>
                </a:solidFill>
                <a:highlight>
                  <a:srgbClr val="C0C0C0"/>
                </a:highlight>
              </a:rPr>
              <a:t>	errors in other parts of the 			computation</a:t>
            </a:r>
          </a:p>
        </p:txBody>
      </p:sp>
      <p:sp>
        <p:nvSpPr>
          <p:cNvPr id="3" name="Text Box 2"/>
          <p:cNvSpPr txBox="1">
            <a:spLocks noChangeArrowheads="1"/>
          </p:cNvSpPr>
          <p:nvPr/>
        </p:nvSpPr>
        <p:spPr bwMode="auto">
          <a:xfrm>
            <a:off x="4686300" y="446797"/>
            <a:ext cx="3467100" cy="3323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tabLst>
                <a:tab pos="292100" algn="l"/>
                <a:tab pos="1595438" algn="ctr"/>
                <a:tab pos="2911475" algn="ctr"/>
              </a:tabLst>
              <a:defRPr sz="2400">
                <a:solidFill>
                  <a:schemeClr val="tx1"/>
                </a:solidFill>
                <a:latin typeface="Helvetica" charset="0"/>
                <a:ea typeface="ＭＳ Ｐゴシック" charset="0"/>
                <a:cs typeface="ＭＳ Ｐゴシック" charset="0"/>
              </a:defRPr>
            </a:lvl1pPr>
            <a:lvl2pPr marL="742950" indent="-285750">
              <a:tabLst>
                <a:tab pos="292100" algn="l"/>
                <a:tab pos="1595438" algn="ctr"/>
                <a:tab pos="2911475" algn="ctr"/>
              </a:tabLst>
              <a:defRPr sz="2400">
                <a:solidFill>
                  <a:schemeClr val="tx1"/>
                </a:solidFill>
                <a:latin typeface="Helvetica" charset="0"/>
                <a:ea typeface="ＭＳ Ｐゴシック" charset="0"/>
              </a:defRPr>
            </a:lvl2pPr>
            <a:lvl3pPr marL="1143000" indent="-228600">
              <a:tabLst>
                <a:tab pos="292100" algn="l"/>
                <a:tab pos="1595438" algn="ctr"/>
                <a:tab pos="2911475" algn="ctr"/>
              </a:tabLst>
              <a:defRPr sz="2400">
                <a:solidFill>
                  <a:schemeClr val="tx1"/>
                </a:solidFill>
                <a:latin typeface="Helvetica" charset="0"/>
                <a:ea typeface="ＭＳ Ｐゴシック" charset="0"/>
              </a:defRPr>
            </a:lvl3pPr>
            <a:lvl4pPr marL="1600200" indent="-228600">
              <a:tabLst>
                <a:tab pos="292100" algn="l"/>
                <a:tab pos="1595438" algn="ctr"/>
                <a:tab pos="2911475" algn="ctr"/>
              </a:tabLst>
              <a:defRPr sz="2400">
                <a:solidFill>
                  <a:schemeClr val="tx1"/>
                </a:solidFill>
                <a:latin typeface="Helvetica" charset="0"/>
                <a:ea typeface="ＭＳ Ｐゴシック" charset="0"/>
              </a:defRPr>
            </a:lvl4pPr>
            <a:lvl5pPr marL="2057400" indent="-228600">
              <a:tabLst>
                <a:tab pos="292100" algn="l"/>
                <a:tab pos="1595438" algn="ctr"/>
                <a:tab pos="2911475" algn="ctr"/>
              </a:tabLst>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tabLst>
                <a:tab pos="292100" algn="l"/>
                <a:tab pos="1595438" algn="ctr"/>
                <a:tab pos="2911475" algn="ctr"/>
              </a:tabLs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tabLst>
                <a:tab pos="292100" algn="l"/>
                <a:tab pos="1595438" algn="ctr"/>
                <a:tab pos="2911475" algn="ctr"/>
              </a:tabLs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tabLst>
                <a:tab pos="292100" algn="l"/>
                <a:tab pos="1595438" algn="ctr"/>
                <a:tab pos="2911475" algn="ctr"/>
              </a:tabLs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tabLst>
                <a:tab pos="292100" algn="l"/>
                <a:tab pos="1595438" algn="ctr"/>
                <a:tab pos="2911475" algn="ctr"/>
              </a:tabLst>
              <a:defRPr sz="2400">
                <a:solidFill>
                  <a:schemeClr val="tx1"/>
                </a:solidFill>
                <a:latin typeface="Helvetica" charset="0"/>
                <a:ea typeface="ＭＳ Ｐゴシック" charset="0"/>
              </a:defRPr>
            </a:lvl9pPr>
          </a:lstStyle>
          <a:p>
            <a:r>
              <a:rPr lang="en-US" sz="1350" dirty="0">
                <a:solidFill>
                  <a:srgbClr val="0000FF"/>
                </a:solidFill>
              </a:rPr>
              <a:t>Sensor-specific strengths and limitations</a:t>
            </a:r>
            <a:endParaRPr lang="en-US" sz="750" dirty="0">
              <a:solidFill>
                <a:srgbClr val="008000"/>
              </a:solidFill>
            </a:endParaRPr>
          </a:p>
          <a:p>
            <a:pPr>
              <a:spcBef>
                <a:spcPct val="20000"/>
              </a:spcBef>
              <a:tabLst>
                <a:tab pos="219075" algn="l"/>
                <a:tab pos="1333500" algn="ctr"/>
                <a:tab pos="2447925" algn="ctr"/>
              </a:tabLst>
            </a:pPr>
            <a:r>
              <a:rPr lang="en-US" sz="1350" dirty="0">
                <a:solidFill>
                  <a:srgbClr val="990099"/>
                </a:solidFill>
                <a:cs typeface="Helvetica" charset="0"/>
              </a:rPr>
              <a:t>		</a:t>
            </a:r>
            <a:r>
              <a:rPr lang="en-US" sz="1350" u="sng" dirty="0">
                <a:solidFill>
                  <a:srgbClr val="008000"/>
                </a:solidFill>
                <a:cs typeface="Helvetica" charset="0"/>
              </a:rPr>
              <a:t>infrared</a:t>
            </a:r>
            <a:r>
              <a:rPr lang="en-US" sz="1350" dirty="0">
                <a:solidFill>
                  <a:srgbClr val="008000"/>
                </a:solidFill>
                <a:cs typeface="Helvetica" charset="0"/>
              </a:rPr>
              <a:t>	</a:t>
            </a:r>
            <a:r>
              <a:rPr lang="en-US" sz="1350" u="sng" dirty="0">
                <a:solidFill>
                  <a:srgbClr val="008000"/>
                </a:solidFill>
                <a:cs typeface="Helvetica" charset="0"/>
              </a:rPr>
              <a:t>microwave</a:t>
            </a:r>
          </a:p>
          <a:p>
            <a:pPr>
              <a:spcBef>
                <a:spcPct val="20000"/>
              </a:spcBef>
              <a:tabLst>
                <a:tab pos="219075" algn="l"/>
                <a:tab pos="1333500" algn="ctr"/>
                <a:tab pos="2447925" algn="ctr"/>
              </a:tabLst>
            </a:pPr>
            <a:r>
              <a:rPr lang="en-US" sz="1350" dirty="0">
                <a:solidFill>
                  <a:srgbClr val="008000"/>
                </a:solidFill>
                <a:cs typeface="Helvetica" charset="0"/>
              </a:rPr>
              <a:t>latency</a:t>
            </a:r>
            <a:r>
              <a:rPr lang="en-US" sz="1350" dirty="0">
                <a:solidFill>
                  <a:srgbClr val="990099"/>
                </a:solidFill>
                <a:cs typeface="Helvetica" charset="0"/>
              </a:rPr>
              <a:t>	15-60 min	3-4 </a:t>
            </a:r>
            <a:r>
              <a:rPr lang="en-US" sz="1350" dirty="0" err="1">
                <a:solidFill>
                  <a:srgbClr val="990099"/>
                </a:solidFill>
                <a:cs typeface="Helvetica" charset="0"/>
              </a:rPr>
              <a:t>hr</a:t>
            </a:r>
            <a:endParaRPr lang="en-US" sz="1350" dirty="0">
              <a:solidFill>
                <a:srgbClr val="990099"/>
              </a:solidFill>
              <a:cs typeface="Helvetica" charset="0"/>
            </a:endParaRPr>
          </a:p>
          <a:p>
            <a:pPr>
              <a:spcBef>
                <a:spcPct val="20000"/>
              </a:spcBef>
              <a:tabLst>
                <a:tab pos="219075" algn="l"/>
                <a:tab pos="1333500" algn="ctr"/>
                <a:tab pos="2447925" algn="ctr"/>
              </a:tabLst>
            </a:pPr>
            <a:r>
              <a:rPr lang="en-US" sz="1350" dirty="0">
                <a:solidFill>
                  <a:srgbClr val="008000"/>
                </a:solidFill>
                <a:cs typeface="Helvetica" charset="0"/>
              </a:rPr>
              <a:t>footprint</a:t>
            </a:r>
            <a:r>
              <a:rPr lang="en-US" sz="1350" dirty="0">
                <a:solidFill>
                  <a:srgbClr val="990099"/>
                </a:solidFill>
                <a:cs typeface="Helvetica" charset="0"/>
              </a:rPr>
              <a:t>	4-8 km	5-30+ km</a:t>
            </a:r>
          </a:p>
          <a:p>
            <a:pPr>
              <a:spcBef>
                <a:spcPct val="20000"/>
              </a:spcBef>
              <a:tabLst>
                <a:tab pos="219075" algn="l"/>
                <a:tab pos="1333500" algn="ctr"/>
                <a:tab pos="2447925" algn="ctr"/>
              </a:tabLst>
            </a:pPr>
            <a:r>
              <a:rPr lang="en-US" sz="1350" dirty="0">
                <a:solidFill>
                  <a:srgbClr val="008000"/>
                </a:solidFill>
                <a:cs typeface="Helvetica" charset="0"/>
              </a:rPr>
              <a:t>interval</a:t>
            </a:r>
            <a:r>
              <a:rPr lang="en-US" sz="1350" dirty="0">
                <a:solidFill>
                  <a:srgbClr val="990099"/>
                </a:solidFill>
                <a:cs typeface="Helvetica" charset="0"/>
              </a:rPr>
              <a:t>	15-30 min	12-24 </a:t>
            </a:r>
            <a:r>
              <a:rPr lang="en-US" sz="1350" dirty="0" err="1">
                <a:solidFill>
                  <a:srgbClr val="990099"/>
                </a:solidFill>
                <a:cs typeface="Helvetica" charset="0"/>
              </a:rPr>
              <a:t>hr</a:t>
            </a:r>
            <a:endParaRPr lang="en-US" sz="1350" dirty="0">
              <a:solidFill>
                <a:srgbClr val="990099"/>
              </a:solidFill>
              <a:cs typeface="Helvetica" charset="0"/>
            </a:endParaRPr>
          </a:p>
          <a:p>
            <a:pPr>
              <a:tabLst>
                <a:tab pos="219075" algn="l"/>
                <a:tab pos="1333500" algn="ctr"/>
                <a:tab pos="2447925" algn="ctr"/>
              </a:tabLst>
            </a:pPr>
            <a:r>
              <a:rPr lang="en-US" sz="1350" dirty="0">
                <a:solidFill>
                  <a:srgbClr val="990099"/>
                </a:solidFill>
                <a:cs typeface="Helvetica" charset="0"/>
              </a:rPr>
              <a:t>		(up to 3 </a:t>
            </a:r>
            <a:r>
              <a:rPr lang="en-US" sz="1350" dirty="0" err="1">
                <a:solidFill>
                  <a:srgbClr val="990099"/>
                </a:solidFill>
                <a:cs typeface="Helvetica" charset="0"/>
              </a:rPr>
              <a:t>hr</a:t>
            </a:r>
            <a:r>
              <a:rPr lang="en-US" sz="1350" dirty="0">
                <a:solidFill>
                  <a:srgbClr val="990099"/>
                </a:solidFill>
                <a:cs typeface="Helvetica" charset="0"/>
              </a:rPr>
              <a:t>)	(~3 </a:t>
            </a:r>
            <a:r>
              <a:rPr lang="en-US" sz="1350" dirty="0" err="1">
                <a:solidFill>
                  <a:srgbClr val="990099"/>
                </a:solidFill>
                <a:cs typeface="Helvetica" charset="0"/>
              </a:rPr>
              <a:t>hr</a:t>
            </a:r>
            <a:r>
              <a:rPr lang="en-US" sz="1350" dirty="0">
                <a:solidFill>
                  <a:srgbClr val="990099"/>
                </a:solidFill>
                <a:cs typeface="Helvetica" charset="0"/>
              </a:rPr>
              <a:t>)</a:t>
            </a:r>
          </a:p>
          <a:p>
            <a:pPr>
              <a:spcBef>
                <a:spcPct val="20000"/>
              </a:spcBef>
              <a:tabLst>
                <a:tab pos="219075" algn="l"/>
                <a:tab pos="1333500" algn="ctr"/>
                <a:tab pos="2447925" algn="ctr"/>
              </a:tabLst>
            </a:pPr>
            <a:r>
              <a:rPr lang="ja-JP" altLang="en-US" sz="1350" dirty="0">
                <a:solidFill>
                  <a:srgbClr val="008000"/>
                </a:solidFill>
                <a:cs typeface="Helvetica" charset="0"/>
              </a:rPr>
              <a:t>“</a:t>
            </a:r>
            <a:r>
              <a:rPr lang="en-US" altLang="ja-JP" sz="1350" dirty="0">
                <a:solidFill>
                  <a:srgbClr val="008000"/>
                </a:solidFill>
                <a:cs typeface="Helvetica" charset="0"/>
              </a:rPr>
              <a:t>physics</a:t>
            </a:r>
            <a:r>
              <a:rPr lang="ja-JP" altLang="en-US" sz="1350" dirty="0">
                <a:solidFill>
                  <a:srgbClr val="008000"/>
                </a:solidFill>
                <a:cs typeface="Helvetica" charset="0"/>
              </a:rPr>
              <a:t>”</a:t>
            </a:r>
            <a:r>
              <a:rPr lang="en-US" altLang="ja-JP" sz="1350" dirty="0">
                <a:solidFill>
                  <a:srgbClr val="990099"/>
                </a:solidFill>
                <a:cs typeface="Helvetica" charset="0"/>
              </a:rPr>
              <a:t>	cloud top	hydrometeors</a:t>
            </a:r>
          </a:p>
          <a:p>
            <a:pPr>
              <a:tabLst>
                <a:tab pos="219075" algn="l"/>
                <a:tab pos="1333500" algn="ctr"/>
                <a:tab pos="2447925" algn="ctr"/>
              </a:tabLst>
            </a:pPr>
            <a:r>
              <a:rPr lang="en-US" sz="1350" dirty="0">
                <a:solidFill>
                  <a:srgbClr val="990099"/>
                </a:solidFill>
                <a:cs typeface="Helvetica" charset="0"/>
              </a:rPr>
              <a:t>		weak	strong</a:t>
            </a:r>
          </a:p>
          <a:p>
            <a:endParaRPr lang="en-US" sz="750" dirty="0">
              <a:solidFill>
                <a:srgbClr val="990099"/>
              </a:solidFill>
              <a:cs typeface="Helvetica" charset="0"/>
            </a:endParaRPr>
          </a:p>
          <a:p>
            <a:pPr marL="219075" indent="-219075">
              <a:tabLst>
                <a:tab pos="1196579" algn="ctr"/>
                <a:tab pos="2183606" algn="ctr"/>
              </a:tabLst>
            </a:pPr>
            <a:r>
              <a:rPr lang="en-US" sz="1350" dirty="0">
                <a:solidFill>
                  <a:srgbClr val="008000"/>
                </a:solidFill>
                <a:cs typeface="Helvetica" charset="0"/>
              </a:rPr>
              <a:t>•	additional PMW issues 	over land include</a:t>
            </a:r>
          </a:p>
          <a:p>
            <a:pPr>
              <a:buFont typeface="Times" charset="0"/>
              <a:buNone/>
            </a:pPr>
            <a:r>
              <a:rPr lang="en-US" sz="1350" dirty="0">
                <a:solidFill>
                  <a:srgbClr val="990099"/>
                </a:solidFill>
                <a:cs typeface="Helvetica" charset="0"/>
              </a:rPr>
              <a:t>	•   scattering channels only</a:t>
            </a:r>
          </a:p>
          <a:p>
            <a:pPr>
              <a:buFont typeface="Times" charset="0"/>
              <a:buNone/>
            </a:pPr>
            <a:r>
              <a:rPr lang="en-US" sz="1350" dirty="0">
                <a:solidFill>
                  <a:srgbClr val="990099"/>
                </a:solidFill>
                <a:cs typeface="Helvetica" charset="0"/>
              </a:rPr>
              <a:t>	•   issues with orographic precipitation</a:t>
            </a:r>
          </a:p>
          <a:p>
            <a:pPr marL="428625" indent="-219075">
              <a:tabLst>
                <a:tab pos="1196579" algn="ctr"/>
                <a:tab pos="2183606" algn="ctr"/>
              </a:tabLst>
            </a:pPr>
            <a:r>
              <a:rPr lang="en-US" sz="1350" dirty="0">
                <a:solidFill>
                  <a:srgbClr val="990099"/>
                </a:solidFill>
                <a:cs typeface="Helvetica" charset="0"/>
              </a:rPr>
              <a:t>•   estimates not accurate over snow (or sea ice)</a:t>
            </a:r>
            <a:endParaRPr lang="en-US" sz="1350" dirty="0">
              <a:solidFill>
                <a:srgbClr val="008000"/>
              </a:solidFill>
              <a:cs typeface="Helvetica" charset="0"/>
            </a:endParaRPr>
          </a:p>
        </p:txBody>
      </p:sp>
    </p:spTree>
    <p:extLst>
      <p:ext uri="{BB962C8B-B14F-4D97-AF65-F5344CB8AC3E}">
        <p14:creationId xmlns:p14="http://schemas.microsoft.com/office/powerpoint/2010/main" val="369200588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90124A-D8AF-C788-C8B0-BCC9AA783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1" y="209549"/>
            <a:ext cx="4876800" cy="4635742"/>
          </a:xfrm>
          <a:prstGeom prst="rect">
            <a:avLst/>
          </a:prstGeom>
        </p:spPr>
      </p:pic>
      <p:sp>
        <p:nvSpPr>
          <p:cNvPr id="38913" name="Text Box 4"/>
          <p:cNvSpPr txBox="1">
            <a:spLocks noChangeArrowheads="1"/>
          </p:cNvSpPr>
          <p:nvPr/>
        </p:nvSpPr>
        <p:spPr bwMode="auto">
          <a:xfrm>
            <a:off x="152400" y="119063"/>
            <a:ext cx="3028950" cy="4052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tabLst>
                <a:tab pos="342900" algn="l"/>
              </a:tabLst>
              <a:defRPr sz="2400">
                <a:solidFill>
                  <a:schemeClr val="tx1"/>
                </a:solidFill>
                <a:latin typeface="Helvetica" charset="0"/>
                <a:ea typeface="ＭＳ Ｐゴシック" charset="0"/>
                <a:cs typeface="ＭＳ Ｐゴシック" charset="0"/>
              </a:defRPr>
            </a:lvl1pPr>
            <a:lvl2pPr marL="742950" indent="-285750">
              <a:tabLst>
                <a:tab pos="342900" algn="l"/>
              </a:tabLst>
              <a:defRPr sz="2400">
                <a:solidFill>
                  <a:schemeClr val="tx1"/>
                </a:solidFill>
                <a:latin typeface="Helvetica" charset="0"/>
                <a:ea typeface="ＭＳ Ｐゴシック" charset="0"/>
              </a:defRPr>
            </a:lvl2pPr>
            <a:lvl3pPr marL="1143000" indent="-228600">
              <a:tabLst>
                <a:tab pos="342900" algn="l"/>
              </a:tabLst>
              <a:defRPr sz="2400">
                <a:solidFill>
                  <a:schemeClr val="tx1"/>
                </a:solidFill>
                <a:latin typeface="Helvetica" charset="0"/>
                <a:ea typeface="ＭＳ Ｐゴシック" charset="0"/>
              </a:defRPr>
            </a:lvl3pPr>
            <a:lvl4pPr marL="1600200" indent="-228600">
              <a:tabLst>
                <a:tab pos="342900" algn="l"/>
              </a:tabLst>
              <a:defRPr sz="2400">
                <a:solidFill>
                  <a:schemeClr val="tx1"/>
                </a:solidFill>
                <a:latin typeface="Helvetica" charset="0"/>
                <a:ea typeface="ＭＳ Ｐゴシック" charset="0"/>
              </a:defRPr>
            </a:lvl4pPr>
            <a:lvl5pPr marL="2057400" indent="-228600">
              <a:tabLst>
                <a:tab pos="342900" algn="l"/>
              </a:tabLst>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tabLst>
                <a:tab pos="342900" algn="l"/>
              </a:tabLs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tabLst>
                <a:tab pos="342900" algn="l"/>
              </a:tabLs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tabLst>
                <a:tab pos="342900" algn="l"/>
              </a:tabLs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tabLst>
                <a:tab pos="342900" algn="l"/>
              </a:tabLst>
              <a:defRPr sz="2400">
                <a:solidFill>
                  <a:schemeClr val="tx1"/>
                </a:solidFill>
                <a:latin typeface="Helvetica" charset="0"/>
                <a:ea typeface="ＭＳ Ｐゴシック" charset="0"/>
              </a:defRPr>
            </a:lvl9pPr>
          </a:lstStyle>
          <a:p>
            <a:r>
              <a:rPr lang="en-US" sz="1350" b="1" dirty="0"/>
              <a:t>1.	INTRODUCTION – History</a:t>
            </a:r>
            <a:endParaRPr lang="en-US" sz="1350" b="1" dirty="0">
              <a:solidFill>
                <a:schemeClr val="accent2"/>
              </a:solidFill>
            </a:endParaRPr>
          </a:p>
          <a:p>
            <a:pPr>
              <a:spcBef>
                <a:spcPct val="65000"/>
              </a:spcBef>
            </a:pPr>
            <a:r>
              <a:rPr lang="en-US" sz="1350" dirty="0">
                <a:solidFill>
                  <a:schemeClr val="accent2"/>
                </a:solidFill>
              </a:rPr>
              <a:t>Early 1970’s sensors include</a:t>
            </a:r>
          </a:p>
          <a:p>
            <a:pPr>
              <a:spcBef>
                <a:spcPts val="300"/>
              </a:spcBef>
              <a:tabLst>
                <a:tab pos="209550" algn="l"/>
              </a:tabLst>
            </a:pPr>
            <a:r>
              <a:rPr lang="en-US" sz="1350" dirty="0">
                <a:solidFill>
                  <a:srgbClr val="008000"/>
                </a:solidFill>
              </a:rPr>
              <a:t>•	ESMR</a:t>
            </a:r>
          </a:p>
          <a:p>
            <a:pPr>
              <a:spcBef>
                <a:spcPts val="300"/>
              </a:spcBef>
              <a:tabLst>
                <a:tab pos="209550" algn="l"/>
              </a:tabLst>
            </a:pPr>
            <a:r>
              <a:rPr lang="en-US" sz="1350" dirty="0">
                <a:solidFill>
                  <a:srgbClr val="008000"/>
                </a:solidFill>
              </a:rPr>
              <a:t>•	SMMR</a:t>
            </a:r>
          </a:p>
          <a:p>
            <a:pPr>
              <a:spcBef>
                <a:spcPts val="300"/>
              </a:spcBef>
              <a:tabLst>
                <a:tab pos="209550" algn="l"/>
              </a:tabLst>
            </a:pPr>
            <a:r>
              <a:rPr lang="en-US" sz="1350" dirty="0">
                <a:solidFill>
                  <a:srgbClr val="008000"/>
                </a:solidFill>
              </a:rPr>
              <a:t>•	MSU</a:t>
            </a:r>
          </a:p>
          <a:p>
            <a:pPr>
              <a:spcBef>
                <a:spcPct val="65000"/>
              </a:spcBef>
            </a:pPr>
            <a:r>
              <a:rPr lang="en-US" sz="1350" dirty="0">
                <a:solidFill>
                  <a:schemeClr val="accent2"/>
                </a:solidFill>
              </a:rPr>
              <a:t>DMSP F08 SSMI considered the first “real” PMW</a:t>
            </a:r>
          </a:p>
          <a:p>
            <a:pPr>
              <a:spcBef>
                <a:spcPts val="300"/>
              </a:spcBef>
              <a:tabLst>
                <a:tab pos="209550" algn="l"/>
              </a:tabLst>
            </a:pPr>
            <a:r>
              <a:rPr lang="en-US" sz="1350" dirty="0">
                <a:solidFill>
                  <a:srgbClr val="008000"/>
                </a:solidFill>
              </a:rPr>
              <a:t>•	unclassified data drove a boom in 	PMW research</a:t>
            </a:r>
          </a:p>
          <a:p>
            <a:pPr>
              <a:spcBef>
                <a:spcPts val="300"/>
              </a:spcBef>
              <a:tabLst>
                <a:tab pos="209550" algn="l"/>
              </a:tabLst>
            </a:pPr>
            <a:r>
              <a:rPr lang="en-US" sz="1350" dirty="0">
                <a:solidFill>
                  <a:srgbClr val="008000"/>
                </a:solidFill>
              </a:rPr>
              <a:t>•	highly valued in the civilian	community</a:t>
            </a:r>
          </a:p>
          <a:p>
            <a:pPr>
              <a:spcBef>
                <a:spcPts val="300"/>
              </a:spcBef>
              <a:tabLst>
                <a:tab pos="209550" algn="l"/>
              </a:tabLst>
            </a:pPr>
            <a:r>
              <a:rPr lang="en-US" sz="1350" dirty="0">
                <a:solidFill>
                  <a:srgbClr val="008000"/>
                </a:solidFill>
              </a:rPr>
              <a:t>•	conical-scan design provides 	polarization and constant foot-	print size</a:t>
            </a:r>
          </a:p>
          <a:p>
            <a:pPr>
              <a:spcBef>
                <a:spcPct val="65000"/>
              </a:spcBef>
            </a:pPr>
            <a:r>
              <a:rPr lang="en-US" sz="1350" dirty="0">
                <a:solidFill>
                  <a:schemeClr val="accent2"/>
                </a:solidFill>
              </a:rPr>
              <a:t>Cross-track scanning sounders used, but lack these advantages</a:t>
            </a:r>
          </a:p>
        </p:txBody>
      </p:sp>
      <p:sp>
        <p:nvSpPr>
          <p:cNvPr id="5" name="Text Box 4"/>
          <p:cNvSpPr txBox="1">
            <a:spLocks noChangeArrowheads="1"/>
          </p:cNvSpPr>
          <p:nvPr/>
        </p:nvSpPr>
        <p:spPr bwMode="auto">
          <a:xfrm rot="16200000">
            <a:off x="2921258" y="2096401"/>
            <a:ext cx="3028950" cy="207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tabLst>
                <a:tab pos="342900" algn="l"/>
              </a:tabLst>
              <a:defRPr sz="2400">
                <a:solidFill>
                  <a:schemeClr val="tx1"/>
                </a:solidFill>
                <a:latin typeface="Helvetica" charset="0"/>
                <a:ea typeface="ＭＳ Ｐゴシック" charset="0"/>
                <a:cs typeface="ＭＳ Ｐゴシック" charset="0"/>
              </a:defRPr>
            </a:lvl1pPr>
            <a:lvl2pPr marL="742950" indent="-285750">
              <a:tabLst>
                <a:tab pos="342900" algn="l"/>
              </a:tabLst>
              <a:defRPr sz="2400">
                <a:solidFill>
                  <a:schemeClr val="tx1"/>
                </a:solidFill>
                <a:latin typeface="Helvetica" charset="0"/>
                <a:ea typeface="ＭＳ Ｐゴシック" charset="0"/>
              </a:defRPr>
            </a:lvl2pPr>
            <a:lvl3pPr marL="1143000" indent="-228600">
              <a:tabLst>
                <a:tab pos="342900" algn="l"/>
              </a:tabLst>
              <a:defRPr sz="2400">
                <a:solidFill>
                  <a:schemeClr val="tx1"/>
                </a:solidFill>
                <a:latin typeface="Helvetica" charset="0"/>
                <a:ea typeface="ＭＳ Ｐゴシック" charset="0"/>
              </a:defRPr>
            </a:lvl3pPr>
            <a:lvl4pPr marL="1600200" indent="-228600">
              <a:tabLst>
                <a:tab pos="342900" algn="l"/>
              </a:tabLst>
              <a:defRPr sz="2400">
                <a:solidFill>
                  <a:schemeClr val="tx1"/>
                </a:solidFill>
                <a:latin typeface="Helvetica" charset="0"/>
                <a:ea typeface="ＭＳ Ｐゴシック" charset="0"/>
              </a:defRPr>
            </a:lvl4pPr>
            <a:lvl5pPr marL="2057400" indent="-228600">
              <a:tabLst>
                <a:tab pos="342900" algn="l"/>
              </a:tabLst>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tabLst>
                <a:tab pos="342900" algn="l"/>
              </a:tabLs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tabLst>
                <a:tab pos="342900" algn="l"/>
              </a:tabLs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tabLst>
                <a:tab pos="342900" algn="l"/>
              </a:tabLs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tabLst>
                <a:tab pos="342900" algn="l"/>
              </a:tabLst>
              <a:defRPr sz="2400">
                <a:solidFill>
                  <a:schemeClr val="tx1"/>
                </a:solidFill>
                <a:latin typeface="Helvetica" charset="0"/>
                <a:ea typeface="ＭＳ Ｐゴシック" charset="0"/>
              </a:defRPr>
            </a:lvl9pPr>
          </a:lstStyle>
          <a:p>
            <a:pPr algn="ctr"/>
            <a:r>
              <a:rPr lang="en-US" sz="750" b="1" dirty="0"/>
              <a:t>Local Time (h)</a:t>
            </a:r>
            <a:endParaRPr lang="en-US" sz="750" b="1" dirty="0">
              <a:solidFill>
                <a:schemeClr val="accent2"/>
              </a:solidFill>
            </a:endParaRPr>
          </a:p>
        </p:txBody>
      </p:sp>
    </p:spTree>
    <p:extLst>
      <p:ext uri="{BB962C8B-B14F-4D97-AF65-F5344CB8AC3E}">
        <p14:creationId xmlns:p14="http://schemas.microsoft.com/office/powerpoint/2010/main" val="415754559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Picture 1" descr="trmm_instrument.gif">
            <a:extLst>
              <a:ext uri="{FF2B5EF4-FFF2-40B4-BE49-F238E27FC236}">
                <a16:creationId xmlns:a16="http://schemas.microsoft.com/office/drawing/2014/main" id="{B539DF14-9806-2856-CCA7-6514EB6751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0122" y="228600"/>
            <a:ext cx="3988078" cy="4657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0" name="TextBox 2">
            <a:extLst>
              <a:ext uri="{FF2B5EF4-FFF2-40B4-BE49-F238E27FC236}">
                <a16:creationId xmlns:a16="http://schemas.microsoft.com/office/drawing/2014/main" id="{18D136DA-0DDA-C5D9-3083-B6A69FA7D522}"/>
              </a:ext>
            </a:extLst>
          </p:cNvPr>
          <p:cNvSpPr txBox="1">
            <a:spLocks noChangeArrowheads="1"/>
          </p:cNvSpPr>
          <p:nvPr/>
        </p:nvSpPr>
        <p:spPr bwMode="auto">
          <a:xfrm>
            <a:off x="4876800" y="1657350"/>
            <a:ext cx="3607078"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dirty="0"/>
              <a:t>TRMM</a:t>
            </a:r>
          </a:p>
          <a:p>
            <a:r>
              <a:rPr lang="en-US" altLang="en-US" sz="1800" dirty="0"/>
              <a:t>Tropical Rainfall Measuring Mission</a:t>
            </a:r>
          </a:p>
          <a:p>
            <a:r>
              <a:rPr lang="en-US" altLang="en-US" sz="1600" dirty="0"/>
              <a:t>Joint NASA JAXA mission</a:t>
            </a:r>
          </a:p>
          <a:p>
            <a:r>
              <a:rPr lang="en-US" altLang="en-US" sz="1600" dirty="0"/>
              <a:t>Launched November 1997</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Picture 2">
            <a:extLst>
              <a:ext uri="{FF2B5EF4-FFF2-40B4-BE49-F238E27FC236}">
                <a16:creationId xmlns:a16="http://schemas.microsoft.com/office/drawing/2014/main" id="{6EA0E92E-A0A4-A090-7A80-4BC85241D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1963" y="285750"/>
            <a:ext cx="3893752" cy="4424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0834" name="Text Placeholder 11">
            <a:extLst>
              <a:ext uri="{FF2B5EF4-FFF2-40B4-BE49-F238E27FC236}">
                <a16:creationId xmlns:a16="http://schemas.microsoft.com/office/drawing/2014/main" id="{9E1989D7-E3E3-8A1E-BBBE-B2FA1C760FD6}"/>
              </a:ext>
            </a:extLst>
          </p:cNvPr>
          <p:cNvSpPr>
            <a:spLocks noGrp="1"/>
          </p:cNvSpPr>
          <p:nvPr>
            <p:ph type="body" idx="1"/>
          </p:nvPr>
        </p:nvSpPr>
        <p:spPr>
          <a:xfrm>
            <a:off x="1541860" y="520304"/>
            <a:ext cx="2631281" cy="1495425"/>
          </a:xfrm>
        </p:spPr>
        <p:txBody>
          <a:bodyPr/>
          <a:lstStyle/>
          <a:p>
            <a:r>
              <a:rPr lang="en-US" altLang="en-US" sz="1500" b="0">
                <a:ea typeface="ＭＳ Ｐゴシック" panose="020B0600070205080204" pitchFamily="34" charset="-128"/>
              </a:rPr>
              <a:t>The </a:t>
            </a:r>
            <a:r>
              <a:rPr lang="en-US" altLang="en-US" sz="1500">
                <a:solidFill>
                  <a:srgbClr val="004DBF"/>
                </a:solidFill>
                <a:ea typeface="ＭＳ Ｐゴシック" panose="020B0600070205080204" pitchFamily="34" charset="-128"/>
              </a:rPr>
              <a:t>GPM Core Observatory </a:t>
            </a:r>
            <a:r>
              <a:rPr lang="en-US" altLang="en-US" sz="1500" b="0">
                <a:ea typeface="ＭＳ Ｐゴシック" panose="020B0600070205080204" pitchFamily="34" charset="-128"/>
              </a:rPr>
              <a:t>carries </a:t>
            </a:r>
            <a:r>
              <a:rPr lang="en-US" altLang="en-US" sz="1500">
                <a:ea typeface="ＭＳ Ｐゴシック" panose="020B0600070205080204" pitchFamily="34" charset="-128"/>
              </a:rPr>
              <a:t>two advanced instruments </a:t>
            </a:r>
            <a:r>
              <a:rPr lang="en-US" altLang="en-US" sz="1500" b="0">
                <a:ea typeface="ＭＳ Ｐゴシック" panose="020B0600070205080204" pitchFamily="34" charset="-128"/>
              </a:rPr>
              <a:t>that allow us to view precipitation (rain, snow, ice) in new ways and serve as a </a:t>
            </a:r>
            <a:r>
              <a:rPr lang="en-US" altLang="en-US" sz="1500">
                <a:ea typeface="ＭＳ Ｐゴシック" panose="020B0600070205080204" pitchFamily="34" charset="-128"/>
              </a:rPr>
              <a:t>connector</a:t>
            </a:r>
            <a:r>
              <a:rPr lang="en-US" altLang="en-US" sz="1500" b="0">
                <a:ea typeface="ＭＳ Ｐゴシック" panose="020B0600070205080204" pitchFamily="34" charset="-128"/>
              </a:rPr>
              <a:t> between the GPM Core and measurements taken on other partner satellites</a:t>
            </a:r>
          </a:p>
        </p:txBody>
      </p:sp>
      <p:cxnSp>
        <p:nvCxnSpPr>
          <p:cNvPr id="6" name="Straight Arrow Connector 5">
            <a:extLst>
              <a:ext uri="{FF2B5EF4-FFF2-40B4-BE49-F238E27FC236}">
                <a16:creationId xmlns:a16="http://schemas.microsoft.com/office/drawing/2014/main" id="{D9DE2AA2-2D30-AED0-E97E-62480F5DDC52}"/>
              </a:ext>
            </a:extLst>
          </p:cNvPr>
          <p:cNvCxnSpPr/>
          <p:nvPr/>
        </p:nvCxnSpPr>
        <p:spPr bwMode="auto">
          <a:xfrm>
            <a:off x="3971925" y="2703910"/>
            <a:ext cx="2601516" cy="663178"/>
          </a:xfrm>
          <a:prstGeom prst="straightConnector1">
            <a:avLst/>
          </a:prstGeom>
          <a:ln w="5715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TextBox 10">
            <a:extLst>
              <a:ext uri="{FF2B5EF4-FFF2-40B4-BE49-F238E27FC236}">
                <a16:creationId xmlns:a16="http://schemas.microsoft.com/office/drawing/2014/main" id="{FB4774E5-5CB4-AACC-699A-E9A1287EF3D1}"/>
              </a:ext>
            </a:extLst>
          </p:cNvPr>
          <p:cNvSpPr txBox="1">
            <a:spLocks noChangeArrowheads="1"/>
          </p:cNvSpPr>
          <p:nvPr/>
        </p:nvSpPr>
        <p:spPr bwMode="auto">
          <a:xfrm>
            <a:off x="1554956" y="2368153"/>
            <a:ext cx="2752725" cy="1431161"/>
          </a:xfrm>
          <a:prstGeom prst="rect">
            <a:avLst/>
          </a:prstGeom>
          <a:noFill/>
          <a:ln w="9525">
            <a:noFill/>
            <a:miter lim="800000"/>
            <a:headEnd/>
            <a:tailEnd/>
          </a:ln>
        </p:spPr>
        <p:txBody>
          <a:bodyPr>
            <a:spAutoFit/>
          </a:bodyPr>
          <a:lstStyle/>
          <a:p>
            <a:pPr>
              <a:defRPr/>
            </a:pPr>
            <a:r>
              <a:rPr lang="en-US" sz="1350" b="1" dirty="0">
                <a:solidFill>
                  <a:srgbClr val="008000"/>
                </a:solidFill>
                <a:effectLst>
                  <a:outerShdw blurRad="38100" dist="38100" dir="2700000" algn="tl">
                    <a:srgbClr val="DDDDDD"/>
                  </a:outerShdw>
                </a:effectLst>
                <a:latin typeface="Calibri" panose="020F0502020204030204" pitchFamily="34" charset="0"/>
                <a:ea typeface="Arial" charset="0"/>
                <a:cs typeface="Arial" charset="0"/>
              </a:rPr>
              <a:t>GPM Microwave Imager (GMI): 10-183 GHz</a:t>
            </a:r>
          </a:p>
          <a:p>
            <a:pPr>
              <a:defRPr/>
            </a:pPr>
            <a:r>
              <a:rPr lang="en-US" sz="1200" dirty="0">
                <a:solidFill>
                  <a:srgbClr val="000099"/>
                </a:solidFill>
                <a:latin typeface="Calibri" panose="020F0502020204030204" pitchFamily="34" charset="0"/>
                <a:ea typeface="Arial" charset="0"/>
                <a:cs typeface="Arial" charset="0"/>
              </a:rPr>
              <a:t>13 channels provide an integrated picture of the energy emitted by precipitation, including light rain to heavy rain to falling snow. Like an X-Ray.</a:t>
            </a:r>
          </a:p>
          <a:p>
            <a:pPr>
              <a:defRPr/>
            </a:pPr>
            <a:endParaRPr lang="en-US" sz="1200" dirty="0">
              <a:latin typeface="Calibri" panose="020F0502020204030204" pitchFamily="34" charset="0"/>
              <a:ea typeface="Arial" charset="0"/>
              <a:cs typeface="Arial" charset="0"/>
            </a:endParaRPr>
          </a:p>
        </p:txBody>
      </p:sp>
      <p:cxnSp>
        <p:nvCxnSpPr>
          <p:cNvPr id="8" name="Straight Arrow Connector 7">
            <a:extLst>
              <a:ext uri="{FF2B5EF4-FFF2-40B4-BE49-F238E27FC236}">
                <a16:creationId xmlns:a16="http://schemas.microsoft.com/office/drawing/2014/main" id="{C242D273-EFFA-3986-7986-727E3741FD7D}"/>
              </a:ext>
            </a:extLst>
          </p:cNvPr>
          <p:cNvCxnSpPr/>
          <p:nvPr/>
        </p:nvCxnSpPr>
        <p:spPr bwMode="auto">
          <a:xfrm flipV="1">
            <a:off x="3852863" y="3829050"/>
            <a:ext cx="2124075" cy="219075"/>
          </a:xfrm>
          <a:prstGeom prst="straightConnector1">
            <a:avLst/>
          </a:prstGeom>
          <a:ln w="57150">
            <a:solidFill>
              <a:srgbClr val="FF1D1D"/>
            </a:solidFill>
            <a:tailEnd type="arrow"/>
          </a:ln>
        </p:spPr>
        <p:style>
          <a:lnRef idx="1">
            <a:schemeClr val="accent1"/>
          </a:lnRef>
          <a:fillRef idx="0">
            <a:schemeClr val="accent1"/>
          </a:fillRef>
          <a:effectRef idx="0">
            <a:schemeClr val="accent1"/>
          </a:effectRef>
          <a:fontRef idx="minor">
            <a:schemeClr val="tx1"/>
          </a:fontRef>
        </p:style>
      </p:cxnSp>
      <p:sp>
        <p:nvSpPr>
          <p:cNvPr id="9" name="TextBox 11">
            <a:extLst>
              <a:ext uri="{FF2B5EF4-FFF2-40B4-BE49-F238E27FC236}">
                <a16:creationId xmlns:a16="http://schemas.microsoft.com/office/drawing/2014/main" id="{BE15D8ED-05A8-A9C3-8335-6EBB07F5BB7A}"/>
              </a:ext>
            </a:extLst>
          </p:cNvPr>
          <p:cNvSpPr txBox="1">
            <a:spLocks noChangeArrowheads="1"/>
          </p:cNvSpPr>
          <p:nvPr/>
        </p:nvSpPr>
        <p:spPr bwMode="auto">
          <a:xfrm>
            <a:off x="1554957" y="3693319"/>
            <a:ext cx="2717006" cy="1246495"/>
          </a:xfrm>
          <a:prstGeom prst="rect">
            <a:avLst/>
          </a:prstGeom>
          <a:noFill/>
          <a:ln w="9525">
            <a:noFill/>
            <a:miter lim="800000"/>
            <a:headEnd/>
            <a:tailEnd/>
          </a:ln>
        </p:spPr>
        <p:txBody>
          <a:bodyPr>
            <a:spAutoFit/>
          </a:bodyPr>
          <a:lstStyle/>
          <a:p>
            <a:pPr>
              <a:defRPr/>
            </a:pPr>
            <a:r>
              <a:rPr lang="en-US" sz="1350" b="1" dirty="0">
                <a:solidFill>
                  <a:srgbClr val="FF0000"/>
                </a:solidFill>
                <a:effectLst>
                  <a:outerShdw blurRad="38100" dist="38100" dir="2700000" algn="tl">
                    <a:srgbClr val="DDDDDD"/>
                  </a:outerShdw>
                </a:effectLst>
                <a:latin typeface="Calibri" panose="020F0502020204030204" pitchFamily="34" charset="0"/>
                <a:ea typeface="Times New Roman" charset="0"/>
                <a:cs typeface="Times New Roman" charset="0"/>
              </a:rPr>
              <a:t>Dual-frequency Precipitation Radar (DPR): Ku-</a:t>
            </a:r>
            <a:r>
              <a:rPr lang="en-US" sz="1350" b="1" dirty="0" err="1">
                <a:solidFill>
                  <a:srgbClr val="FF0000"/>
                </a:solidFill>
                <a:effectLst>
                  <a:outerShdw blurRad="38100" dist="38100" dir="2700000" algn="tl">
                    <a:srgbClr val="DDDDDD"/>
                  </a:outerShdw>
                </a:effectLst>
                <a:latin typeface="Calibri" panose="020F0502020204030204" pitchFamily="34" charset="0"/>
                <a:ea typeface="Times New Roman" charset="0"/>
                <a:cs typeface="Times New Roman" charset="0"/>
              </a:rPr>
              <a:t>Ka</a:t>
            </a:r>
            <a:r>
              <a:rPr lang="en-US" sz="1350" b="1" dirty="0">
                <a:solidFill>
                  <a:srgbClr val="FF0000"/>
                </a:solidFill>
                <a:effectLst>
                  <a:outerShdw blurRad="38100" dist="38100" dir="2700000" algn="tl">
                    <a:srgbClr val="DDDDDD"/>
                  </a:outerShdw>
                </a:effectLst>
                <a:latin typeface="Calibri" panose="020F0502020204030204" pitchFamily="34" charset="0"/>
                <a:ea typeface="Times New Roman" charset="0"/>
                <a:cs typeface="Times New Roman" charset="0"/>
              </a:rPr>
              <a:t> bands</a:t>
            </a:r>
          </a:p>
          <a:p>
            <a:pPr>
              <a:defRPr/>
            </a:pPr>
            <a:r>
              <a:rPr lang="en-US" sz="1200" dirty="0">
                <a:solidFill>
                  <a:srgbClr val="000099"/>
                </a:solidFill>
                <a:latin typeface="Calibri" panose="020F0502020204030204" pitchFamily="34" charset="0"/>
                <a:ea typeface="Arial" charset="0"/>
                <a:cs typeface="Arial" charset="0"/>
              </a:rPr>
              <a:t>Two different radar frequencies that measure precipitation in 3-D throughout the atmospheric column. Like a CT Scan. </a:t>
            </a:r>
            <a:r>
              <a:rPr lang="en-US" sz="1200" b="1" dirty="0">
                <a:solidFill>
                  <a:srgbClr val="000099"/>
                </a:solidFill>
                <a:latin typeface="Calibri" panose="020F0502020204030204" pitchFamily="34" charset="0"/>
                <a:ea typeface="Arial" charset="0"/>
                <a:cs typeface="Arial" charset="0"/>
              </a:rPr>
              <a:t>Built by JAXA [13.6 and 35.5 GHz]</a:t>
            </a:r>
          </a:p>
        </p:txBody>
      </p:sp>
      <p:sp>
        <p:nvSpPr>
          <p:cNvPr id="120839" name="TextBox 11">
            <a:extLst>
              <a:ext uri="{FF2B5EF4-FFF2-40B4-BE49-F238E27FC236}">
                <a16:creationId xmlns:a16="http://schemas.microsoft.com/office/drawing/2014/main" id="{9CFDACB6-0598-D536-549A-A6E6B4FBD353}"/>
              </a:ext>
            </a:extLst>
          </p:cNvPr>
          <p:cNvSpPr txBox="1">
            <a:spLocks noChangeArrowheads="1"/>
          </p:cNvSpPr>
          <p:nvPr/>
        </p:nvSpPr>
        <p:spPr bwMode="auto">
          <a:xfrm>
            <a:off x="4307682" y="4710113"/>
            <a:ext cx="32325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200"/>
              <a:t>Non-Sun-Synchronous orbit at 65</a:t>
            </a:r>
            <a:r>
              <a:rPr lang="en-US" altLang="en-US" sz="1200" baseline="30000"/>
              <a:t>o</a:t>
            </a:r>
            <a:r>
              <a:rPr lang="en-US" altLang="en-US" sz="1200"/>
              <a:t> inclination (Arctic to the Antarctic Circle) at 407 km</a:t>
            </a:r>
          </a:p>
        </p:txBody>
      </p:sp>
      <p:cxnSp>
        <p:nvCxnSpPr>
          <p:cNvPr id="19" name="Straight Arrow Connector 18">
            <a:extLst>
              <a:ext uri="{FF2B5EF4-FFF2-40B4-BE49-F238E27FC236}">
                <a16:creationId xmlns:a16="http://schemas.microsoft.com/office/drawing/2014/main" id="{38B44F8F-EFA3-C83A-2209-2B7ABAB86376}"/>
              </a:ext>
            </a:extLst>
          </p:cNvPr>
          <p:cNvCxnSpPr/>
          <p:nvPr/>
        </p:nvCxnSpPr>
        <p:spPr bwMode="auto">
          <a:xfrm flipV="1">
            <a:off x="3852863" y="3519487"/>
            <a:ext cx="1960960" cy="528638"/>
          </a:xfrm>
          <a:prstGeom prst="straightConnector1">
            <a:avLst/>
          </a:prstGeom>
          <a:ln w="57150">
            <a:solidFill>
              <a:srgbClr val="FF1D1D"/>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22" presetClass="entr" presetSubtype="8"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par>
                                <p:cTn id="19" presetID="22" presetClass="entr" presetSubtype="8"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Picture 6" descr="GMPtracking_CMYK_Lg.tif">
            <a:extLst>
              <a:ext uri="{FF2B5EF4-FFF2-40B4-BE49-F238E27FC236}">
                <a16:creationId xmlns:a16="http://schemas.microsoft.com/office/drawing/2014/main" id="{2698181F-56B0-FD6D-C07C-E94A535B9CC0}"/>
              </a:ext>
            </a:extLst>
          </p:cNvPr>
          <p:cNvPicPr>
            <a:picLocks noChangeAspect="1"/>
          </p:cNvPicPr>
          <p:nvPr/>
        </p:nvPicPr>
        <p:blipFill>
          <a:blip r:embed="rId3">
            <a:extLst>
              <a:ext uri="{28A0092B-C50C-407E-A947-70E740481C1C}">
                <a14:useLocalDpi xmlns:a14="http://schemas.microsoft.com/office/drawing/2010/main" val="0"/>
              </a:ext>
            </a:extLst>
          </a:blip>
          <a:srcRect t="4515"/>
          <a:stretch>
            <a:fillRect/>
          </a:stretch>
        </p:blipFill>
        <p:spPr bwMode="auto">
          <a:xfrm>
            <a:off x="1552575" y="438150"/>
            <a:ext cx="2665810" cy="2449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58" name="Rectangle 2">
            <a:extLst>
              <a:ext uri="{FF2B5EF4-FFF2-40B4-BE49-F238E27FC236}">
                <a16:creationId xmlns:a16="http://schemas.microsoft.com/office/drawing/2014/main" id="{12B6DC2C-F594-CC37-8B6E-9A4E49EF0BCA}"/>
              </a:ext>
            </a:extLst>
          </p:cNvPr>
          <p:cNvSpPr>
            <a:spLocks noGrp="1" noChangeArrowheads="1"/>
          </p:cNvSpPr>
          <p:nvPr>
            <p:ph type="title"/>
          </p:nvPr>
        </p:nvSpPr>
        <p:spPr>
          <a:xfrm>
            <a:off x="1657350" y="-171450"/>
            <a:ext cx="5829300" cy="857250"/>
          </a:xfrm>
        </p:spPr>
        <p:txBody>
          <a:bodyPr/>
          <a:lstStyle/>
          <a:p>
            <a:r>
              <a:rPr lang="en-US" altLang="en-US" sz="2000" dirty="0">
                <a:latin typeface="Arial" panose="020B0604020202020204" pitchFamily="34" charset="0"/>
                <a:ea typeface="ＭＳ Ｐゴシック" panose="020B0600070205080204" pitchFamily="34" charset="-128"/>
              </a:rPr>
              <a:t>Core Observatory Geometry and Instruments</a:t>
            </a:r>
          </a:p>
        </p:txBody>
      </p:sp>
      <p:graphicFrame>
        <p:nvGraphicFramePr>
          <p:cNvPr id="11" name="Table 10">
            <a:extLst>
              <a:ext uri="{FF2B5EF4-FFF2-40B4-BE49-F238E27FC236}">
                <a16:creationId xmlns:a16="http://schemas.microsoft.com/office/drawing/2014/main" id="{EAFCCA00-829D-8237-5B3B-81F143AD6F98}"/>
              </a:ext>
            </a:extLst>
          </p:cNvPr>
          <p:cNvGraphicFramePr>
            <a:graphicFrameLocks noGrp="1"/>
          </p:cNvGraphicFramePr>
          <p:nvPr>
            <p:extLst>
              <p:ext uri="{D42A27DB-BD31-4B8C-83A1-F6EECF244321}">
                <p14:modId xmlns:p14="http://schemas.microsoft.com/office/powerpoint/2010/main" val="3149057377"/>
              </p:ext>
            </p:extLst>
          </p:nvPr>
        </p:nvGraphicFramePr>
        <p:xfrm>
          <a:off x="1066800" y="3021260"/>
          <a:ext cx="3724275" cy="2065090"/>
        </p:xfrm>
        <a:graphic>
          <a:graphicData uri="http://schemas.openxmlformats.org/drawingml/2006/table">
            <a:tbl>
              <a:tblPr/>
              <a:tblGrid>
                <a:gridCol w="964406">
                  <a:extLst>
                    <a:ext uri="{9D8B030D-6E8A-4147-A177-3AD203B41FA5}">
                      <a16:colId xmlns:a16="http://schemas.microsoft.com/office/drawing/2014/main" val="2400076916"/>
                    </a:ext>
                  </a:extLst>
                </a:gridCol>
                <a:gridCol w="854869">
                  <a:extLst>
                    <a:ext uri="{9D8B030D-6E8A-4147-A177-3AD203B41FA5}">
                      <a16:colId xmlns:a16="http://schemas.microsoft.com/office/drawing/2014/main" val="482717781"/>
                    </a:ext>
                  </a:extLst>
                </a:gridCol>
                <a:gridCol w="1905000">
                  <a:extLst>
                    <a:ext uri="{9D8B030D-6E8A-4147-A177-3AD203B41FA5}">
                      <a16:colId xmlns:a16="http://schemas.microsoft.com/office/drawing/2014/main" val="3057888632"/>
                    </a:ext>
                  </a:extLst>
                </a:gridCol>
              </a:tblGrid>
              <a:tr h="183356">
                <a:tc>
                  <a:txBody>
                    <a:bodyPr/>
                    <a:lstStyle>
                      <a:lvl1pPr>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1" lang="ja-JP" altLang="en-US" sz="800" b="0" i="0" u="none" strike="noStrike" cap="none" normalizeH="0" baseline="0">
                        <a:ln>
                          <a:noFill/>
                        </a:ln>
                        <a:solidFill>
                          <a:schemeClr val="tx1"/>
                        </a:solidFill>
                        <a:effectLst/>
                        <a:latin typeface="Arial" panose="020B0604020202020204" pitchFamily="34" charset="0"/>
                        <a:ea typeface="ヒラギノ角ゴ Pro W3" panose="020B0300000000000000" pitchFamily="34" charset="-128"/>
                      </a:endParaRPr>
                    </a:p>
                  </a:txBody>
                  <a:tcPr marL="68580" marR="68580" marT="34295" marB="342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ja-JP" sz="800" b="1" i="0" u="none" strike="noStrike" cap="none" normalizeH="0" baseline="0">
                          <a:ln>
                            <a:noFill/>
                          </a:ln>
                          <a:solidFill>
                            <a:schemeClr val="tx1"/>
                          </a:solidFill>
                          <a:effectLst/>
                          <a:latin typeface="Arial" panose="020B0604020202020204" pitchFamily="34" charset="0"/>
                          <a:ea typeface="ヒラギノ角ゴ Pro W3" panose="020B0300000000000000" pitchFamily="34" charset="-128"/>
                          <a:cs typeface="Arial" panose="020B0604020202020204" pitchFamily="34" charset="0"/>
                        </a:rPr>
                        <a:t>KuPR</a:t>
                      </a:r>
                    </a:p>
                  </a:txBody>
                  <a:tcPr marL="68580" marR="68580" marT="34295" marB="342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ja-JP" sz="800" b="1" i="0" u="none" strike="noStrike" cap="none" normalizeH="0" baseline="0">
                          <a:ln>
                            <a:noFill/>
                          </a:ln>
                          <a:solidFill>
                            <a:schemeClr val="tx1"/>
                          </a:solidFill>
                          <a:effectLst/>
                          <a:latin typeface="Arial" panose="020B0604020202020204" pitchFamily="34" charset="0"/>
                          <a:ea typeface="ヒラギノ角ゴ Pro W3" panose="020B0300000000000000" pitchFamily="34" charset="-128"/>
                          <a:cs typeface="Arial" panose="020B0604020202020204" pitchFamily="34" charset="0"/>
                        </a:rPr>
                        <a:t>KaPR</a:t>
                      </a:r>
                    </a:p>
                  </a:txBody>
                  <a:tcPr marL="68580" marR="68580" marT="34295" marB="342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43302776"/>
                  </a:ext>
                </a:extLst>
              </a:tr>
              <a:tr h="297656">
                <a:tc>
                  <a:txBody>
                    <a:bodyPr/>
                    <a:lstStyle>
                      <a:lvl1pPr marL="342900" indent="-342900">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ja-JP" sz="800" b="0" i="0" u="none" strike="noStrike" cap="none" normalizeH="0" baseline="0">
                          <a:ln>
                            <a:noFill/>
                          </a:ln>
                          <a:solidFill>
                            <a:schemeClr val="tx1"/>
                          </a:solidFill>
                          <a:effectLst/>
                          <a:latin typeface="Arial" panose="020B0604020202020204" pitchFamily="34" charset="0"/>
                          <a:ea typeface="ヒラギノ角ゴ Pro W3" panose="020B0300000000000000" pitchFamily="34" charset="-128"/>
                          <a:cs typeface="Arial" panose="020B0604020202020204" pitchFamily="34" charset="0"/>
                        </a:rPr>
                        <a:t>Frequency</a:t>
                      </a:r>
                    </a:p>
                  </a:txBody>
                  <a:tcPr marL="68580" marR="68580" marT="34295" marB="342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ja-JP" sz="800" b="0" i="0" u="none" strike="noStrike" cap="none" normalizeH="0" baseline="0">
                          <a:ln>
                            <a:noFill/>
                          </a:ln>
                          <a:solidFill>
                            <a:schemeClr val="tx1"/>
                          </a:solidFill>
                          <a:effectLst/>
                          <a:latin typeface="Arial" panose="020B0604020202020204" pitchFamily="34" charset="0"/>
                          <a:ea typeface="ヒラギノ角ゴ Pro W3" panose="020B0300000000000000" pitchFamily="34" charset="-128"/>
                          <a:cs typeface="Arial" panose="020B0604020202020204" pitchFamily="34" charset="0"/>
                        </a:rPr>
                        <a:t>13.597 , 13.603 GHz</a:t>
                      </a:r>
                    </a:p>
                  </a:txBody>
                  <a:tcPr marL="68580" marR="68580" marT="34295" marB="342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ja-JP" sz="800" b="0" i="0" u="none" strike="noStrike" cap="none" normalizeH="0" baseline="0">
                          <a:ln>
                            <a:noFill/>
                          </a:ln>
                          <a:solidFill>
                            <a:schemeClr val="tx1"/>
                          </a:solidFill>
                          <a:effectLst/>
                          <a:latin typeface="Arial" panose="020B0604020202020204" pitchFamily="34" charset="0"/>
                          <a:ea typeface="ヒラギノ角ゴ Pro W3" panose="020B0300000000000000" pitchFamily="34" charset="-128"/>
                          <a:cs typeface="Arial" panose="020B0604020202020204" pitchFamily="34" charset="0"/>
                        </a:rPr>
                        <a:t>35.547 , 35.553 GHz</a:t>
                      </a:r>
                    </a:p>
                  </a:txBody>
                  <a:tcPr marL="68580" marR="68580" marT="34295" marB="342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40345866"/>
                  </a:ext>
                </a:extLst>
              </a:tr>
              <a:tr h="297656">
                <a:tc>
                  <a:txBody>
                    <a:bodyPr/>
                    <a:lstStyle>
                      <a:lvl1pPr marL="342900" indent="-342900">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ja-JP" sz="800" b="0" i="0" u="none" strike="noStrike" cap="none" normalizeH="0" baseline="0">
                          <a:ln>
                            <a:noFill/>
                          </a:ln>
                          <a:solidFill>
                            <a:schemeClr val="tx1"/>
                          </a:solidFill>
                          <a:effectLst/>
                          <a:latin typeface="Arial" panose="020B0604020202020204" pitchFamily="34" charset="0"/>
                          <a:ea typeface="ヒラギノ角ゴ Pro W3" panose="020B0300000000000000" pitchFamily="34" charset="-128"/>
                          <a:cs typeface="Arial" panose="020B0604020202020204" pitchFamily="34" charset="0"/>
                        </a:rPr>
                        <a:t>Min. detectable rainfall rate</a:t>
                      </a:r>
                    </a:p>
                  </a:txBody>
                  <a:tcPr marL="68580" marR="68580" marT="34295" marB="342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ja-JP" sz="800" b="0" i="0" u="none" strike="noStrike" cap="none" normalizeH="0" baseline="0">
                          <a:ln>
                            <a:noFill/>
                          </a:ln>
                          <a:solidFill>
                            <a:schemeClr val="tx1"/>
                          </a:solidFill>
                          <a:effectLst/>
                          <a:latin typeface="Arial" panose="020B0604020202020204" pitchFamily="34" charset="0"/>
                          <a:ea typeface="ヒラギノ角ゴ Pro W3" panose="020B0300000000000000" pitchFamily="34" charset="-128"/>
                          <a:cs typeface="Arial" panose="020B0604020202020204" pitchFamily="34" charset="0"/>
                        </a:rPr>
                        <a:t>0.5 mm/hr</a:t>
                      </a:r>
                    </a:p>
                  </a:txBody>
                  <a:tcPr marL="68580" marR="68580" marT="34295" marB="342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ja-JP" sz="800" b="0" i="0" u="none" strike="noStrike" cap="none" normalizeH="0" baseline="0">
                          <a:ln>
                            <a:noFill/>
                          </a:ln>
                          <a:solidFill>
                            <a:schemeClr val="tx1"/>
                          </a:solidFill>
                          <a:effectLst/>
                          <a:latin typeface="Arial" panose="020B0604020202020204" pitchFamily="34" charset="0"/>
                          <a:ea typeface="ヒラギノ角ゴ Pro W3" panose="020B0300000000000000" pitchFamily="34" charset="-128"/>
                          <a:cs typeface="Arial" panose="020B0604020202020204" pitchFamily="34" charset="0"/>
                        </a:rPr>
                        <a:t>0.2 mm/hr</a:t>
                      </a:r>
                    </a:p>
                  </a:txBody>
                  <a:tcPr marL="68580" marR="68580" marT="34295" marB="342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06495300"/>
                  </a:ext>
                </a:extLst>
              </a:tr>
              <a:tr h="183356">
                <a:tc>
                  <a:txBody>
                    <a:bodyPr/>
                    <a:lstStyle>
                      <a:lvl1pPr marL="342900" indent="-342900">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ja-JP" sz="800" b="0" i="0" u="none" strike="noStrike" cap="none" normalizeH="0" baseline="0">
                          <a:ln>
                            <a:noFill/>
                          </a:ln>
                          <a:solidFill>
                            <a:schemeClr val="tx1"/>
                          </a:solidFill>
                          <a:effectLst/>
                          <a:latin typeface="Arial" panose="020B0604020202020204" pitchFamily="34" charset="0"/>
                          <a:ea typeface="ヒラギノ角ゴ Pro W3" panose="020B0300000000000000" pitchFamily="34" charset="-128"/>
                          <a:cs typeface="Arial" panose="020B0604020202020204" pitchFamily="34" charset="0"/>
                        </a:rPr>
                        <a:t>Data Rate</a:t>
                      </a:r>
                    </a:p>
                  </a:txBody>
                  <a:tcPr marL="68580" marR="68580" marT="34295" marB="342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ja-JP" sz="800" b="0" i="0" u="none" strike="noStrike" cap="none" normalizeH="0" baseline="0">
                          <a:ln>
                            <a:noFill/>
                          </a:ln>
                          <a:solidFill>
                            <a:schemeClr val="tx1"/>
                          </a:solidFill>
                          <a:effectLst/>
                          <a:latin typeface="Arial" panose="020B0604020202020204" pitchFamily="34" charset="0"/>
                          <a:ea typeface="ヒラギノ角ゴ Pro W3" panose="020B0300000000000000" pitchFamily="34" charset="-128"/>
                          <a:cs typeface="Arial" panose="020B0604020202020204" pitchFamily="34" charset="0"/>
                        </a:rPr>
                        <a:t>&lt; 109 kbps</a:t>
                      </a:r>
                    </a:p>
                  </a:txBody>
                  <a:tcPr marL="68580" marR="68580" marT="34295" marB="342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ja-JP" sz="800" b="0" i="0" u="none" strike="noStrike" cap="none" normalizeH="0" baseline="0" dirty="0">
                          <a:ln>
                            <a:noFill/>
                          </a:ln>
                          <a:solidFill>
                            <a:schemeClr val="tx1"/>
                          </a:solidFill>
                          <a:effectLst/>
                          <a:latin typeface="Arial" panose="020B0604020202020204" pitchFamily="34" charset="0"/>
                          <a:ea typeface="ヒラギノ角ゴ Pro W3" panose="020B0300000000000000" pitchFamily="34" charset="-128"/>
                          <a:cs typeface="Arial" panose="020B0604020202020204" pitchFamily="34" charset="0"/>
                        </a:rPr>
                        <a:t>&lt; 81 kbps</a:t>
                      </a:r>
                    </a:p>
                  </a:txBody>
                  <a:tcPr marL="68580" marR="68580" marT="34295" marB="342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2219415"/>
                  </a:ext>
                </a:extLst>
              </a:tr>
              <a:tr h="183356">
                <a:tc>
                  <a:txBody>
                    <a:bodyPr/>
                    <a:lstStyle>
                      <a:lvl1pPr marL="342900" indent="-342900">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ja-JP" sz="800" b="0" i="0" u="none" strike="noStrike" cap="none" normalizeH="0" baseline="0">
                          <a:ln>
                            <a:noFill/>
                          </a:ln>
                          <a:solidFill>
                            <a:schemeClr val="tx1"/>
                          </a:solidFill>
                          <a:effectLst/>
                          <a:latin typeface="Arial" panose="020B0604020202020204" pitchFamily="34" charset="0"/>
                          <a:ea typeface="ヒラギノ角ゴ Pro W3" panose="020B0300000000000000" pitchFamily="34" charset="-128"/>
                          <a:cs typeface="Arial" panose="020B0604020202020204" pitchFamily="34" charset="0"/>
                        </a:rPr>
                        <a:t>Mass</a:t>
                      </a:r>
                    </a:p>
                  </a:txBody>
                  <a:tcPr marL="68580" marR="68580" marT="34295" marB="342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ja-JP" sz="800" b="0" i="0" u="none" strike="noStrike" cap="none" normalizeH="0" baseline="0">
                          <a:ln>
                            <a:noFill/>
                          </a:ln>
                          <a:solidFill>
                            <a:schemeClr val="tx1"/>
                          </a:solidFill>
                          <a:effectLst/>
                          <a:latin typeface="Arial" panose="020B0604020202020204" pitchFamily="34" charset="0"/>
                          <a:ea typeface="ヒラギノ角ゴ Pro W3" panose="020B0300000000000000" pitchFamily="34" charset="-128"/>
                          <a:cs typeface="Arial" panose="020B0604020202020204" pitchFamily="34" charset="0"/>
                        </a:rPr>
                        <a:t>&lt; 472 kg</a:t>
                      </a:r>
                    </a:p>
                  </a:txBody>
                  <a:tcPr marL="68580" marR="68580" marT="34295" marB="342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ja-JP" sz="800" b="0" i="0" u="none" strike="noStrike" cap="none" normalizeH="0" baseline="0">
                          <a:ln>
                            <a:noFill/>
                          </a:ln>
                          <a:solidFill>
                            <a:schemeClr val="tx1"/>
                          </a:solidFill>
                          <a:effectLst/>
                          <a:latin typeface="Arial" panose="020B0604020202020204" pitchFamily="34" charset="0"/>
                          <a:ea typeface="ヒラギノ角ゴ Pro W3" panose="020B0300000000000000" pitchFamily="34" charset="-128"/>
                          <a:cs typeface="Arial" panose="020B0604020202020204" pitchFamily="34" charset="0"/>
                        </a:rPr>
                        <a:t>&lt; 336kg</a:t>
                      </a:r>
                    </a:p>
                  </a:txBody>
                  <a:tcPr marL="68580" marR="68580" marT="34295" marB="342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85604635"/>
                  </a:ext>
                </a:extLst>
              </a:tr>
              <a:tr h="297656">
                <a:tc>
                  <a:txBody>
                    <a:bodyPr/>
                    <a:lstStyle>
                      <a:lvl1pPr marL="342900" indent="-342900">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ja-JP" sz="800" b="0" i="0" u="none" strike="noStrike" cap="none" normalizeH="0" baseline="0">
                          <a:ln>
                            <a:noFill/>
                          </a:ln>
                          <a:solidFill>
                            <a:schemeClr val="tx1"/>
                          </a:solidFill>
                          <a:effectLst/>
                          <a:latin typeface="Arial" panose="020B0604020202020204" pitchFamily="34" charset="0"/>
                          <a:ea typeface="ヒラギノ角ゴ Pro W3" panose="020B0300000000000000" pitchFamily="34" charset="-128"/>
                          <a:cs typeface="Arial" panose="020B0604020202020204" pitchFamily="34" charset="0"/>
                        </a:rPr>
                        <a:t>Power Consumption</a:t>
                      </a:r>
                    </a:p>
                  </a:txBody>
                  <a:tcPr marL="68580" marR="68580" marT="34295" marB="342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ja-JP" sz="800" b="0" i="0" u="none" strike="noStrike" cap="none" normalizeH="0" baseline="0">
                          <a:ln>
                            <a:noFill/>
                          </a:ln>
                          <a:solidFill>
                            <a:schemeClr val="tx1"/>
                          </a:solidFill>
                          <a:effectLst/>
                          <a:latin typeface="Arial" panose="020B0604020202020204" pitchFamily="34" charset="0"/>
                          <a:ea typeface="ヒラギノ角ゴ Pro W3" panose="020B0300000000000000" pitchFamily="34" charset="-128"/>
                          <a:cs typeface="Arial" panose="020B0604020202020204" pitchFamily="34" charset="0"/>
                        </a:rPr>
                        <a:t>&lt; 446 W</a:t>
                      </a:r>
                    </a:p>
                  </a:txBody>
                  <a:tcPr marL="68580" marR="68580" marT="34295" marB="342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ja-JP" sz="800" b="0" i="0" u="none" strike="noStrike" cap="none" normalizeH="0" baseline="0">
                          <a:ln>
                            <a:noFill/>
                          </a:ln>
                          <a:solidFill>
                            <a:schemeClr val="tx1"/>
                          </a:solidFill>
                          <a:effectLst/>
                          <a:latin typeface="Arial" panose="020B0604020202020204" pitchFamily="34" charset="0"/>
                          <a:ea typeface="ヒラギノ角ゴ Pro W3" panose="020B0300000000000000" pitchFamily="34" charset="-128"/>
                          <a:cs typeface="Arial" panose="020B0604020202020204" pitchFamily="34" charset="0"/>
                        </a:rPr>
                        <a:t>&lt; 344 W</a:t>
                      </a:r>
                    </a:p>
                  </a:txBody>
                  <a:tcPr marL="68580" marR="68580" marT="34295" marB="342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75397854"/>
                  </a:ext>
                </a:extLst>
              </a:tr>
              <a:tr h="297191">
                <a:tc>
                  <a:txBody>
                    <a:bodyPr/>
                    <a:lstStyle>
                      <a:lvl1pPr marL="342900" indent="-342900">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ja-JP" sz="800" b="0" i="0" u="none" strike="noStrike" cap="none" normalizeH="0" baseline="0">
                          <a:ln>
                            <a:noFill/>
                          </a:ln>
                          <a:solidFill>
                            <a:schemeClr val="tx1"/>
                          </a:solidFill>
                          <a:effectLst/>
                          <a:latin typeface="Arial" panose="020B0604020202020204" pitchFamily="34" charset="0"/>
                          <a:ea typeface="ヒラギノ角ゴ Pro W3" panose="020B0300000000000000" pitchFamily="34" charset="-128"/>
                          <a:cs typeface="Arial" panose="020B0604020202020204" pitchFamily="34" charset="0"/>
                        </a:rPr>
                        <a:t>Size</a:t>
                      </a:r>
                    </a:p>
                  </a:txBody>
                  <a:tcPr marL="68580" marR="68580" marT="34295" marB="342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ja-JP" sz="800" b="0" i="0" u="none" strike="noStrike" cap="none" normalizeH="0" baseline="0">
                          <a:ln>
                            <a:noFill/>
                          </a:ln>
                          <a:solidFill>
                            <a:schemeClr val="tx1"/>
                          </a:solidFill>
                          <a:effectLst/>
                          <a:latin typeface="Arial" panose="020B0604020202020204" pitchFamily="34" charset="0"/>
                          <a:ea typeface="ヒラギノ角ゴ Pro W3" panose="020B0300000000000000" pitchFamily="34" charset="-128"/>
                          <a:cs typeface="Arial" panose="020B0604020202020204" pitchFamily="34" charset="0"/>
                        </a:rPr>
                        <a:t>2.5 × 2.4 × 0.6 m</a:t>
                      </a:r>
                    </a:p>
                  </a:txBody>
                  <a:tcPr marL="68580" marR="68580" marT="34295" marB="342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pitchFamily="2" charset="0"/>
                          <a:ea typeface="ＭＳ Ｐゴシック" panose="020B0600070205080204" pitchFamily="34" charset="-128"/>
                        </a:defRPr>
                      </a:lvl1pPr>
                      <a:lvl2pPr marL="742950" indent="-285750">
                        <a:spcBef>
                          <a:spcPct val="20000"/>
                        </a:spcBef>
                        <a:defRPr sz="2400">
                          <a:solidFill>
                            <a:schemeClr val="tx1"/>
                          </a:solidFill>
                          <a:latin typeface="Times" pitchFamily="2" charset="0"/>
                          <a:ea typeface="ＭＳ Ｐゴシック" panose="020B0600070205080204" pitchFamily="34" charset="-128"/>
                        </a:defRPr>
                      </a:lvl2pPr>
                      <a:lvl3pPr marL="1143000" indent="-228600">
                        <a:spcBef>
                          <a:spcPct val="20000"/>
                        </a:spcBef>
                        <a:defRPr sz="2000">
                          <a:solidFill>
                            <a:schemeClr val="tx1"/>
                          </a:solidFill>
                          <a:latin typeface="Times" pitchFamily="2" charset="0"/>
                          <a:ea typeface="ＭＳ Ｐゴシック" panose="020B0600070205080204" pitchFamily="34" charset="-128"/>
                        </a:defRPr>
                      </a:lvl3pPr>
                      <a:lvl4pPr marL="1600200" indent="-228600">
                        <a:spcBef>
                          <a:spcPct val="20000"/>
                        </a:spcBef>
                        <a:defRPr>
                          <a:solidFill>
                            <a:schemeClr val="tx1"/>
                          </a:solidFill>
                          <a:latin typeface="Times" pitchFamily="2" charset="0"/>
                          <a:ea typeface="ＭＳ Ｐゴシック" panose="020B0600070205080204" pitchFamily="34" charset="-128"/>
                        </a:defRPr>
                      </a:lvl4pPr>
                      <a:lvl5pPr marL="2057400" indent="-228600">
                        <a:spcBef>
                          <a:spcPct val="20000"/>
                        </a:spcBef>
                        <a:defRPr>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en-US" altLang="ja-JP" sz="800" b="0" i="0" u="none" strike="noStrike" cap="none" normalizeH="0" baseline="0" dirty="0">
                          <a:ln>
                            <a:noFill/>
                          </a:ln>
                          <a:solidFill>
                            <a:schemeClr val="tx1"/>
                          </a:solidFill>
                          <a:effectLst/>
                          <a:latin typeface="Arial" panose="020B0604020202020204" pitchFamily="34" charset="0"/>
                          <a:ea typeface="ヒラギノ角ゴ Pro W3" panose="020B0300000000000000" pitchFamily="34" charset="-128"/>
                          <a:cs typeface="Arial" panose="020B0604020202020204" pitchFamily="34" charset="0"/>
                        </a:rPr>
                        <a:t>1.2 × 1.4 × 0.7 m</a:t>
                      </a:r>
                    </a:p>
                  </a:txBody>
                  <a:tcPr marL="68580" marR="68580" marT="34295" marB="3429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15799952"/>
                  </a:ext>
                </a:extLst>
              </a:tr>
            </a:tbl>
          </a:graphicData>
        </a:graphic>
      </p:graphicFrame>
      <p:graphicFrame>
        <p:nvGraphicFramePr>
          <p:cNvPr id="15" name="Group 58">
            <a:extLst>
              <a:ext uri="{FF2B5EF4-FFF2-40B4-BE49-F238E27FC236}">
                <a16:creationId xmlns:a16="http://schemas.microsoft.com/office/drawing/2014/main" id="{D878E814-3FD0-9984-02D3-36F1B3A89ADC}"/>
              </a:ext>
            </a:extLst>
          </p:cNvPr>
          <p:cNvGraphicFramePr>
            <a:graphicFrameLocks noGrp="1"/>
          </p:cNvGraphicFramePr>
          <p:nvPr>
            <p:extLst>
              <p:ext uri="{D42A27DB-BD31-4B8C-83A1-F6EECF244321}">
                <p14:modId xmlns:p14="http://schemas.microsoft.com/office/powerpoint/2010/main" val="1648841537"/>
              </p:ext>
            </p:extLst>
          </p:nvPr>
        </p:nvGraphicFramePr>
        <p:xfrm>
          <a:off x="5397104" y="3292075"/>
          <a:ext cx="1974056" cy="1794275"/>
        </p:xfrm>
        <a:graphic>
          <a:graphicData uri="http://schemas.openxmlformats.org/drawingml/2006/table">
            <a:tbl>
              <a:tblPr/>
              <a:tblGrid>
                <a:gridCol w="992981">
                  <a:extLst>
                    <a:ext uri="{9D8B030D-6E8A-4147-A177-3AD203B41FA5}">
                      <a16:colId xmlns:a16="http://schemas.microsoft.com/office/drawing/2014/main" val="303146115"/>
                    </a:ext>
                  </a:extLst>
                </a:gridCol>
                <a:gridCol w="981075">
                  <a:extLst>
                    <a:ext uri="{9D8B030D-6E8A-4147-A177-3AD203B41FA5}">
                      <a16:colId xmlns:a16="http://schemas.microsoft.com/office/drawing/2014/main" val="1298230730"/>
                    </a:ext>
                  </a:extLst>
                </a:gridCol>
              </a:tblGrid>
              <a:tr h="228600">
                <a:tc>
                  <a:txBody>
                    <a:bodyPr/>
                    <a:lstStyle>
                      <a:lvl1pPr defTabSz="820738">
                        <a:spcBef>
                          <a:spcPct val="20000"/>
                        </a:spcBef>
                        <a:defRPr sz="2800">
                          <a:solidFill>
                            <a:schemeClr val="tx1"/>
                          </a:solidFill>
                          <a:latin typeface="Times" pitchFamily="2" charset="0"/>
                          <a:ea typeface="ＭＳ Ｐゴシック" panose="020B0600070205080204" pitchFamily="34" charset="-128"/>
                        </a:defRPr>
                      </a:lvl1pPr>
                      <a:lvl2pPr marL="742950" indent="-285750" defTabSz="820738">
                        <a:spcBef>
                          <a:spcPct val="20000"/>
                        </a:spcBef>
                        <a:defRPr sz="2400">
                          <a:solidFill>
                            <a:schemeClr val="tx1"/>
                          </a:solidFill>
                          <a:latin typeface="Times" pitchFamily="2" charset="0"/>
                          <a:ea typeface="ＭＳ Ｐゴシック" panose="020B0600070205080204" pitchFamily="34" charset="-128"/>
                        </a:defRPr>
                      </a:lvl2pPr>
                      <a:lvl3pPr marL="1143000" indent="-228600" defTabSz="820738">
                        <a:spcBef>
                          <a:spcPct val="20000"/>
                        </a:spcBef>
                        <a:defRPr sz="2000">
                          <a:solidFill>
                            <a:schemeClr val="tx1"/>
                          </a:solidFill>
                          <a:latin typeface="Times" pitchFamily="2" charset="0"/>
                          <a:ea typeface="ＭＳ Ｐゴシック" panose="020B0600070205080204" pitchFamily="34" charset="-128"/>
                        </a:defRPr>
                      </a:lvl3pPr>
                      <a:lvl4pPr marL="1600200" indent="-228600" defTabSz="820738">
                        <a:spcBef>
                          <a:spcPct val="20000"/>
                        </a:spcBef>
                        <a:defRPr>
                          <a:solidFill>
                            <a:schemeClr val="tx1"/>
                          </a:solidFill>
                          <a:latin typeface="Times" pitchFamily="2" charset="0"/>
                          <a:ea typeface="ＭＳ Ｐゴシック" panose="020B0600070205080204" pitchFamily="34" charset="-128"/>
                        </a:defRPr>
                      </a:lvl4pPr>
                      <a:lvl5pPr marL="2057400" indent="-228600" defTabSz="820738">
                        <a:spcBef>
                          <a:spcPct val="20000"/>
                        </a:spcBef>
                        <a:defRPr>
                          <a:solidFill>
                            <a:schemeClr val="tx1"/>
                          </a:solidFill>
                          <a:latin typeface="Times" pitchFamily="2" charset="0"/>
                          <a:ea typeface="ＭＳ Ｐゴシック" panose="020B0600070205080204" pitchFamily="34" charset="-128"/>
                        </a:defRPr>
                      </a:lvl5pPr>
                      <a:lvl6pPr marL="25146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820738" rtl="0" eaLnBrk="0" fontAlgn="base" latinLnBrk="0" hangingPunct="0">
                        <a:lnSpc>
                          <a:spcPct val="100000"/>
                        </a:lnSpc>
                        <a:spcBef>
                          <a:spcPct val="20000"/>
                        </a:spcBef>
                        <a:spcAft>
                          <a:spcPct val="0"/>
                        </a:spcAft>
                        <a:buClr>
                          <a:srgbClr val="015385"/>
                        </a:buClr>
                        <a:buSzTx/>
                        <a:buFont typeface="Wingdings" pitchFamily="2" charset="2"/>
                        <a:buNone/>
                        <a:tabLst/>
                      </a:pPr>
                      <a:r>
                        <a:rPr kumimoji="0" lang="en-US" altLang="en-US" sz="8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GMI Frequencies</a:t>
                      </a:r>
                    </a:p>
                  </a:txBody>
                  <a:tcPr marL="68572" marR="68572"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20738">
                        <a:spcBef>
                          <a:spcPct val="20000"/>
                        </a:spcBef>
                        <a:defRPr sz="2800">
                          <a:solidFill>
                            <a:schemeClr val="tx1"/>
                          </a:solidFill>
                          <a:latin typeface="Times" pitchFamily="2" charset="0"/>
                          <a:ea typeface="ＭＳ Ｐゴシック" panose="020B0600070205080204" pitchFamily="34" charset="-128"/>
                        </a:defRPr>
                      </a:lvl1pPr>
                      <a:lvl2pPr marL="742950" indent="-285750" defTabSz="820738">
                        <a:spcBef>
                          <a:spcPct val="20000"/>
                        </a:spcBef>
                        <a:defRPr sz="2400">
                          <a:solidFill>
                            <a:schemeClr val="tx1"/>
                          </a:solidFill>
                          <a:latin typeface="Times" pitchFamily="2" charset="0"/>
                          <a:ea typeface="ＭＳ Ｐゴシック" panose="020B0600070205080204" pitchFamily="34" charset="-128"/>
                        </a:defRPr>
                      </a:lvl2pPr>
                      <a:lvl3pPr marL="1143000" indent="-228600" defTabSz="820738">
                        <a:spcBef>
                          <a:spcPct val="20000"/>
                        </a:spcBef>
                        <a:defRPr sz="2000">
                          <a:solidFill>
                            <a:schemeClr val="tx1"/>
                          </a:solidFill>
                          <a:latin typeface="Times" pitchFamily="2" charset="0"/>
                          <a:ea typeface="ＭＳ Ｐゴシック" panose="020B0600070205080204" pitchFamily="34" charset="-128"/>
                        </a:defRPr>
                      </a:lvl3pPr>
                      <a:lvl4pPr marL="1600200" indent="-228600" defTabSz="820738">
                        <a:spcBef>
                          <a:spcPct val="20000"/>
                        </a:spcBef>
                        <a:defRPr>
                          <a:solidFill>
                            <a:schemeClr val="tx1"/>
                          </a:solidFill>
                          <a:latin typeface="Times" pitchFamily="2" charset="0"/>
                          <a:ea typeface="ＭＳ Ｐゴシック" panose="020B0600070205080204" pitchFamily="34" charset="-128"/>
                        </a:defRPr>
                      </a:lvl4pPr>
                      <a:lvl5pPr marL="2057400" indent="-228600" defTabSz="820738">
                        <a:spcBef>
                          <a:spcPct val="20000"/>
                        </a:spcBef>
                        <a:defRPr>
                          <a:solidFill>
                            <a:schemeClr val="tx1"/>
                          </a:solidFill>
                          <a:latin typeface="Times" pitchFamily="2" charset="0"/>
                          <a:ea typeface="ＭＳ Ｐゴシック" panose="020B0600070205080204" pitchFamily="34" charset="-128"/>
                        </a:defRPr>
                      </a:lvl5pPr>
                      <a:lvl6pPr marL="25146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820738" rtl="0" eaLnBrk="0" fontAlgn="base" latinLnBrk="0" hangingPunct="0">
                        <a:lnSpc>
                          <a:spcPct val="100000"/>
                        </a:lnSpc>
                        <a:spcBef>
                          <a:spcPct val="20000"/>
                        </a:spcBef>
                        <a:spcAft>
                          <a:spcPct val="0"/>
                        </a:spcAft>
                        <a:buClr>
                          <a:srgbClr val="015385"/>
                        </a:buClr>
                        <a:buSzTx/>
                        <a:buFont typeface="Wingdings" pitchFamily="2" charset="2"/>
                        <a:buNone/>
                        <a:tabLst/>
                      </a:pPr>
                      <a:r>
                        <a:rPr kumimoji="0" lang="en-US" altLang="en-US" sz="8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 GMI Polarizations</a:t>
                      </a:r>
                    </a:p>
                  </a:txBody>
                  <a:tcPr marL="68572" marR="68572"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71487656"/>
                  </a:ext>
                </a:extLst>
              </a:tr>
              <a:tr h="223838">
                <a:tc>
                  <a:txBody>
                    <a:bodyPr/>
                    <a:lstStyle>
                      <a:lvl1pPr defTabSz="820738">
                        <a:spcBef>
                          <a:spcPct val="20000"/>
                        </a:spcBef>
                        <a:defRPr sz="2800">
                          <a:solidFill>
                            <a:schemeClr val="tx1"/>
                          </a:solidFill>
                          <a:latin typeface="Times" pitchFamily="2" charset="0"/>
                          <a:ea typeface="ＭＳ Ｐゴシック" panose="020B0600070205080204" pitchFamily="34" charset="-128"/>
                        </a:defRPr>
                      </a:lvl1pPr>
                      <a:lvl2pPr marL="742950" indent="-285750" defTabSz="820738">
                        <a:spcBef>
                          <a:spcPct val="20000"/>
                        </a:spcBef>
                        <a:defRPr sz="2400">
                          <a:solidFill>
                            <a:schemeClr val="tx1"/>
                          </a:solidFill>
                          <a:latin typeface="Times" pitchFamily="2" charset="0"/>
                          <a:ea typeface="ＭＳ Ｐゴシック" panose="020B0600070205080204" pitchFamily="34" charset="-128"/>
                        </a:defRPr>
                      </a:lvl2pPr>
                      <a:lvl3pPr marL="1143000" indent="-228600" defTabSz="820738">
                        <a:spcBef>
                          <a:spcPct val="20000"/>
                        </a:spcBef>
                        <a:defRPr sz="2000">
                          <a:solidFill>
                            <a:schemeClr val="tx1"/>
                          </a:solidFill>
                          <a:latin typeface="Times" pitchFamily="2" charset="0"/>
                          <a:ea typeface="ＭＳ Ｐゴシック" panose="020B0600070205080204" pitchFamily="34" charset="-128"/>
                        </a:defRPr>
                      </a:lvl3pPr>
                      <a:lvl4pPr marL="1600200" indent="-228600" defTabSz="820738">
                        <a:spcBef>
                          <a:spcPct val="20000"/>
                        </a:spcBef>
                        <a:defRPr>
                          <a:solidFill>
                            <a:schemeClr val="tx1"/>
                          </a:solidFill>
                          <a:latin typeface="Times" pitchFamily="2" charset="0"/>
                          <a:ea typeface="ＭＳ Ｐゴシック" panose="020B0600070205080204" pitchFamily="34" charset="-128"/>
                        </a:defRPr>
                      </a:lvl4pPr>
                      <a:lvl5pPr marL="2057400" indent="-228600" defTabSz="820738">
                        <a:spcBef>
                          <a:spcPct val="20000"/>
                        </a:spcBef>
                        <a:defRPr>
                          <a:solidFill>
                            <a:schemeClr val="tx1"/>
                          </a:solidFill>
                          <a:latin typeface="Times" pitchFamily="2" charset="0"/>
                          <a:ea typeface="ＭＳ Ｐゴシック" panose="020B0600070205080204" pitchFamily="34" charset="-128"/>
                        </a:defRPr>
                      </a:lvl5pPr>
                      <a:lvl6pPr marL="25146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820738" rtl="0" eaLnBrk="0" fontAlgn="base" latinLnBrk="0" hangingPunct="0">
                        <a:lnSpc>
                          <a:spcPct val="100000"/>
                        </a:lnSpc>
                        <a:spcBef>
                          <a:spcPct val="20000"/>
                        </a:spcBef>
                        <a:spcAft>
                          <a:spcPct val="0"/>
                        </a:spcAft>
                        <a:buClr>
                          <a:srgbClr val="015385"/>
                        </a:buClr>
                        <a:buSzTx/>
                        <a:buFont typeface="Wingdings" pitchFamily="2" charset="2"/>
                        <a:buNone/>
                        <a:tabLst/>
                      </a:pPr>
                      <a:r>
                        <a:rPr kumimoji="0" lang="en-US" altLang="en-US" sz="8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10.65 GHz</a:t>
                      </a:r>
                    </a:p>
                  </a:txBody>
                  <a:tcPr marL="68572" marR="68572"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20738">
                        <a:spcBef>
                          <a:spcPct val="20000"/>
                        </a:spcBef>
                        <a:defRPr sz="2800">
                          <a:solidFill>
                            <a:schemeClr val="tx1"/>
                          </a:solidFill>
                          <a:latin typeface="Times" pitchFamily="2" charset="0"/>
                          <a:ea typeface="ＭＳ Ｐゴシック" panose="020B0600070205080204" pitchFamily="34" charset="-128"/>
                        </a:defRPr>
                      </a:lvl1pPr>
                      <a:lvl2pPr marL="742950" indent="-285750" defTabSz="820738">
                        <a:spcBef>
                          <a:spcPct val="20000"/>
                        </a:spcBef>
                        <a:defRPr sz="2400">
                          <a:solidFill>
                            <a:schemeClr val="tx1"/>
                          </a:solidFill>
                          <a:latin typeface="Times" pitchFamily="2" charset="0"/>
                          <a:ea typeface="ＭＳ Ｐゴシック" panose="020B0600070205080204" pitchFamily="34" charset="-128"/>
                        </a:defRPr>
                      </a:lvl2pPr>
                      <a:lvl3pPr marL="1143000" indent="-228600" defTabSz="820738">
                        <a:spcBef>
                          <a:spcPct val="20000"/>
                        </a:spcBef>
                        <a:defRPr sz="2000">
                          <a:solidFill>
                            <a:schemeClr val="tx1"/>
                          </a:solidFill>
                          <a:latin typeface="Times" pitchFamily="2" charset="0"/>
                          <a:ea typeface="ＭＳ Ｐゴシック" panose="020B0600070205080204" pitchFamily="34" charset="-128"/>
                        </a:defRPr>
                      </a:lvl3pPr>
                      <a:lvl4pPr marL="1600200" indent="-228600" defTabSz="820738">
                        <a:spcBef>
                          <a:spcPct val="20000"/>
                        </a:spcBef>
                        <a:defRPr>
                          <a:solidFill>
                            <a:schemeClr val="tx1"/>
                          </a:solidFill>
                          <a:latin typeface="Times" pitchFamily="2" charset="0"/>
                          <a:ea typeface="ＭＳ Ｐゴシック" panose="020B0600070205080204" pitchFamily="34" charset="-128"/>
                        </a:defRPr>
                      </a:lvl4pPr>
                      <a:lvl5pPr marL="2057400" indent="-228600" defTabSz="820738">
                        <a:spcBef>
                          <a:spcPct val="20000"/>
                        </a:spcBef>
                        <a:defRPr>
                          <a:solidFill>
                            <a:schemeClr val="tx1"/>
                          </a:solidFill>
                          <a:latin typeface="Times" pitchFamily="2" charset="0"/>
                          <a:ea typeface="ＭＳ Ｐゴシック" panose="020B0600070205080204" pitchFamily="34" charset="-128"/>
                        </a:defRPr>
                      </a:lvl5pPr>
                      <a:lvl6pPr marL="25146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820738" rtl="0" eaLnBrk="0" fontAlgn="base" latinLnBrk="0" hangingPunct="0">
                        <a:lnSpc>
                          <a:spcPct val="100000"/>
                        </a:lnSpc>
                        <a:spcBef>
                          <a:spcPct val="20000"/>
                        </a:spcBef>
                        <a:spcAft>
                          <a:spcPct val="0"/>
                        </a:spcAft>
                        <a:buClr>
                          <a:srgbClr val="015385"/>
                        </a:buClr>
                        <a:buSzTx/>
                        <a:buFont typeface="Wingdings" pitchFamily="2" charset="2"/>
                        <a:buNone/>
                        <a:tabLst/>
                      </a:pPr>
                      <a:r>
                        <a:rPr kumimoji="0" lang="en-US" altLang="en-US" sz="8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V/H</a:t>
                      </a:r>
                    </a:p>
                  </a:txBody>
                  <a:tcPr marL="68572" marR="68572"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19981408"/>
                  </a:ext>
                </a:extLst>
              </a:tr>
              <a:tr h="222647">
                <a:tc>
                  <a:txBody>
                    <a:bodyPr/>
                    <a:lstStyle>
                      <a:lvl1pPr defTabSz="820738">
                        <a:spcBef>
                          <a:spcPct val="20000"/>
                        </a:spcBef>
                        <a:defRPr sz="2800">
                          <a:solidFill>
                            <a:schemeClr val="tx1"/>
                          </a:solidFill>
                          <a:latin typeface="Times" pitchFamily="2" charset="0"/>
                          <a:ea typeface="ＭＳ Ｐゴシック" panose="020B0600070205080204" pitchFamily="34" charset="-128"/>
                        </a:defRPr>
                      </a:lvl1pPr>
                      <a:lvl2pPr marL="742950" indent="-285750" defTabSz="820738">
                        <a:spcBef>
                          <a:spcPct val="20000"/>
                        </a:spcBef>
                        <a:defRPr sz="2400">
                          <a:solidFill>
                            <a:schemeClr val="tx1"/>
                          </a:solidFill>
                          <a:latin typeface="Times" pitchFamily="2" charset="0"/>
                          <a:ea typeface="ＭＳ Ｐゴシック" panose="020B0600070205080204" pitchFamily="34" charset="-128"/>
                        </a:defRPr>
                      </a:lvl2pPr>
                      <a:lvl3pPr marL="1143000" indent="-228600" defTabSz="820738">
                        <a:spcBef>
                          <a:spcPct val="20000"/>
                        </a:spcBef>
                        <a:defRPr sz="2000">
                          <a:solidFill>
                            <a:schemeClr val="tx1"/>
                          </a:solidFill>
                          <a:latin typeface="Times" pitchFamily="2" charset="0"/>
                          <a:ea typeface="ＭＳ Ｐゴシック" panose="020B0600070205080204" pitchFamily="34" charset="-128"/>
                        </a:defRPr>
                      </a:lvl3pPr>
                      <a:lvl4pPr marL="1600200" indent="-228600" defTabSz="820738">
                        <a:spcBef>
                          <a:spcPct val="20000"/>
                        </a:spcBef>
                        <a:defRPr>
                          <a:solidFill>
                            <a:schemeClr val="tx1"/>
                          </a:solidFill>
                          <a:latin typeface="Times" pitchFamily="2" charset="0"/>
                          <a:ea typeface="ＭＳ Ｐゴシック" panose="020B0600070205080204" pitchFamily="34" charset="-128"/>
                        </a:defRPr>
                      </a:lvl4pPr>
                      <a:lvl5pPr marL="2057400" indent="-228600" defTabSz="820738">
                        <a:spcBef>
                          <a:spcPct val="20000"/>
                        </a:spcBef>
                        <a:defRPr>
                          <a:solidFill>
                            <a:schemeClr val="tx1"/>
                          </a:solidFill>
                          <a:latin typeface="Times" pitchFamily="2" charset="0"/>
                          <a:ea typeface="ＭＳ Ｐゴシック" panose="020B0600070205080204" pitchFamily="34" charset="-128"/>
                        </a:defRPr>
                      </a:lvl5pPr>
                      <a:lvl6pPr marL="25146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820738" rtl="0" eaLnBrk="0" fontAlgn="base" latinLnBrk="0" hangingPunct="0">
                        <a:lnSpc>
                          <a:spcPct val="100000"/>
                        </a:lnSpc>
                        <a:spcBef>
                          <a:spcPct val="20000"/>
                        </a:spcBef>
                        <a:spcAft>
                          <a:spcPct val="0"/>
                        </a:spcAft>
                        <a:buClr>
                          <a:srgbClr val="015385"/>
                        </a:buClr>
                        <a:buSzTx/>
                        <a:buFont typeface="Wingdings" pitchFamily="2" charset="2"/>
                        <a:buNone/>
                        <a:tabLst/>
                      </a:pPr>
                      <a:r>
                        <a:rPr kumimoji="0" lang="en-US" altLang="en-US" sz="8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18.7 GHz</a:t>
                      </a:r>
                    </a:p>
                  </a:txBody>
                  <a:tcPr marL="68572" marR="68572"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20738">
                        <a:spcBef>
                          <a:spcPct val="20000"/>
                        </a:spcBef>
                        <a:defRPr sz="2800">
                          <a:solidFill>
                            <a:schemeClr val="tx1"/>
                          </a:solidFill>
                          <a:latin typeface="Times" pitchFamily="2" charset="0"/>
                          <a:ea typeface="ＭＳ Ｐゴシック" panose="020B0600070205080204" pitchFamily="34" charset="-128"/>
                        </a:defRPr>
                      </a:lvl1pPr>
                      <a:lvl2pPr marL="742950" indent="-285750" defTabSz="820738">
                        <a:spcBef>
                          <a:spcPct val="20000"/>
                        </a:spcBef>
                        <a:defRPr sz="2400">
                          <a:solidFill>
                            <a:schemeClr val="tx1"/>
                          </a:solidFill>
                          <a:latin typeface="Times" pitchFamily="2" charset="0"/>
                          <a:ea typeface="ＭＳ Ｐゴシック" panose="020B0600070205080204" pitchFamily="34" charset="-128"/>
                        </a:defRPr>
                      </a:lvl2pPr>
                      <a:lvl3pPr marL="1143000" indent="-228600" defTabSz="820738">
                        <a:spcBef>
                          <a:spcPct val="20000"/>
                        </a:spcBef>
                        <a:defRPr sz="2000">
                          <a:solidFill>
                            <a:schemeClr val="tx1"/>
                          </a:solidFill>
                          <a:latin typeface="Times" pitchFamily="2" charset="0"/>
                          <a:ea typeface="ＭＳ Ｐゴシック" panose="020B0600070205080204" pitchFamily="34" charset="-128"/>
                        </a:defRPr>
                      </a:lvl3pPr>
                      <a:lvl4pPr marL="1600200" indent="-228600" defTabSz="820738">
                        <a:spcBef>
                          <a:spcPct val="20000"/>
                        </a:spcBef>
                        <a:defRPr>
                          <a:solidFill>
                            <a:schemeClr val="tx1"/>
                          </a:solidFill>
                          <a:latin typeface="Times" pitchFamily="2" charset="0"/>
                          <a:ea typeface="ＭＳ Ｐゴシック" panose="020B0600070205080204" pitchFamily="34" charset="-128"/>
                        </a:defRPr>
                      </a:lvl4pPr>
                      <a:lvl5pPr marL="2057400" indent="-228600" defTabSz="820738">
                        <a:spcBef>
                          <a:spcPct val="20000"/>
                        </a:spcBef>
                        <a:defRPr>
                          <a:solidFill>
                            <a:schemeClr val="tx1"/>
                          </a:solidFill>
                          <a:latin typeface="Times" pitchFamily="2" charset="0"/>
                          <a:ea typeface="ＭＳ Ｐゴシック" panose="020B0600070205080204" pitchFamily="34" charset="-128"/>
                        </a:defRPr>
                      </a:lvl5pPr>
                      <a:lvl6pPr marL="25146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820738" rtl="0" eaLnBrk="0" fontAlgn="base" latinLnBrk="0" hangingPunct="0">
                        <a:lnSpc>
                          <a:spcPct val="100000"/>
                        </a:lnSpc>
                        <a:spcBef>
                          <a:spcPct val="20000"/>
                        </a:spcBef>
                        <a:spcAft>
                          <a:spcPct val="0"/>
                        </a:spcAft>
                        <a:buClr>
                          <a:srgbClr val="015385"/>
                        </a:buClr>
                        <a:buSzTx/>
                        <a:buFont typeface="Wingdings" pitchFamily="2" charset="2"/>
                        <a:buNone/>
                        <a:tabLst/>
                      </a:pPr>
                      <a:r>
                        <a:rPr kumimoji="0" lang="en-US" altLang="en-US" sz="8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V/H</a:t>
                      </a:r>
                    </a:p>
                  </a:txBody>
                  <a:tcPr marL="68572" marR="68572"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50917511"/>
                  </a:ext>
                </a:extLst>
              </a:tr>
              <a:tr h="223838">
                <a:tc>
                  <a:txBody>
                    <a:bodyPr/>
                    <a:lstStyle>
                      <a:lvl1pPr defTabSz="820738">
                        <a:spcBef>
                          <a:spcPct val="20000"/>
                        </a:spcBef>
                        <a:defRPr sz="2800">
                          <a:solidFill>
                            <a:schemeClr val="tx1"/>
                          </a:solidFill>
                          <a:latin typeface="Times" pitchFamily="2" charset="0"/>
                          <a:ea typeface="ＭＳ Ｐゴシック" panose="020B0600070205080204" pitchFamily="34" charset="-128"/>
                        </a:defRPr>
                      </a:lvl1pPr>
                      <a:lvl2pPr marL="742950" indent="-285750" defTabSz="820738">
                        <a:spcBef>
                          <a:spcPct val="20000"/>
                        </a:spcBef>
                        <a:defRPr sz="2400">
                          <a:solidFill>
                            <a:schemeClr val="tx1"/>
                          </a:solidFill>
                          <a:latin typeface="Times" pitchFamily="2" charset="0"/>
                          <a:ea typeface="ＭＳ Ｐゴシック" panose="020B0600070205080204" pitchFamily="34" charset="-128"/>
                        </a:defRPr>
                      </a:lvl2pPr>
                      <a:lvl3pPr marL="1143000" indent="-228600" defTabSz="820738">
                        <a:spcBef>
                          <a:spcPct val="20000"/>
                        </a:spcBef>
                        <a:defRPr sz="2000">
                          <a:solidFill>
                            <a:schemeClr val="tx1"/>
                          </a:solidFill>
                          <a:latin typeface="Times" pitchFamily="2" charset="0"/>
                          <a:ea typeface="ＭＳ Ｐゴシック" panose="020B0600070205080204" pitchFamily="34" charset="-128"/>
                        </a:defRPr>
                      </a:lvl3pPr>
                      <a:lvl4pPr marL="1600200" indent="-228600" defTabSz="820738">
                        <a:spcBef>
                          <a:spcPct val="20000"/>
                        </a:spcBef>
                        <a:defRPr>
                          <a:solidFill>
                            <a:schemeClr val="tx1"/>
                          </a:solidFill>
                          <a:latin typeface="Times" pitchFamily="2" charset="0"/>
                          <a:ea typeface="ＭＳ Ｐゴシック" panose="020B0600070205080204" pitchFamily="34" charset="-128"/>
                        </a:defRPr>
                      </a:lvl4pPr>
                      <a:lvl5pPr marL="2057400" indent="-228600" defTabSz="820738">
                        <a:spcBef>
                          <a:spcPct val="20000"/>
                        </a:spcBef>
                        <a:defRPr>
                          <a:solidFill>
                            <a:schemeClr val="tx1"/>
                          </a:solidFill>
                          <a:latin typeface="Times" pitchFamily="2" charset="0"/>
                          <a:ea typeface="ＭＳ Ｐゴシック" panose="020B0600070205080204" pitchFamily="34" charset="-128"/>
                        </a:defRPr>
                      </a:lvl5pPr>
                      <a:lvl6pPr marL="25146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820738" rtl="0" eaLnBrk="0" fontAlgn="base" latinLnBrk="0" hangingPunct="0">
                        <a:lnSpc>
                          <a:spcPct val="100000"/>
                        </a:lnSpc>
                        <a:spcBef>
                          <a:spcPct val="20000"/>
                        </a:spcBef>
                        <a:spcAft>
                          <a:spcPct val="0"/>
                        </a:spcAft>
                        <a:buClr>
                          <a:srgbClr val="015385"/>
                        </a:buClr>
                        <a:buSzTx/>
                        <a:buFont typeface="Wingdings" pitchFamily="2" charset="2"/>
                        <a:buNone/>
                        <a:tabLst/>
                      </a:pPr>
                      <a:r>
                        <a:rPr kumimoji="0" lang="en-US" altLang="en-US" sz="8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23.8 GHz</a:t>
                      </a:r>
                    </a:p>
                  </a:txBody>
                  <a:tcPr marL="68572" marR="68572"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20738">
                        <a:spcBef>
                          <a:spcPct val="20000"/>
                        </a:spcBef>
                        <a:defRPr sz="2800">
                          <a:solidFill>
                            <a:schemeClr val="tx1"/>
                          </a:solidFill>
                          <a:latin typeface="Times" pitchFamily="2" charset="0"/>
                          <a:ea typeface="ＭＳ Ｐゴシック" panose="020B0600070205080204" pitchFamily="34" charset="-128"/>
                        </a:defRPr>
                      </a:lvl1pPr>
                      <a:lvl2pPr marL="742950" indent="-285750" defTabSz="820738">
                        <a:spcBef>
                          <a:spcPct val="20000"/>
                        </a:spcBef>
                        <a:defRPr sz="2400">
                          <a:solidFill>
                            <a:schemeClr val="tx1"/>
                          </a:solidFill>
                          <a:latin typeface="Times" pitchFamily="2" charset="0"/>
                          <a:ea typeface="ＭＳ Ｐゴシック" panose="020B0600070205080204" pitchFamily="34" charset="-128"/>
                        </a:defRPr>
                      </a:lvl2pPr>
                      <a:lvl3pPr marL="1143000" indent="-228600" defTabSz="820738">
                        <a:spcBef>
                          <a:spcPct val="20000"/>
                        </a:spcBef>
                        <a:defRPr sz="2000">
                          <a:solidFill>
                            <a:schemeClr val="tx1"/>
                          </a:solidFill>
                          <a:latin typeface="Times" pitchFamily="2" charset="0"/>
                          <a:ea typeface="ＭＳ Ｐゴシック" panose="020B0600070205080204" pitchFamily="34" charset="-128"/>
                        </a:defRPr>
                      </a:lvl3pPr>
                      <a:lvl4pPr marL="1600200" indent="-228600" defTabSz="820738">
                        <a:spcBef>
                          <a:spcPct val="20000"/>
                        </a:spcBef>
                        <a:defRPr>
                          <a:solidFill>
                            <a:schemeClr val="tx1"/>
                          </a:solidFill>
                          <a:latin typeface="Times" pitchFamily="2" charset="0"/>
                          <a:ea typeface="ＭＳ Ｐゴシック" panose="020B0600070205080204" pitchFamily="34" charset="-128"/>
                        </a:defRPr>
                      </a:lvl4pPr>
                      <a:lvl5pPr marL="2057400" indent="-228600" defTabSz="820738">
                        <a:spcBef>
                          <a:spcPct val="20000"/>
                        </a:spcBef>
                        <a:defRPr>
                          <a:solidFill>
                            <a:schemeClr val="tx1"/>
                          </a:solidFill>
                          <a:latin typeface="Times" pitchFamily="2" charset="0"/>
                          <a:ea typeface="ＭＳ Ｐゴシック" panose="020B0600070205080204" pitchFamily="34" charset="-128"/>
                        </a:defRPr>
                      </a:lvl5pPr>
                      <a:lvl6pPr marL="25146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820738" rtl="0" eaLnBrk="0" fontAlgn="base" latinLnBrk="0" hangingPunct="0">
                        <a:lnSpc>
                          <a:spcPct val="100000"/>
                        </a:lnSpc>
                        <a:spcBef>
                          <a:spcPct val="20000"/>
                        </a:spcBef>
                        <a:spcAft>
                          <a:spcPct val="0"/>
                        </a:spcAft>
                        <a:buClr>
                          <a:srgbClr val="015385"/>
                        </a:buClr>
                        <a:buSzTx/>
                        <a:buFont typeface="Wingdings" pitchFamily="2" charset="2"/>
                        <a:buNone/>
                        <a:tabLst/>
                      </a:pPr>
                      <a:r>
                        <a:rPr kumimoji="0" lang="en-US" altLang="en-US" sz="8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V</a:t>
                      </a:r>
                    </a:p>
                  </a:txBody>
                  <a:tcPr marL="68572" marR="68572"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57957017"/>
                  </a:ext>
                </a:extLst>
              </a:tr>
              <a:tr h="223838">
                <a:tc>
                  <a:txBody>
                    <a:bodyPr/>
                    <a:lstStyle>
                      <a:lvl1pPr defTabSz="820738">
                        <a:spcBef>
                          <a:spcPct val="20000"/>
                        </a:spcBef>
                        <a:defRPr sz="2800">
                          <a:solidFill>
                            <a:schemeClr val="tx1"/>
                          </a:solidFill>
                          <a:latin typeface="Times" pitchFamily="2" charset="0"/>
                          <a:ea typeface="ＭＳ Ｐゴシック" panose="020B0600070205080204" pitchFamily="34" charset="-128"/>
                        </a:defRPr>
                      </a:lvl1pPr>
                      <a:lvl2pPr marL="742950" indent="-285750" defTabSz="820738">
                        <a:spcBef>
                          <a:spcPct val="20000"/>
                        </a:spcBef>
                        <a:defRPr sz="2400">
                          <a:solidFill>
                            <a:schemeClr val="tx1"/>
                          </a:solidFill>
                          <a:latin typeface="Times" pitchFamily="2" charset="0"/>
                          <a:ea typeface="ＭＳ Ｐゴシック" panose="020B0600070205080204" pitchFamily="34" charset="-128"/>
                        </a:defRPr>
                      </a:lvl2pPr>
                      <a:lvl3pPr marL="1143000" indent="-228600" defTabSz="820738">
                        <a:spcBef>
                          <a:spcPct val="20000"/>
                        </a:spcBef>
                        <a:defRPr sz="2000">
                          <a:solidFill>
                            <a:schemeClr val="tx1"/>
                          </a:solidFill>
                          <a:latin typeface="Times" pitchFamily="2" charset="0"/>
                          <a:ea typeface="ＭＳ Ｐゴシック" panose="020B0600070205080204" pitchFamily="34" charset="-128"/>
                        </a:defRPr>
                      </a:lvl3pPr>
                      <a:lvl4pPr marL="1600200" indent="-228600" defTabSz="820738">
                        <a:spcBef>
                          <a:spcPct val="20000"/>
                        </a:spcBef>
                        <a:defRPr>
                          <a:solidFill>
                            <a:schemeClr val="tx1"/>
                          </a:solidFill>
                          <a:latin typeface="Times" pitchFamily="2" charset="0"/>
                          <a:ea typeface="ＭＳ Ｐゴシック" panose="020B0600070205080204" pitchFamily="34" charset="-128"/>
                        </a:defRPr>
                      </a:lvl4pPr>
                      <a:lvl5pPr marL="2057400" indent="-228600" defTabSz="820738">
                        <a:spcBef>
                          <a:spcPct val="20000"/>
                        </a:spcBef>
                        <a:defRPr>
                          <a:solidFill>
                            <a:schemeClr val="tx1"/>
                          </a:solidFill>
                          <a:latin typeface="Times" pitchFamily="2" charset="0"/>
                          <a:ea typeface="ＭＳ Ｐゴシック" panose="020B0600070205080204" pitchFamily="34" charset="-128"/>
                        </a:defRPr>
                      </a:lvl5pPr>
                      <a:lvl6pPr marL="25146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820738" rtl="0" eaLnBrk="0" fontAlgn="base" latinLnBrk="0" hangingPunct="0">
                        <a:lnSpc>
                          <a:spcPct val="100000"/>
                        </a:lnSpc>
                        <a:spcBef>
                          <a:spcPct val="20000"/>
                        </a:spcBef>
                        <a:spcAft>
                          <a:spcPct val="0"/>
                        </a:spcAft>
                        <a:buClr>
                          <a:srgbClr val="015385"/>
                        </a:buClr>
                        <a:buSzTx/>
                        <a:buFont typeface="Wingdings" pitchFamily="2" charset="2"/>
                        <a:buNone/>
                        <a:tabLst/>
                      </a:pPr>
                      <a:r>
                        <a:rPr kumimoji="0" lang="en-US" altLang="en-US" sz="8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36.5 GHz</a:t>
                      </a:r>
                    </a:p>
                  </a:txBody>
                  <a:tcPr marL="68572" marR="68572"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20738">
                        <a:spcBef>
                          <a:spcPct val="20000"/>
                        </a:spcBef>
                        <a:defRPr sz="2800">
                          <a:solidFill>
                            <a:schemeClr val="tx1"/>
                          </a:solidFill>
                          <a:latin typeface="Times" pitchFamily="2" charset="0"/>
                          <a:ea typeface="ＭＳ Ｐゴシック" panose="020B0600070205080204" pitchFamily="34" charset="-128"/>
                        </a:defRPr>
                      </a:lvl1pPr>
                      <a:lvl2pPr marL="742950" indent="-285750" defTabSz="820738">
                        <a:spcBef>
                          <a:spcPct val="20000"/>
                        </a:spcBef>
                        <a:defRPr sz="2400">
                          <a:solidFill>
                            <a:schemeClr val="tx1"/>
                          </a:solidFill>
                          <a:latin typeface="Times" pitchFamily="2" charset="0"/>
                          <a:ea typeface="ＭＳ Ｐゴシック" panose="020B0600070205080204" pitchFamily="34" charset="-128"/>
                        </a:defRPr>
                      </a:lvl2pPr>
                      <a:lvl3pPr marL="1143000" indent="-228600" defTabSz="820738">
                        <a:spcBef>
                          <a:spcPct val="20000"/>
                        </a:spcBef>
                        <a:defRPr sz="2000">
                          <a:solidFill>
                            <a:schemeClr val="tx1"/>
                          </a:solidFill>
                          <a:latin typeface="Times" pitchFamily="2" charset="0"/>
                          <a:ea typeface="ＭＳ Ｐゴシック" panose="020B0600070205080204" pitchFamily="34" charset="-128"/>
                        </a:defRPr>
                      </a:lvl3pPr>
                      <a:lvl4pPr marL="1600200" indent="-228600" defTabSz="820738">
                        <a:spcBef>
                          <a:spcPct val="20000"/>
                        </a:spcBef>
                        <a:defRPr>
                          <a:solidFill>
                            <a:schemeClr val="tx1"/>
                          </a:solidFill>
                          <a:latin typeface="Times" pitchFamily="2" charset="0"/>
                          <a:ea typeface="ＭＳ Ｐゴシック" panose="020B0600070205080204" pitchFamily="34" charset="-128"/>
                        </a:defRPr>
                      </a:lvl4pPr>
                      <a:lvl5pPr marL="2057400" indent="-228600" defTabSz="820738">
                        <a:spcBef>
                          <a:spcPct val="20000"/>
                        </a:spcBef>
                        <a:defRPr>
                          <a:solidFill>
                            <a:schemeClr val="tx1"/>
                          </a:solidFill>
                          <a:latin typeface="Times" pitchFamily="2" charset="0"/>
                          <a:ea typeface="ＭＳ Ｐゴシック" panose="020B0600070205080204" pitchFamily="34" charset="-128"/>
                        </a:defRPr>
                      </a:lvl5pPr>
                      <a:lvl6pPr marL="25146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820738" rtl="0" eaLnBrk="0" fontAlgn="base" latinLnBrk="0" hangingPunct="0">
                        <a:lnSpc>
                          <a:spcPct val="100000"/>
                        </a:lnSpc>
                        <a:spcBef>
                          <a:spcPct val="20000"/>
                        </a:spcBef>
                        <a:spcAft>
                          <a:spcPct val="0"/>
                        </a:spcAft>
                        <a:buClr>
                          <a:srgbClr val="015385"/>
                        </a:buClr>
                        <a:buSzTx/>
                        <a:buFont typeface="Wingdings" pitchFamily="2" charset="2"/>
                        <a:buNone/>
                        <a:tabLst/>
                      </a:pPr>
                      <a:r>
                        <a:rPr kumimoji="0" lang="en-US" altLang="en-US" sz="8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V/H</a:t>
                      </a:r>
                    </a:p>
                  </a:txBody>
                  <a:tcPr marL="68572" marR="68572"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84203216"/>
                  </a:ext>
                </a:extLst>
              </a:tr>
              <a:tr h="223838">
                <a:tc>
                  <a:txBody>
                    <a:bodyPr/>
                    <a:lstStyle>
                      <a:lvl1pPr defTabSz="820738">
                        <a:spcBef>
                          <a:spcPct val="20000"/>
                        </a:spcBef>
                        <a:defRPr sz="2800">
                          <a:solidFill>
                            <a:schemeClr val="tx1"/>
                          </a:solidFill>
                          <a:latin typeface="Times" pitchFamily="2" charset="0"/>
                          <a:ea typeface="ＭＳ Ｐゴシック" panose="020B0600070205080204" pitchFamily="34" charset="-128"/>
                        </a:defRPr>
                      </a:lvl1pPr>
                      <a:lvl2pPr marL="742950" indent="-285750" defTabSz="820738">
                        <a:spcBef>
                          <a:spcPct val="20000"/>
                        </a:spcBef>
                        <a:defRPr sz="2400">
                          <a:solidFill>
                            <a:schemeClr val="tx1"/>
                          </a:solidFill>
                          <a:latin typeface="Times" pitchFamily="2" charset="0"/>
                          <a:ea typeface="ＭＳ Ｐゴシック" panose="020B0600070205080204" pitchFamily="34" charset="-128"/>
                        </a:defRPr>
                      </a:lvl2pPr>
                      <a:lvl3pPr marL="1143000" indent="-228600" defTabSz="820738">
                        <a:spcBef>
                          <a:spcPct val="20000"/>
                        </a:spcBef>
                        <a:defRPr sz="2000">
                          <a:solidFill>
                            <a:schemeClr val="tx1"/>
                          </a:solidFill>
                          <a:latin typeface="Times" pitchFamily="2" charset="0"/>
                          <a:ea typeface="ＭＳ Ｐゴシック" panose="020B0600070205080204" pitchFamily="34" charset="-128"/>
                        </a:defRPr>
                      </a:lvl3pPr>
                      <a:lvl4pPr marL="1600200" indent="-228600" defTabSz="820738">
                        <a:spcBef>
                          <a:spcPct val="20000"/>
                        </a:spcBef>
                        <a:defRPr>
                          <a:solidFill>
                            <a:schemeClr val="tx1"/>
                          </a:solidFill>
                          <a:latin typeface="Times" pitchFamily="2" charset="0"/>
                          <a:ea typeface="ＭＳ Ｐゴシック" panose="020B0600070205080204" pitchFamily="34" charset="-128"/>
                        </a:defRPr>
                      </a:lvl4pPr>
                      <a:lvl5pPr marL="2057400" indent="-228600" defTabSz="820738">
                        <a:spcBef>
                          <a:spcPct val="20000"/>
                        </a:spcBef>
                        <a:defRPr>
                          <a:solidFill>
                            <a:schemeClr val="tx1"/>
                          </a:solidFill>
                          <a:latin typeface="Times" pitchFamily="2" charset="0"/>
                          <a:ea typeface="ＭＳ Ｐゴシック" panose="020B0600070205080204" pitchFamily="34" charset="-128"/>
                        </a:defRPr>
                      </a:lvl5pPr>
                      <a:lvl6pPr marL="25146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820738" rtl="0" eaLnBrk="0" fontAlgn="base" latinLnBrk="0" hangingPunct="0">
                        <a:lnSpc>
                          <a:spcPct val="100000"/>
                        </a:lnSpc>
                        <a:spcBef>
                          <a:spcPct val="20000"/>
                        </a:spcBef>
                        <a:spcAft>
                          <a:spcPct val="0"/>
                        </a:spcAft>
                        <a:buClr>
                          <a:srgbClr val="015385"/>
                        </a:buClr>
                        <a:buSzTx/>
                        <a:buFont typeface="Wingdings" pitchFamily="2" charset="2"/>
                        <a:buNone/>
                        <a:tabLst/>
                      </a:pPr>
                      <a:r>
                        <a:rPr kumimoji="0" lang="en-US" altLang="en-US" sz="8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89 GHz</a:t>
                      </a:r>
                    </a:p>
                  </a:txBody>
                  <a:tcPr marL="68572" marR="68572"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20738">
                        <a:spcBef>
                          <a:spcPct val="20000"/>
                        </a:spcBef>
                        <a:defRPr sz="2800">
                          <a:solidFill>
                            <a:schemeClr val="tx1"/>
                          </a:solidFill>
                          <a:latin typeface="Times" pitchFamily="2" charset="0"/>
                          <a:ea typeface="ＭＳ Ｐゴシック" panose="020B0600070205080204" pitchFamily="34" charset="-128"/>
                        </a:defRPr>
                      </a:lvl1pPr>
                      <a:lvl2pPr marL="742950" indent="-285750" defTabSz="820738">
                        <a:spcBef>
                          <a:spcPct val="20000"/>
                        </a:spcBef>
                        <a:defRPr sz="2400">
                          <a:solidFill>
                            <a:schemeClr val="tx1"/>
                          </a:solidFill>
                          <a:latin typeface="Times" pitchFamily="2" charset="0"/>
                          <a:ea typeface="ＭＳ Ｐゴシック" panose="020B0600070205080204" pitchFamily="34" charset="-128"/>
                        </a:defRPr>
                      </a:lvl2pPr>
                      <a:lvl3pPr marL="1143000" indent="-228600" defTabSz="820738">
                        <a:spcBef>
                          <a:spcPct val="20000"/>
                        </a:spcBef>
                        <a:defRPr sz="2000">
                          <a:solidFill>
                            <a:schemeClr val="tx1"/>
                          </a:solidFill>
                          <a:latin typeface="Times" pitchFamily="2" charset="0"/>
                          <a:ea typeface="ＭＳ Ｐゴシック" panose="020B0600070205080204" pitchFamily="34" charset="-128"/>
                        </a:defRPr>
                      </a:lvl3pPr>
                      <a:lvl4pPr marL="1600200" indent="-228600" defTabSz="820738">
                        <a:spcBef>
                          <a:spcPct val="20000"/>
                        </a:spcBef>
                        <a:defRPr>
                          <a:solidFill>
                            <a:schemeClr val="tx1"/>
                          </a:solidFill>
                          <a:latin typeface="Times" pitchFamily="2" charset="0"/>
                          <a:ea typeface="ＭＳ Ｐゴシック" panose="020B0600070205080204" pitchFamily="34" charset="-128"/>
                        </a:defRPr>
                      </a:lvl4pPr>
                      <a:lvl5pPr marL="2057400" indent="-228600" defTabSz="820738">
                        <a:spcBef>
                          <a:spcPct val="20000"/>
                        </a:spcBef>
                        <a:defRPr>
                          <a:solidFill>
                            <a:schemeClr val="tx1"/>
                          </a:solidFill>
                          <a:latin typeface="Times" pitchFamily="2" charset="0"/>
                          <a:ea typeface="ＭＳ Ｐゴシック" panose="020B0600070205080204" pitchFamily="34" charset="-128"/>
                        </a:defRPr>
                      </a:lvl5pPr>
                      <a:lvl6pPr marL="25146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820738" rtl="0" eaLnBrk="0" fontAlgn="base" latinLnBrk="0" hangingPunct="0">
                        <a:lnSpc>
                          <a:spcPct val="100000"/>
                        </a:lnSpc>
                        <a:spcBef>
                          <a:spcPct val="20000"/>
                        </a:spcBef>
                        <a:spcAft>
                          <a:spcPct val="0"/>
                        </a:spcAft>
                        <a:buClr>
                          <a:srgbClr val="015385"/>
                        </a:buClr>
                        <a:buSzTx/>
                        <a:buFont typeface="Wingdings" pitchFamily="2" charset="2"/>
                        <a:buNone/>
                        <a:tabLst/>
                      </a:pPr>
                      <a:r>
                        <a:rPr kumimoji="0" lang="en-US" altLang="en-US" sz="8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V/H</a:t>
                      </a:r>
                    </a:p>
                  </a:txBody>
                  <a:tcPr marL="68572" marR="68572"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8087238"/>
                  </a:ext>
                </a:extLst>
              </a:tr>
              <a:tr h="223838">
                <a:tc>
                  <a:txBody>
                    <a:bodyPr/>
                    <a:lstStyle>
                      <a:lvl1pPr defTabSz="820738">
                        <a:spcBef>
                          <a:spcPct val="20000"/>
                        </a:spcBef>
                        <a:defRPr sz="2800">
                          <a:solidFill>
                            <a:schemeClr val="tx1"/>
                          </a:solidFill>
                          <a:latin typeface="Times" pitchFamily="2" charset="0"/>
                          <a:ea typeface="ＭＳ Ｐゴシック" panose="020B0600070205080204" pitchFamily="34" charset="-128"/>
                        </a:defRPr>
                      </a:lvl1pPr>
                      <a:lvl2pPr marL="742950" indent="-285750" defTabSz="820738">
                        <a:spcBef>
                          <a:spcPct val="20000"/>
                        </a:spcBef>
                        <a:defRPr sz="2400">
                          <a:solidFill>
                            <a:schemeClr val="tx1"/>
                          </a:solidFill>
                          <a:latin typeface="Times" pitchFamily="2" charset="0"/>
                          <a:ea typeface="ＭＳ Ｐゴシック" panose="020B0600070205080204" pitchFamily="34" charset="-128"/>
                        </a:defRPr>
                      </a:lvl2pPr>
                      <a:lvl3pPr marL="1143000" indent="-228600" defTabSz="820738">
                        <a:spcBef>
                          <a:spcPct val="20000"/>
                        </a:spcBef>
                        <a:defRPr sz="2000">
                          <a:solidFill>
                            <a:schemeClr val="tx1"/>
                          </a:solidFill>
                          <a:latin typeface="Times" pitchFamily="2" charset="0"/>
                          <a:ea typeface="ＭＳ Ｐゴシック" panose="020B0600070205080204" pitchFamily="34" charset="-128"/>
                        </a:defRPr>
                      </a:lvl3pPr>
                      <a:lvl4pPr marL="1600200" indent="-228600" defTabSz="820738">
                        <a:spcBef>
                          <a:spcPct val="20000"/>
                        </a:spcBef>
                        <a:defRPr>
                          <a:solidFill>
                            <a:schemeClr val="tx1"/>
                          </a:solidFill>
                          <a:latin typeface="Times" pitchFamily="2" charset="0"/>
                          <a:ea typeface="ＭＳ Ｐゴシック" panose="020B0600070205080204" pitchFamily="34" charset="-128"/>
                        </a:defRPr>
                      </a:lvl4pPr>
                      <a:lvl5pPr marL="2057400" indent="-228600" defTabSz="820738">
                        <a:spcBef>
                          <a:spcPct val="20000"/>
                        </a:spcBef>
                        <a:defRPr>
                          <a:solidFill>
                            <a:schemeClr val="tx1"/>
                          </a:solidFill>
                          <a:latin typeface="Times" pitchFamily="2" charset="0"/>
                          <a:ea typeface="ＭＳ Ｐゴシック" panose="020B0600070205080204" pitchFamily="34" charset="-128"/>
                        </a:defRPr>
                      </a:lvl5pPr>
                      <a:lvl6pPr marL="25146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820738" rtl="0" eaLnBrk="0" fontAlgn="base" latinLnBrk="0" hangingPunct="0">
                        <a:lnSpc>
                          <a:spcPct val="100000"/>
                        </a:lnSpc>
                        <a:spcBef>
                          <a:spcPct val="20000"/>
                        </a:spcBef>
                        <a:spcAft>
                          <a:spcPct val="0"/>
                        </a:spcAft>
                        <a:buClr>
                          <a:srgbClr val="015385"/>
                        </a:buClr>
                        <a:buSzTx/>
                        <a:buFont typeface="Wingdings" pitchFamily="2" charset="2"/>
                        <a:buNone/>
                        <a:tabLst/>
                      </a:pPr>
                      <a:r>
                        <a:rPr kumimoji="0" lang="en-US" altLang="en-US" sz="8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166 GHz</a:t>
                      </a:r>
                    </a:p>
                  </a:txBody>
                  <a:tcPr marL="68572" marR="68572"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820738">
                        <a:spcBef>
                          <a:spcPct val="20000"/>
                        </a:spcBef>
                        <a:defRPr sz="2800">
                          <a:solidFill>
                            <a:schemeClr val="tx1"/>
                          </a:solidFill>
                          <a:latin typeface="Times" pitchFamily="2" charset="0"/>
                          <a:ea typeface="ＭＳ Ｐゴシック" panose="020B0600070205080204" pitchFamily="34" charset="-128"/>
                        </a:defRPr>
                      </a:lvl1pPr>
                      <a:lvl2pPr marL="742950" indent="-285750" defTabSz="820738">
                        <a:spcBef>
                          <a:spcPct val="20000"/>
                        </a:spcBef>
                        <a:defRPr sz="2400">
                          <a:solidFill>
                            <a:schemeClr val="tx1"/>
                          </a:solidFill>
                          <a:latin typeface="Times" pitchFamily="2" charset="0"/>
                          <a:ea typeface="ＭＳ Ｐゴシック" panose="020B0600070205080204" pitchFamily="34" charset="-128"/>
                        </a:defRPr>
                      </a:lvl2pPr>
                      <a:lvl3pPr marL="1143000" indent="-228600" defTabSz="820738">
                        <a:spcBef>
                          <a:spcPct val="20000"/>
                        </a:spcBef>
                        <a:defRPr sz="2000">
                          <a:solidFill>
                            <a:schemeClr val="tx1"/>
                          </a:solidFill>
                          <a:latin typeface="Times" pitchFamily="2" charset="0"/>
                          <a:ea typeface="ＭＳ Ｐゴシック" panose="020B0600070205080204" pitchFamily="34" charset="-128"/>
                        </a:defRPr>
                      </a:lvl3pPr>
                      <a:lvl4pPr marL="1600200" indent="-228600" defTabSz="820738">
                        <a:spcBef>
                          <a:spcPct val="20000"/>
                        </a:spcBef>
                        <a:defRPr>
                          <a:solidFill>
                            <a:schemeClr val="tx1"/>
                          </a:solidFill>
                          <a:latin typeface="Times" pitchFamily="2" charset="0"/>
                          <a:ea typeface="ＭＳ Ｐゴシック" panose="020B0600070205080204" pitchFamily="34" charset="-128"/>
                        </a:defRPr>
                      </a:lvl4pPr>
                      <a:lvl5pPr marL="2057400" indent="-228600" defTabSz="820738">
                        <a:spcBef>
                          <a:spcPct val="20000"/>
                        </a:spcBef>
                        <a:defRPr>
                          <a:solidFill>
                            <a:schemeClr val="tx1"/>
                          </a:solidFill>
                          <a:latin typeface="Times" pitchFamily="2" charset="0"/>
                          <a:ea typeface="ＭＳ Ｐゴシック" panose="020B0600070205080204" pitchFamily="34" charset="-128"/>
                        </a:defRPr>
                      </a:lvl5pPr>
                      <a:lvl6pPr marL="25146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820738" rtl="0" eaLnBrk="0" fontAlgn="base" latinLnBrk="0" hangingPunct="0">
                        <a:lnSpc>
                          <a:spcPct val="100000"/>
                        </a:lnSpc>
                        <a:spcBef>
                          <a:spcPct val="20000"/>
                        </a:spcBef>
                        <a:spcAft>
                          <a:spcPct val="0"/>
                        </a:spcAft>
                        <a:buClr>
                          <a:srgbClr val="015385"/>
                        </a:buClr>
                        <a:buSzTx/>
                        <a:buFont typeface="Wingdings" pitchFamily="2" charset="2"/>
                        <a:buNone/>
                        <a:tabLst/>
                      </a:pPr>
                      <a:r>
                        <a:rPr kumimoji="0" lang="en-US" altLang="en-US" sz="8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V/H</a:t>
                      </a:r>
                    </a:p>
                  </a:txBody>
                  <a:tcPr marL="68572" marR="68572"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8114487"/>
                  </a:ext>
                </a:extLst>
              </a:tr>
              <a:tr h="223838">
                <a:tc>
                  <a:txBody>
                    <a:bodyPr/>
                    <a:lstStyle>
                      <a:lvl1pPr defTabSz="820738">
                        <a:spcBef>
                          <a:spcPct val="20000"/>
                        </a:spcBef>
                        <a:defRPr sz="2800">
                          <a:solidFill>
                            <a:schemeClr val="tx1"/>
                          </a:solidFill>
                          <a:latin typeface="Times" pitchFamily="2" charset="0"/>
                          <a:ea typeface="ＭＳ Ｐゴシック" panose="020B0600070205080204" pitchFamily="34" charset="-128"/>
                        </a:defRPr>
                      </a:lvl1pPr>
                      <a:lvl2pPr marL="742950" indent="-285750" defTabSz="820738">
                        <a:spcBef>
                          <a:spcPct val="20000"/>
                        </a:spcBef>
                        <a:defRPr sz="2400">
                          <a:solidFill>
                            <a:schemeClr val="tx1"/>
                          </a:solidFill>
                          <a:latin typeface="Times" pitchFamily="2" charset="0"/>
                          <a:ea typeface="ＭＳ Ｐゴシック" panose="020B0600070205080204" pitchFamily="34" charset="-128"/>
                        </a:defRPr>
                      </a:lvl2pPr>
                      <a:lvl3pPr marL="1143000" indent="-228600" defTabSz="820738">
                        <a:spcBef>
                          <a:spcPct val="20000"/>
                        </a:spcBef>
                        <a:defRPr sz="2000">
                          <a:solidFill>
                            <a:schemeClr val="tx1"/>
                          </a:solidFill>
                          <a:latin typeface="Times" pitchFamily="2" charset="0"/>
                          <a:ea typeface="ＭＳ Ｐゴシック" panose="020B0600070205080204" pitchFamily="34" charset="-128"/>
                        </a:defRPr>
                      </a:lvl3pPr>
                      <a:lvl4pPr marL="1600200" indent="-228600" defTabSz="820738">
                        <a:spcBef>
                          <a:spcPct val="20000"/>
                        </a:spcBef>
                        <a:defRPr>
                          <a:solidFill>
                            <a:schemeClr val="tx1"/>
                          </a:solidFill>
                          <a:latin typeface="Times" pitchFamily="2" charset="0"/>
                          <a:ea typeface="ＭＳ Ｐゴシック" panose="020B0600070205080204" pitchFamily="34" charset="-128"/>
                        </a:defRPr>
                      </a:lvl4pPr>
                      <a:lvl5pPr marL="2057400" indent="-228600" defTabSz="820738">
                        <a:spcBef>
                          <a:spcPct val="20000"/>
                        </a:spcBef>
                        <a:defRPr>
                          <a:solidFill>
                            <a:schemeClr val="tx1"/>
                          </a:solidFill>
                          <a:latin typeface="Times" pitchFamily="2" charset="0"/>
                          <a:ea typeface="ＭＳ Ｐゴシック" panose="020B0600070205080204" pitchFamily="34" charset="-128"/>
                        </a:defRPr>
                      </a:lvl5pPr>
                      <a:lvl6pPr marL="25146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820738" rtl="0" eaLnBrk="0" fontAlgn="base" latinLnBrk="0" hangingPunct="0">
                        <a:lnSpc>
                          <a:spcPct val="100000"/>
                        </a:lnSpc>
                        <a:spcBef>
                          <a:spcPct val="20000"/>
                        </a:spcBef>
                        <a:spcAft>
                          <a:spcPct val="0"/>
                        </a:spcAft>
                        <a:buClr>
                          <a:srgbClr val="015385"/>
                        </a:buClr>
                        <a:buSzTx/>
                        <a:buFont typeface="Wingdings" pitchFamily="2" charset="2"/>
                        <a:buNone/>
                        <a:tabLst/>
                      </a:pPr>
                      <a:r>
                        <a:rPr kumimoji="0" lang="en-US" altLang="en-US" sz="800" b="0" i="0" u="none" strike="noStrike" cap="none" normalizeH="0" baseline="0">
                          <a:ln>
                            <a:noFill/>
                          </a:ln>
                          <a:solidFill>
                            <a:schemeClr val="tx1"/>
                          </a:solidFill>
                          <a:effectLst/>
                          <a:latin typeface="Arial" panose="020B0604020202020204" pitchFamily="34" charset="0"/>
                          <a:ea typeface="ＭＳ Ｐゴシック" panose="020B0600070205080204" pitchFamily="34" charset="-128"/>
                        </a:rPr>
                        <a:t>183 GHz</a:t>
                      </a:r>
                    </a:p>
                  </a:txBody>
                  <a:tcPr marL="68572" marR="68572" marT="34286" marB="3428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defTabSz="820738">
                        <a:spcBef>
                          <a:spcPct val="20000"/>
                        </a:spcBef>
                        <a:defRPr sz="2800">
                          <a:solidFill>
                            <a:schemeClr val="tx1"/>
                          </a:solidFill>
                          <a:latin typeface="Times" pitchFamily="2" charset="0"/>
                          <a:ea typeface="ＭＳ Ｐゴシック" panose="020B0600070205080204" pitchFamily="34" charset="-128"/>
                        </a:defRPr>
                      </a:lvl1pPr>
                      <a:lvl2pPr marL="742950" indent="-285750" defTabSz="820738">
                        <a:spcBef>
                          <a:spcPct val="20000"/>
                        </a:spcBef>
                        <a:defRPr sz="2400">
                          <a:solidFill>
                            <a:schemeClr val="tx1"/>
                          </a:solidFill>
                          <a:latin typeface="Times" pitchFamily="2" charset="0"/>
                          <a:ea typeface="ＭＳ Ｐゴシック" panose="020B0600070205080204" pitchFamily="34" charset="-128"/>
                        </a:defRPr>
                      </a:lvl2pPr>
                      <a:lvl3pPr marL="1143000" indent="-228600" defTabSz="820738">
                        <a:spcBef>
                          <a:spcPct val="20000"/>
                        </a:spcBef>
                        <a:defRPr sz="2000">
                          <a:solidFill>
                            <a:schemeClr val="tx1"/>
                          </a:solidFill>
                          <a:latin typeface="Times" pitchFamily="2" charset="0"/>
                          <a:ea typeface="ＭＳ Ｐゴシック" panose="020B0600070205080204" pitchFamily="34" charset="-128"/>
                        </a:defRPr>
                      </a:lvl3pPr>
                      <a:lvl4pPr marL="1600200" indent="-228600" defTabSz="820738">
                        <a:spcBef>
                          <a:spcPct val="20000"/>
                        </a:spcBef>
                        <a:defRPr>
                          <a:solidFill>
                            <a:schemeClr val="tx1"/>
                          </a:solidFill>
                          <a:latin typeface="Times" pitchFamily="2" charset="0"/>
                          <a:ea typeface="ＭＳ Ｐゴシック" panose="020B0600070205080204" pitchFamily="34" charset="-128"/>
                        </a:defRPr>
                      </a:lvl4pPr>
                      <a:lvl5pPr marL="2057400" indent="-228600" defTabSz="820738">
                        <a:spcBef>
                          <a:spcPct val="20000"/>
                        </a:spcBef>
                        <a:defRPr>
                          <a:solidFill>
                            <a:schemeClr val="tx1"/>
                          </a:solidFill>
                          <a:latin typeface="Times" pitchFamily="2" charset="0"/>
                          <a:ea typeface="ＭＳ Ｐゴシック" panose="020B0600070205080204" pitchFamily="34" charset="-128"/>
                        </a:defRPr>
                      </a:lvl5pPr>
                      <a:lvl6pPr marL="25146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6pPr>
                      <a:lvl7pPr marL="29718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7pPr>
                      <a:lvl8pPr marL="34290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8pPr>
                      <a:lvl9pPr marL="3886200" indent="-228600" defTabSz="820738" eaLnBrk="0" fontAlgn="base" hangingPunct="0">
                        <a:spcBef>
                          <a:spcPct val="20000"/>
                        </a:spcBef>
                        <a:spcAft>
                          <a:spcPct val="0"/>
                        </a:spcAft>
                        <a:defRPr>
                          <a:solidFill>
                            <a:schemeClr val="tx1"/>
                          </a:solidFill>
                          <a:latin typeface="Times" pitchFamily="2" charset="0"/>
                          <a:ea typeface="ＭＳ Ｐゴシック" panose="020B0600070205080204" pitchFamily="34" charset="-128"/>
                        </a:defRPr>
                      </a:lvl9pPr>
                    </a:lstStyle>
                    <a:p>
                      <a:pPr marL="0" marR="0" lvl="0" indent="0" algn="ctr" defTabSz="820738" rtl="0" eaLnBrk="0" fontAlgn="base" latinLnBrk="0" hangingPunct="0">
                        <a:lnSpc>
                          <a:spcPct val="100000"/>
                        </a:lnSpc>
                        <a:spcBef>
                          <a:spcPct val="20000"/>
                        </a:spcBef>
                        <a:spcAft>
                          <a:spcPct val="0"/>
                        </a:spcAft>
                        <a:buClr>
                          <a:srgbClr val="015385"/>
                        </a:buClr>
                        <a:buSzTx/>
                        <a:buFont typeface="Wingdings" pitchFamily="2" charset="2"/>
                        <a:buNone/>
                        <a:tabLst/>
                      </a:pPr>
                      <a:r>
                        <a:rPr kumimoji="0" lang="en-US" altLang="en-US" sz="800" b="0" i="0" u="none" strike="noStrike" cap="none" normalizeH="0" baseline="0" dirty="0" err="1">
                          <a:ln>
                            <a:noFill/>
                          </a:ln>
                          <a:solidFill>
                            <a:schemeClr val="tx1"/>
                          </a:solidFill>
                          <a:effectLst/>
                          <a:latin typeface="Arial" panose="020B0604020202020204" pitchFamily="34" charset="0"/>
                          <a:ea typeface="ＭＳ Ｐゴシック" panose="020B0600070205080204" pitchFamily="34" charset="-128"/>
                        </a:rPr>
                        <a:t>Va</a:t>
                      </a:r>
                      <a:r>
                        <a:rPr kumimoji="0" lang="en-US" altLang="en-US" sz="8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a:t>
                      </a:r>
                      <a:r>
                        <a:rPr kumimoji="0" lang="en-US" altLang="en-US" sz="800" b="0" i="0" u="none" strike="noStrike" cap="none" normalizeH="0" baseline="0" dirty="0" err="1">
                          <a:ln>
                            <a:noFill/>
                          </a:ln>
                          <a:solidFill>
                            <a:schemeClr val="tx1"/>
                          </a:solidFill>
                          <a:effectLst/>
                          <a:latin typeface="Arial" panose="020B0604020202020204" pitchFamily="34" charset="0"/>
                          <a:ea typeface="ＭＳ Ｐゴシック" panose="020B0600070205080204" pitchFamily="34" charset="-128"/>
                        </a:rPr>
                        <a:t>Vb</a:t>
                      </a:r>
                      <a:r>
                        <a:rPr kumimoji="0" lang="en-US" altLang="en-US" sz="800" b="0" i="0" u="none" strike="noStrike" cap="none" normalizeH="0" baseline="0" dirty="0">
                          <a:ln>
                            <a:noFill/>
                          </a:ln>
                          <a:solidFill>
                            <a:schemeClr val="tx1"/>
                          </a:solidFill>
                          <a:effectLst/>
                          <a:latin typeface="Arial" panose="020B0604020202020204" pitchFamily="34" charset="0"/>
                          <a:ea typeface="ＭＳ Ｐゴシック" panose="020B0600070205080204" pitchFamily="34" charset="-128"/>
                        </a:rPr>
                        <a:t> (±3 &amp; ±7)</a:t>
                      </a:r>
                    </a:p>
                  </a:txBody>
                  <a:tcPr marL="68572" marR="68572" marT="34286" marB="3428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40372904"/>
                  </a:ext>
                </a:extLst>
              </a:tr>
            </a:tbl>
          </a:graphicData>
        </a:graphic>
      </p:graphicFrame>
      <p:sp>
        <p:nvSpPr>
          <p:cNvPr id="121922" name="Rectangle 3">
            <a:extLst>
              <a:ext uri="{FF2B5EF4-FFF2-40B4-BE49-F238E27FC236}">
                <a16:creationId xmlns:a16="http://schemas.microsoft.com/office/drawing/2014/main" id="{CBD8074D-E093-AD57-CA67-1382C0702954}"/>
              </a:ext>
            </a:extLst>
          </p:cNvPr>
          <p:cNvSpPr>
            <a:spLocks noChangeArrowheads="1"/>
          </p:cNvSpPr>
          <p:nvPr/>
        </p:nvSpPr>
        <p:spPr bwMode="auto">
          <a:xfrm>
            <a:off x="4400550" y="590550"/>
            <a:ext cx="3429000"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900" dirty="0">
                <a:latin typeface="Arial" panose="020B0604020202020204" pitchFamily="34" charset="0"/>
              </a:rPr>
              <a:t>Orbit: 407 km; 65 deg </a:t>
            </a:r>
            <a:r>
              <a:rPr lang="en-US" altLang="en-US" sz="900" dirty="0" err="1">
                <a:latin typeface="Arial" panose="020B0604020202020204" pitchFamily="34" charset="0"/>
              </a:rPr>
              <a:t>inclin</a:t>
            </a:r>
            <a:r>
              <a:rPr lang="en-US" altLang="en-US" sz="900" dirty="0">
                <a:latin typeface="Arial" panose="020B0604020202020204" pitchFamily="34" charset="0"/>
              </a:rPr>
              <a:t>.; 3-year life, 5+ year fuel</a:t>
            </a:r>
          </a:p>
          <a:p>
            <a:r>
              <a:rPr lang="en-US" altLang="en-US" sz="900" dirty="0">
                <a:latin typeface="Arial" panose="020B0604020202020204" pitchFamily="34" charset="0"/>
              </a:rPr>
              <a:t>GPM Microwave Imager (GMI)</a:t>
            </a:r>
          </a:p>
          <a:p>
            <a:pPr lvl="1"/>
            <a:r>
              <a:rPr lang="en-US" altLang="en-US" sz="900" dirty="0">
                <a:latin typeface="Arial" panose="020B0604020202020204" pitchFamily="34" charset="0"/>
              </a:rPr>
              <a:t>Passive microwave radiometer with hot and cold calibration, includes novel calibration engineering</a:t>
            </a:r>
          </a:p>
          <a:p>
            <a:pPr lvl="1"/>
            <a:r>
              <a:rPr lang="en-US" altLang="en-US" sz="900" dirty="0">
                <a:latin typeface="Arial" panose="020B0604020202020204" pitchFamily="34" charset="0"/>
              </a:rPr>
              <a:t>Provides measurements of precipitation (rain and snow) intensity and distribution over wide swath (880 km)</a:t>
            </a:r>
          </a:p>
          <a:p>
            <a:pPr lvl="1"/>
            <a:r>
              <a:rPr lang="en-US" altLang="en-US" sz="900" dirty="0">
                <a:latin typeface="Arial" panose="020B0604020202020204" pitchFamily="34" charset="0"/>
              </a:rPr>
              <a:t>High spatial resolution (down to ~5km footprints) </a:t>
            </a:r>
          </a:p>
          <a:p>
            <a:pPr lvl="1"/>
            <a:r>
              <a:rPr lang="en-US" altLang="en-US" sz="900" dirty="0">
                <a:latin typeface="Arial" panose="020B0604020202020204" pitchFamily="34" charset="0"/>
              </a:rPr>
              <a:t>166 Kg, 162 W, 34.9 </a:t>
            </a:r>
            <a:r>
              <a:rPr lang="en-US" altLang="en-US" sz="900" dirty="0" err="1">
                <a:latin typeface="Arial" panose="020B0604020202020204" pitchFamily="34" charset="0"/>
              </a:rPr>
              <a:t>Kbs</a:t>
            </a:r>
            <a:r>
              <a:rPr lang="en-US" altLang="en-US" sz="900" dirty="0">
                <a:latin typeface="Arial" panose="020B0604020202020204" pitchFamily="34" charset="0"/>
              </a:rPr>
              <a:t> Science,1.2 m diameter reflector</a:t>
            </a:r>
          </a:p>
          <a:p>
            <a:r>
              <a:rPr lang="en-US" altLang="en-US" sz="900" dirty="0">
                <a:latin typeface="Arial" panose="020B0604020202020204" pitchFamily="34" charset="0"/>
              </a:rPr>
              <a:t>Dual-frequency (Ku-Ka band) Precipitation Radar (DPR)</a:t>
            </a:r>
          </a:p>
          <a:p>
            <a:pPr lvl="1"/>
            <a:r>
              <a:rPr lang="en-US" altLang="en-US" sz="900" dirty="0" err="1">
                <a:latin typeface="Arial" panose="020B0604020202020204" pitchFamily="34" charset="0"/>
              </a:rPr>
              <a:t>KuPR</a:t>
            </a:r>
            <a:r>
              <a:rPr lang="en-US" altLang="en-US" sz="900" dirty="0">
                <a:latin typeface="Arial" panose="020B0604020202020204" pitchFamily="34" charset="0"/>
              </a:rPr>
              <a:t> similar to TRMM, </a:t>
            </a:r>
            <a:r>
              <a:rPr lang="en-US" altLang="en-US" sz="900" dirty="0" err="1">
                <a:latin typeface="Arial" panose="020B0604020202020204" pitchFamily="34" charset="0"/>
              </a:rPr>
              <a:t>KaPR</a:t>
            </a:r>
            <a:r>
              <a:rPr lang="en-US" altLang="en-US" sz="900" dirty="0">
                <a:latin typeface="Arial" panose="020B0604020202020204" pitchFamily="34" charset="0"/>
              </a:rPr>
              <a:t> added for GPM</a:t>
            </a:r>
          </a:p>
          <a:p>
            <a:pPr lvl="1"/>
            <a:r>
              <a:rPr lang="en-US" altLang="en-US" sz="900" dirty="0">
                <a:latin typeface="Arial" panose="020B0604020202020204" pitchFamily="34" charset="0"/>
              </a:rPr>
              <a:t>Provides three-dimensional measurements of precipitation structure, precipitation particle size distribution (PSD) and precipitation intensity and distribution </a:t>
            </a:r>
          </a:p>
          <a:p>
            <a:pPr lvl="1"/>
            <a:r>
              <a:rPr lang="en-US" altLang="en-US" sz="900" dirty="0">
                <a:latin typeface="Arial" panose="020B0604020202020204" pitchFamily="34" charset="0"/>
              </a:rPr>
              <a:t>High spatial resolution (5km horizontal; 250m vertical) </a:t>
            </a:r>
          </a:p>
        </p:txBody>
      </p:sp>
    </p:spTree>
  </p:cSld>
  <p:clrMapOvr>
    <a:masterClrMapping/>
  </p:clrMapOvr>
  <p:transition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Cloud">
            <a:extLst>
              <a:ext uri="{FF2B5EF4-FFF2-40B4-BE49-F238E27FC236}">
                <a16:creationId xmlns:a16="http://schemas.microsoft.com/office/drawing/2014/main" id="{87FDBE79-3768-DA4D-6012-5EB8F028B11F}"/>
              </a:ext>
            </a:extLst>
          </p:cNvPr>
          <p:cNvSpPr>
            <a:spLocks noChangeAspect="1" noEditPoints="1" noChangeArrowheads="1"/>
          </p:cNvSpPr>
          <p:nvPr/>
        </p:nvSpPr>
        <p:spPr bwMode="auto">
          <a:xfrm>
            <a:off x="2169319" y="3099198"/>
            <a:ext cx="1749029" cy="1172765"/>
          </a:xfrm>
          <a:custGeom>
            <a:avLst/>
            <a:gdLst>
              <a:gd name="T0" fmla="*/ 781017 w 21600"/>
              <a:gd name="T1" fmla="*/ 56599968 h 21600"/>
              <a:gd name="T2" fmla="*/ 125888917 w 21600"/>
              <a:gd name="T3" fmla="*/ 113079328 h 21600"/>
              <a:gd name="T4" fmla="*/ 251568059 w 21600"/>
              <a:gd name="T5" fmla="*/ 56599968 h 21600"/>
              <a:gd name="T6" fmla="*/ 125888917 w 21600"/>
              <a:gd name="T7" fmla="*/ 6472289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C6D9F1"/>
          </a:solidFill>
          <a:ln w="9525">
            <a:solidFill>
              <a:srgbClr val="000000"/>
            </a:solidFill>
            <a:miter lim="800000"/>
            <a:headEnd/>
            <a:tailEnd/>
          </a:ln>
          <a:effectLst>
            <a:outerShdw dist="107763" dir="2700000" algn="ctr" rotWithShape="0">
              <a:srgbClr val="808080"/>
            </a:outerShdw>
          </a:effectLst>
        </p:spPr>
        <p:txBody>
          <a:bodyPr/>
          <a:lstStyle/>
          <a:p>
            <a:endParaRPr lang="en-US" sz="1800"/>
          </a:p>
        </p:txBody>
      </p:sp>
      <p:sp>
        <p:nvSpPr>
          <p:cNvPr id="2" name="Title 1">
            <a:extLst>
              <a:ext uri="{FF2B5EF4-FFF2-40B4-BE49-F238E27FC236}">
                <a16:creationId xmlns:a16="http://schemas.microsoft.com/office/drawing/2014/main" id="{44030B13-9CD7-109A-9CD6-1EE3D6B39A3B}"/>
              </a:ext>
            </a:extLst>
          </p:cNvPr>
          <p:cNvSpPr>
            <a:spLocks noGrp="1"/>
          </p:cNvSpPr>
          <p:nvPr>
            <p:ph type="title"/>
          </p:nvPr>
        </p:nvSpPr>
        <p:spPr>
          <a:xfrm>
            <a:off x="2391967" y="73819"/>
            <a:ext cx="4964906" cy="369094"/>
          </a:xfrm>
        </p:spPr>
        <p:txBody>
          <a:bodyPr/>
          <a:lstStyle/>
          <a:p>
            <a:pPr>
              <a:defRPr/>
            </a:pPr>
            <a:r>
              <a:rPr lang="en-US" sz="2800" dirty="0">
                <a:cs typeface="+mj-cs"/>
              </a:rPr>
              <a:t>GPM Microwave Imager</a:t>
            </a:r>
          </a:p>
        </p:txBody>
      </p:sp>
      <p:sp>
        <p:nvSpPr>
          <p:cNvPr id="122883" name="Content Placeholder 3">
            <a:extLst>
              <a:ext uri="{FF2B5EF4-FFF2-40B4-BE49-F238E27FC236}">
                <a16:creationId xmlns:a16="http://schemas.microsoft.com/office/drawing/2014/main" id="{BDF9DFF5-8B95-7B3D-B7B7-AC13F73976AB}"/>
              </a:ext>
            </a:extLst>
          </p:cNvPr>
          <p:cNvSpPr>
            <a:spLocks noGrp="1"/>
          </p:cNvSpPr>
          <p:nvPr>
            <p:ph sz="half" idx="2"/>
          </p:nvPr>
        </p:nvSpPr>
        <p:spPr>
          <a:xfrm>
            <a:off x="1550194" y="496491"/>
            <a:ext cx="2726531" cy="1846659"/>
          </a:xfrm>
        </p:spPr>
        <p:txBody>
          <a:bodyPr/>
          <a:lstStyle/>
          <a:p>
            <a:r>
              <a:rPr lang="en-US" altLang="en-US" sz="1350">
                <a:ea typeface="ＭＳ Ｐゴシック" panose="020B0600070205080204" pitchFamily="34" charset="-128"/>
              </a:rPr>
              <a:t>Different types of precipitation emit energy at different frequencies (GHz). The GMI passively absorbs this energy (and other competing signals) and can decipher what is happening in the cloud (sort of like an x-ray)</a:t>
            </a:r>
          </a:p>
        </p:txBody>
      </p:sp>
      <p:sp>
        <p:nvSpPr>
          <p:cNvPr id="122884" name="Text Placeholder 4">
            <a:extLst>
              <a:ext uri="{FF2B5EF4-FFF2-40B4-BE49-F238E27FC236}">
                <a16:creationId xmlns:a16="http://schemas.microsoft.com/office/drawing/2014/main" id="{21B0D35C-8FAA-2EB6-611A-7F69237433DB}"/>
              </a:ext>
            </a:extLst>
          </p:cNvPr>
          <p:cNvSpPr>
            <a:spLocks noGrp="1"/>
          </p:cNvSpPr>
          <p:nvPr>
            <p:ph type="body" sz="quarter" idx="3"/>
          </p:nvPr>
        </p:nvSpPr>
        <p:spPr/>
        <p:txBody>
          <a:bodyPr/>
          <a:lstStyle/>
          <a:p>
            <a:endParaRPr lang="en-US" altLang="en-US">
              <a:ea typeface="ＭＳ Ｐゴシック" panose="020B0600070205080204" pitchFamily="34" charset="-128"/>
            </a:endParaRPr>
          </a:p>
        </p:txBody>
      </p:sp>
      <p:sp>
        <p:nvSpPr>
          <p:cNvPr id="122885" name="Content Placeholder 5">
            <a:extLst>
              <a:ext uri="{FF2B5EF4-FFF2-40B4-BE49-F238E27FC236}">
                <a16:creationId xmlns:a16="http://schemas.microsoft.com/office/drawing/2014/main" id="{7CFD09E6-761B-99C6-2BC7-7BB65A480140}"/>
              </a:ext>
            </a:extLst>
          </p:cNvPr>
          <p:cNvSpPr>
            <a:spLocks noGrp="1"/>
          </p:cNvSpPr>
          <p:nvPr>
            <p:ph sz="quarter" idx="4"/>
          </p:nvPr>
        </p:nvSpPr>
        <p:spPr/>
        <p:txBody>
          <a:bodyPr/>
          <a:lstStyle/>
          <a:p>
            <a:endParaRPr lang="en-US" altLang="en-US">
              <a:ea typeface="ＭＳ Ｐゴシック" panose="020B0600070205080204" pitchFamily="34" charset="-128"/>
            </a:endParaRPr>
          </a:p>
        </p:txBody>
      </p:sp>
      <p:pic>
        <p:nvPicPr>
          <p:cNvPr id="122886" name="Picture 7">
            <a:extLst>
              <a:ext uri="{FF2B5EF4-FFF2-40B4-BE49-F238E27FC236}">
                <a16:creationId xmlns:a16="http://schemas.microsoft.com/office/drawing/2014/main" id="{9FCC8119-74A0-A414-1BC3-29B69DB4B0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61410" y="3309937"/>
            <a:ext cx="2277665" cy="169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7" name="Group 10">
            <a:extLst>
              <a:ext uri="{FF2B5EF4-FFF2-40B4-BE49-F238E27FC236}">
                <a16:creationId xmlns:a16="http://schemas.microsoft.com/office/drawing/2014/main" id="{3867A31D-A420-1FDC-DBC3-F2A3D66E4C23}"/>
              </a:ext>
            </a:extLst>
          </p:cNvPr>
          <p:cNvGrpSpPr>
            <a:grpSpLocks/>
          </p:cNvGrpSpPr>
          <p:nvPr/>
        </p:nvGrpSpPr>
        <p:grpSpPr bwMode="auto">
          <a:xfrm>
            <a:off x="1647826" y="495301"/>
            <a:ext cx="6290072" cy="3055586"/>
            <a:chOff x="872092" y="640196"/>
            <a:chExt cx="12057859" cy="5493172"/>
          </a:xfrm>
        </p:grpSpPr>
        <p:pic>
          <p:nvPicPr>
            <p:cNvPr id="122923" name="Picture 9">
              <a:extLst>
                <a:ext uri="{FF2B5EF4-FFF2-40B4-BE49-F238E27FC236}">
                  <a16:creationId xmlns:a16="http://schemas.microsoft.com/office/drawing/2014/main" id="{040FC035-C120-2356-B084-C959A2D194D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37628" y="640196"/>
              <a:ext cx="6792323" cy="4859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4" name="TextBox 10">
              <a:extLst>
                <a:ext uri="{FF2B5EF4-FFF2-40B4-BE49-F238E27FC236}">
                  <a16:creationId xmlns:a16="http://schemas.microsoft.com/office/drawing/2014/main" id="{09272C65-6295-B552-E0DB-F0B3CABBB054}"/>
                </a:ext>
              </a:extLst>
            </p:cNvPr>
            <p:cNvSpPr txBox="1">
              <a:spLocks noChangeArrowheads="1"/>
            </p:cNvSpPr>
            <p:nvPr/>
          </p:nvSpPr>
          <p:spPr bwMode="auto">
            <a:xfrm>
              <a:off x="872092" y="5801385"/>
              <a:ext cx="1318741" cy="331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600">
                  <a:solidFill>
                    <a:srgbClr val="FFFFFF"/>
                  </a:solidFill>
                </a:rPr>
                <a:t>Courtesy of Ball</a:t>
              </a:r>
            </a:p>
          </p:txBody>
        </p:sp>
      </p:grpSp>
      <p:cxnSp>
        <p:nvCxnSpPr>
          <p:cNvPr id="122888" name="Straight Arrow Connector 11">
            <a:extLst>
              <a:ext uri="{FF2B5EF4-FFF2-40B4-BE49-F238E27FC236}">
                <a16:creationId xmlns:a16="http://schemas.microsoft.com/office/drawing/2014/main" id="{92594E4E-D2E3-390B-B88D-91092563E20F}"/>
              </a:ext>
            </a:extLst>
          </p:cNvPr>
          <p:cNvCxnSpPr>
            <a:cxnSpLocks noChangeShapeType="1"/>
          </p:cNvCxnSpPr>
          <p:nvPr/>
        </p:nvCxnSpPr>
        <p:spPr bwMode="auto">
          <a:xfrm>
            <a:off x="6269832" y="3198019"/>
            <a:ext cx="741760" cy="945356"/>
          </a:xfrm>
          <a:prstGeom prst="straightConnector1">
            <a:avLst/>
          </a:prstGeom>
          <a:noFill/>
          <a:ln w="38100">
            <a:solidFill>
              <a:srgbClr val="FFFF00"/>
            </a:solidFill>
            <a:prstDash val="sysDash"/>
            <a:round/>
            <a:headEnd/>
            <a:tailEnd type="arrow" w="sm" len="sm"/>
          </a:ln>
          <a:extLst>
            <a:ext uri="{909E8E84-426E-40DD-AFC4-6F175D3DCCD1}">
              <a14:hiddenFill xmlns:a14="http://schemas.microsoft.com/office/drawing/2010/main">
                <a:noFill/>
              </a14:hiddenFill>
            </a:ext>
          </a:extLst>
        </p:spPr>
      </p:cxnSp>
      <p:sp>
        <p:nvSpPr>
          <p:cNvPr id="16" name="TextBox 15">
            <a:extLst>
              <a:ext uri="{FF2B5EF4-FFF2-40B4-BE49-F238E27FC236}">
                <a16:creationId xmlns:a16="http://schemas.microsoft.com/office/drawing/2014/main" id="{9F8E4CA1-4EC6-5BF4-AC30-22C10014727D}"/>
              </a:ext>
            </a:extLst>
          </p:cNvPr>
          <p:cNvSpPr txBox="1"/>
          <p:nvPr/>
        </p:nvSpPr>
        <p:spPr>
          <a:xfrm>
            <a:off x="7011592" y="495300"/>
            <a:ext cx="926306" cy="213585"/>
          </a:xfrm>
          <a:prstGeom prst="rect">
            <a:avLst/>
          </a:prstGeom>
          <a:noFill/>
        </p:spPr>
        <p:txBody>
          <a:bodyPr>
            <a:spAutoFit/>
          </a:bodyPr>
          <a:lstStyle/>
          <a:p>
            <a:pPr algn="r">
              <a:defRPr/>
            </a:pPr>
            <a:r>
              <a:rPr lang="en-US" sz="788" dirty="0">
                <a:solidFill>
                  <a:schemeClr val="bg1"/>
                </a:solidFill>
                <a:latin typeface="Times" charset="0"/>
              </a:rPr>
              <a:t>Courtesy of Ball</a:t>
            </a:r>
          </a:p>
        </p:txBody>
      </p:sp>
      <p:grpSp>
        <p:nvGrpSpPr>
          <p:cNvPr id="5" name="Group 116">
            <a:extLst>
              <a:ext uri="{FF2B5EF4-FFF2-40B4-BE49-F238E27FC236}">
                <a16:creationId xmlns:a16="http://schemas.microsoft.com/office/drawing/2014/main" id="{1A880001-A482-E241-68FC-FDABD3004F7E}"/>
              </a:ext>
            </a:extLst>
          </p:cNvPr>
          <p:cNvGrpSpPr>
            <a:grpSpLocks/>
          </p:cNvGrpSpPr>
          <p:nvPr/>
        </p:nvGrpSpPr>
        <p:grpSpPr bwMode="auto">
          <a:xfrm>
            <a:off x="2709863" y="3509963"/>
            <a:ext cx="582216" cy="304800"/>
            <a:chOff x="3038479" y="3125796"/>
            <a:chExt cx="1568453" cy="738193"/>
          </a:xfrm>
        </p:grpSpPr>
        <p:pic>
          <p:nvPicPr>
            <p:cNvPr id="122913" name="Picture 9">
              <a:extLst>
                <a:ext uri="{FF2B5EF4-FFF2-40B4-BE49-F238E27FC236}">
                  <a16:creationId xmlns:a16="http://schemas.microsoft.com/office/drawing/2014/main" id="{8EDB9C10-7975-3DBC-EDBA-B33D22276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8479" y="3125798"/>
              <a:ext cx="323850"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2914" name="Picture 10">
              <a:extLst>
                <a:ext uri="{FF2B5EF4-FFF2-40B4-BE49-F238E27FC236}">
                  <a16:creationId xmlns:a16="http://schemas.microsoft.com/office/drawing/2014/main" id="{F41D0DDD-A635-9A61-13E8-8D1C78F6FC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3606" y="3313124"/>
              <a:ext cx="1841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2915" name="Picture 11">
              <a:extLst>
                <a:ext uri="{FF2B5EF4-FFF2-40B4-BE49-F238E27FC236}">
                  <a16:creationId xmlns:a16="http://schemas.microsoft.com/office/drawing/2014/main" id="{92046CCB-7F3D-3D33-A884-5E19173E51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6331" y="3495685"/>
              <a:ext cx="139700" cy="13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2916" name="Picture 12">
              <a:extLst>
                <a:ext uri="{FF2B5EF4-FFF2-40B4-BE49-F238E27FC236}">
                  <a16:creationId xmlns:a16="http://schemas.microsoft.com/office/drawing/2014/main" id="{D441B555-8898-4A91-1EF8-5C834AE488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4443" y="3125796"/>
              <a:ext cx="352426" cy="35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2917" name="Picture 13">
              <a:extLst>
                <a:ext uri="{FF2B5EF4-FFF2-40B4-BE49-F238E27FC236}">
                  <a16:creationId xmlns:a16="http://schemas.microsoft.com/office/drawing/2014/main" id="{C5B5A01B-0377-BB6A-F163-4156517A330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3082" y="3311533"/>
              <a:ext cx="323850" cy="323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2918" name="Picture 14">
              <a:extLst>
                <a:ext uri="{FF2B5EF4-FFF2-40B4-BE49-F238E27FC236}">
                  <a16:creationId xmlns:a16="http://schemas.microsoft.com/office/drawing/2014/main" id="{033102DA-70A2-D977-70F9-585C67C790E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0656" y="3540134"/>
              <a:ext cx="176213" cy="17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2919" name="Picture 15">
              <a:extLst>
                <a:ext uri="{FF2B5EF4-FFF2-40B4-BE49-F238E27FC236}">
                  <a16:creationId xmlns:a16="http://schemas.microsoft.com/office/drawing/2014/main" id="{F0627244-00BF-413C-A1D7-A5755A09A3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14692" y="3679839"/>
              <a:ext cx="14763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2920" name="Picture 16">
              <a:extLst>
                <a:ext uri="{FF2B5EF4-FFF2-40B4-BE49-F238E27FC236}">
                  <a16:creationId xmlns:a16="http://schemas.microsoft.com/office/drawing/2014/main" id="{C8360B6D-20B7-4E4A-89CC-7A8139A294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6115" y="3495687"/>
              <a:ext cx="139700" cy="13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2921" name="Picture 17">
              <a:extLst>
                <a:ext uri="{FF2B5EF4-FFF2-40B4-BE49-F238E27FC236}">
                  <a16:creationId xmlns:a16="http://schemas.microsoft.com/office/drawing/2014/main" id="{70F3CAFB-903D-40ED-91CE-731BA68DD4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4968" y="3170249"/>
              <a:ext cx="139700" cy="13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2922" name="Picture 18">
              <a:extLst>
                <a:ext uri="{FF2B5EF4-FFF2-40B4-BE49-F238E27FC236}">
                  <a16:creationId xmlns:a16="http://schemas.microsoft.com/office/drawing/2014/main" id="{2FA5BAA8-CDD0-F82C-A868-E7176FCDB3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90950" y="3679825"/>
              <a:ext cx="139700" cy="139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sp>
        <p:nvSpPr>
          <p:cNvPr id="122891" name="Line 25">
            <a:extLst>
              <a:ext uri="{FF2B5EF4-FFF2-40B4-BE49-F238E27FC236}">
                <a16:creationId xmlns:a16="http://schemas.microsoft.com/office/drawing/2014/main" id="{99281DD5-5CD4-ACF9-72C8-D720B73A11D6}"/>
              </a:ext>
            </a:extLst>
          </p:cNvPr>
          <p:cNvSpPr>
            <a:spLocks noChangeShapeType="1"/>
          </p:cNvSpPr>
          <p:nvPr/>
        </p:nvSpPr>
        <p:spPr bwMode="auto">
          <a:xfrm flipV="1">
            <a:off x="4521994" y="1488282"/>
            <a:ext cx="34529" cy="1537097"/>
          </a:xfrm>
          <a:prstGeom prst="line">
            <a:avLst/>
          </a:prstGeom>
          <a:noFill/>
          <a:ln w="36720">
            <a:solidFill>
              <a:srgbClr val="000000"/>
            </a:solidFill>
            <a:round/>
            <a:headEnd/>
            <a:tailEnd type="stealth" w="lg" len="lg"/>
          </a:ln>
          <a:extLst>
            <a:ext uri="{909E8E84-426E-40DD-AFC4-6F175D3DCCD1}">
              <a14:hiddenFill xmlns:a14="http://schemas.microsoft.com/office/drawing/2010/main">
                <a:noFill/>
              </a14:hiddenFill>
            </a:ext>
          </a:extLst>
        </p:spPr>
        <p:txBody>
          <a:bodyPr/>
          <a:lstStyle/>
          <a:p>
            <a:endParaRPr lang="en-US" sz="1800"/>
          </a:p>
        </p:txBody>
      </p:sp>
      <p:sp>
        <p:nvSpPr>
          <p:cNvPr id="107" name="Text Box 30">
            <a:extLst>
              <a:ext uri="{FF2B5EF4-FFF2-40B4-BE49-F238E27FC236}">
                <a16:creationId xmlns:a16="http://schemas.microsoft.com/office/drawing/2014/main" id="{CCB3162D-CE2A-72F8-2D98-0122601548DE}"/>
              </a:ext>
            </a:extLst>
          </p:cNvPr>
          <p:cNvSpPr txBox="1">
            <a:spLocks noChangeArrowheads="1"/>
          </p:cNvSpPr>
          <p:nvPr/>
        </p:nvSpPr>
        <p:spPr bwMode="auto">
          <a:xfrm>
            <a:off x="1485900" y="3025378"/>
            <a:ext cx="906066" cy="595313"/>
          </a:xfrm>
          <a:prstGeom prst="rect">
            <a:avLst/>
          </a:prstGeom>
          <a:noFill/>
          <a:ln w="0">
            <a:noFill/>
            <a:round/>
            <a:headEnd/>
            <a:tailEnd/>
          </a:ln>
        </p:spPr>
        <p:txBody>
          <a:bodyPr lIns="67500" tIns="33750" rIns="67500" bIns="33750"/>
          <a:lstStyle/>
          <a:p>
            <a:pPr fontAlgn="auto">
              <a:lnSpc>
                <a:spcPct val="104000"/>
              </a:lnSpc>
              <a:spcBef>
                <a:spcPts val="0"/>
              </a:spcBef>
              <a:spcAft>
                <a:spcPts val="0"/>
              </a:spcAft>
              <a:buClr>
                <a:srgbClr val="000000"/>
              </a:buClr>
              <a:buSzPct val="45000"/>
              <a:tabLst>
                <a:tab pos="542925" algn="l"/>
                <a:tab pos="1085850" algn="l"/>
                <a:tab pos="1628775" algn="l"/>
              </a:tabLst>
              <a:defRPr/>
            </a:pPr>
            <a:r>
              <a:rPr lang="en-US" sz="1050" dirty="0">
                <a:solidFill>
                  <a:srgbClr val="000000"/>
                </a:solidFill>
                <a:effectLst>
                  <a:outerShdw blurRad="38100" dist="38100" dir="2700000" algn="tl">
                    <a:srgbClr val="000000">
                      <a:alpha val="43137"/>
                    </a:srgbClr>
                  </a:outerShdw>
                </a:effectLst>
                <a:latin typeface="+mn-lt"/>
                <a:ea typeface="DejaVu Sans" pitchFamily="34" charset="2"/>
                <a:cs typeface="DejaVu Sans" pitchFamily="34" charset="2"/>
              </a:rPr>
              <a:t>Water vapor:</a:t>
            </a:r>
            <a:r>
              <a:rPr lang="en-US" sz="1050" dirty="0">
                <a:solidFill>
                  <a:srgbClr val="000000"/>
                </a:solidFill>
                <a:latin typeface="+mn-lt"/>
                <a:ea typeface="DejaVu Sans" pitchFamily="34" charset="2"/>
                <a:cs typeface="DejaVu Sans" pitchFamily="34" charset="2"/>
              </a:rPr>
              <a:t> </a:t>
            </a:r>
          </a:p>
          <a:p>
            <a:pPr fontAlgn="auto">
              <a:lnSpc>
                <a:spcPct val="104000"/>
              </a:lnSpc>
              <a:spcBef>
                <a:spcPts val="0"/>
              </a:spcBef>
              <a:spcAft>
                <a:spcPts val="0"/>
              </a:spcAft>
              <a:buClr>
                <a:srgbClr val="000000"/>
              </a:buClr>
              <a:buSzPct val="45000"/>
              <a:tabLst>
                <a:tab pos="542925" algn="l"/>
                <a:tab pos="1085850" algn="l"/>
                <a:tab pos="1628775" algn="l"/>
              </a:tabLst>
              <a:defRPr/>
            </a:pPr>
            <a:r>
              <a:rPr lang="en-US" sz="1050" dirty="0">
                <a:solidFill>
                  <a:srgbClr val="008000"/>
                </a:solidFill>
                <a:latin typeface="+mn-lt"/>
                <a:ea typeface="DejaVu Sans" pitchFamily="34" charset="2"/>
                <a:cs typeface="DejaVu Sans" pitchFamily="34" charset="2"/>
              </a:rPr>
              <a:t>absorption</a:t>
            </a:r>
            <a:r>
              <a:rPr lang="en-US" sz="1050" dirty="0">
                <a:solidFill>
                  <a:srgbClr val="000000"/>
                </a:solidFill>
                <a:latin typeface="+mn-lt"/>
                <a:ea typeface="DejaVu Sans" pitchFamily="34" charset="2"/>
                <a:cs typeface="DejaVu Sans" pitchFamily="34" charset="2"/>
              </a:rPr>
              <a:t>/ </a:t>
            </a:r>
          </a:p>
          <a:p>
            <a:pPr fontAlgn="auto">
              <a:lnSpc>
                <a:spcPct val="104000"/>
              </a:lnSpc>
              <a:spcBef>
                <a:spcPts val="0"/>
              </a:spcBef>
              <a:spcAft>
                <a:spcPts val="0"/>
              </a:spcAft>
              <a:buClr>
                <a:srgbClr val="000000"/>
              </a:buClr>
              <a:buSzPct val="45000"/>
              <a:tabLst>
                <a:tab pos="542925" algn="l"/>
                <a:tab pos="1085850" algn="l"/>
                <a:tab pos="1628775" algn="l"/>
              </a:tabLst>
              <a:defRPr/>
            </a:pPr>
            <a:r>
              <a:rPr lang="en-US" sz="1050" dirty="0">
                <a:solidFill>
                  <a:srgbClr val="800000"/>
                </a:solidFill>
                <a:latin typeface="+mn-lt"/>
                <a:ea typeface="DejaVu Sans" pitchFamily="34" charset="2"/>
                <a:cs typeface="DejaVu Sans" pitchFamily="34" charset="2"/>
              </a:rPr>
              <a:t>Emission</a:t>
            </a:r>
          </a:p>
        </p:txBody>
      </p:sp>
      <p:pic>
        <p:nvPicPr>
          <p:cNvPr id="122893" name="Picture 1">
            <a:extLst>
              <a:ext uri="{FF2B5EF4-FFF2-40B4-BE49-F238E27FC236}">
                <a16:creationId xmlns:a16="http://schemas.microsoft.com/office/drawing/2014/main" id="{91189832-B10B-A2C7-F2F9-B449C5C58DE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68179" y="2188369"/>
            <a:ext cx="1635919" cy="10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9" name="Line 2">
            <a:extLst>
              <a:ext uri="{FF2B5EF4-FFF2-40B4-BE49-F238E27FC236}">
                <a16:creationId xmlns:a16="http://schemas.microsoft.com/office/drawing/2014/main" id="{23526940-136D-CB9A-CD94-67F79722081D}"/>
              </a:ext>
            </a:extLst>
          </p:cNvPr>
          <p:cNvSpPr>
            <a:spLocks noChangeShapeType="1"/>
          </p:cNvSpPr>
          <p:nvPr/>
        </p:nvSpPr>
        <p:spPr bwMode="auto">
          <a:xfrm flipH="1">
            <a:off x="2201466" y="2461023"/>
            <a:ext cx="977503" cy="242649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80" name="Line 3">
            <a:extLst>
              <a:ext uri="{FF2B5EF4-FFF2-40B4-BE49-F238E27FC236}">
                <a16:creationId xmlns:a16="http://schemas.microsoft.com/office/drawing/2014/main" id="{56DD2545-9932-77DF-3551-6A38C4825C33}"/>
              </a:ext>
            </a:extLst>
          </p:cNvPr>
          <p:cNvSpPr>
            <a:spLocks noChangeShapeType="1"/>
          </p:cNvSpPr>
          <p:nvPr/>
        </p:nvSpPr>
        <p:spPr bwMode="auto">
          <a:xfrm flipH="1">
            <a:off x="3296841" y="2491978"/>
            <a:ext cx="44053" cy="2395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22896" name="Oval 4">
            <a:extLst>
              <a:ext uri="{FF2B5EF4-FFF2-40B4-BE49-F238E27FC236}">
                <a16:creationId xmlns:a16="http://schemas.microsoft.com/office/drawing/2014/main" id="{9D75C9CD-FE1E-8FEA-2575-5078D066BE65}"/>
              </a:ext>
            </a:extLst>
          </p:cNvPr>
          <p:cNvSpPr>
            <a:spLocks noChangeArrowheads="1"/>
          </p:cNvSpPr>
          <p:nvPr/>
        </p:nvSpPr>
        <p:spPr bwMode="auto">
          <a:xfrm>
            <a:off x="2202657" y="4777979"/>
            <a:ext cx="1094185" cy="250031"/>
          </a:xfrm>
          <a:prstGeom prst="ellipse">
            <a:avLst/>
          </a:prstGeom>
          <a:solidFill>
            <a:srgbClr val="99CCFF"/>
          </a:solidFill>
          <a:ln w="9525">
            <a:solidFill>
              <a:srgbClr val="000000"/>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nSpc>
                <a:spcPct val="104000"/>
              </a:lnSpc>
              <a:buClr>
                <a:srgbClr val="000000"/>
              </a:buClr>
              <a:buSzPct val="45000"/>
              <a:buFont typeface="Wingdings" pitchFamily="2" charset="2"/>
              <a:buNone/>
            </a:pPr>
            <a:endParaRPr lang="en-US" altLang="en-US" sz="1800">
              <a:solidFill>
                <a:srgbClr val="000000"/>
              </a:solidFill>
              <a:latin typeface="Calibri" panose="020F0502020204030204" pitchFamily="34" charset="0"/>
            </a:endParaRPr>
          </a:p>
        </p:txBody>
      </p:sp>
      <p:pic>
        <p:nvPicPr>
          <p:cNvPr id="82" name="Picture 5">
            <a:extLst>
              <a:ext uri="{FF2B5EF4-FFF2-40B4-BE49-F238E27FC236}">
                <a16:creationId xmlns:a16="http://schemas.microsoft.com/office/drawing/2014/main" id="{D78161AC-E4B6-7E3C-933E-B3A90AEB15A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83669" y="3059907"/>
            <a:ext cx="703660" cy="560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2898" name="Picture 6">
            <a:extLst>
              <a:ext uri="{FF2B5EF4-FFF2-40B4-BE49-F238E27FC236}">
                <a16:creationId xmlns:a16="http://schemas.microsoft.com/office/drawing/2014/main" id="{00B44ED0-EB86-CF75-2786-C226A4D8CAF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276476" y="4339829"/>
            <a:ext cx="327422" cy="68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2899" name="Picture 7">
            <a:extLst>
              <a:ext uri="{FF2B5EF4-FFF2-40B4-BE49-F238E27FC236}">
                <a16:creationId xmlns:a16="http://schemas.microsoft.com/office/drawing/2014/main" id="{396D4BDA-3BF9-AC38-5BA2-011E57C2096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94372" y="4339829"/>
            <a:ext cx="327422" cy="688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6" name="Picture 19">
            <a:extLst>
              <a:ext uri="{FF2B5EF4-FFF2-40B4-BE49-F238E27FC236}">
                <a16:creationId xmlns:a16="http://schemas.microsoft.com/office/drawing/2014/main" id="{114F12FE-197C-346C-93B0-5FE9F72A7C5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58654" y="3737373"/>
            <a:ext cx="751284" cy="582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2901" name="Picture 20">
            <a:extLst>
              <a:ext uri="{FF2B5EF4-FFF2-40B4-BE49-F238E27FC236}">
                <a16:creationId xmlns:a16="http://schemas.microsoft.com/office/drawing/2014/main" id="{D48F582E-31D4-C434-BFEF-53207CCEF17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44429" y="4638675"/>
            <a:ext cx="173831" cy="10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99" name="Line 22">
            <a:extLst>
              <a:ext uri="{FF2B5EF4-FFF2-40B4-BE49-F238E27FC236}">
                <a16:creationId xmlns:a16="http://schemas.microsoft.com/office/drawing/2014/main" id="{2E1276AD-2312-9442-96D9-97CE04BEC6C3}"/>
              </a:ext>
            </a:extLst>
          </p:cNvPr>
          <p:cNvSpPr>
            <a:spLocks noChangeShapeType="1"/>
          </p:cNvSpPr>
          <p:nvPr/>
        </p:nvSpPr>
        <p:spPr bwMode="auto">
          <a:xfrm flipV="1">
            <a:off x="2202656" y="3889772"/>
            <a:ext cx="390525" cy="998934"/>
          </a:xfrm>
          <a:prstGeom prst="line">
            <a:avLst/>
          </a:prstGeom>
          <a:noFill/>
          <a:ln w="38100">
            <a:solidFill>
              <a:schemeClr val="accent2"/>
            </a:solidFill>
            <a:round/>
            <a:headEnd/>
            <a:tailEnd type="stealth" w="lg" len="lg"/>
          </a:ln>
          <a:effectLst>
            <a:outerShdw blurRad="40000" dist="23000" dir="5400000" rotWithShape="0">
              <a:srgbClr val="808080">
                <a:alpha val="34998"/>
              </a:srgbClr>
            </a:outerShdw>
          </a:effectLst>
          <a:extLst>
            <a:ext uri="{909E8E84-426E-40DD-AFC4-6F175D3DCCD1}">
              <a14:hiddenFill xmlns:a14="http://schemas.microsoft.com/office/drawing/2010/main">
                <a:noFill/>
              </a14:hiddenFill>
            </a:ext>
          </a:extLst>
        </p:spPr>
        <p:txBody>
          <a:bodyPr/>
          <a:lstStyle/>
          <a:p>
            <a:endParaRPr lang="en-US" sz="1800"/>
          </a:p>
        </p:txBody>
      </p:sp>
      <p:sp>
        <p:nvSpPr>
          <p:cNvPr id="100" name="Line 23">
            <a:extLst>
              <a:ext uri="{FF2B5EF4-FFF2-40B4-BE49-F238E27FC236}">
                <a16:creationId xmlns:a16="http://schemas.microsoft.com/office/drawing/2014/main" id="{DE2FFE74-2C8A-1B02-1A7F-341CC6D9AB9A}"/>
              </a:ext>
            </a:extLst>
          </p:cNvPr>
          <p:cNvSpPr>
            <a:spLocks noChangeShapeType="1"/>
          </p:cNvSpPr>
          <p:nvPr/>
        </p:nvSpPr>
        <p:spPr bwMode="auto">
          <a:xfrm flipV="1">
            <a:off x="3296842" y="3964781"/>
            <a:ext cx="11906" cy="923925"/>
          </a:xfrm>
          <a:prstGeom prst="line">
            <a:avLst/>
          </a:prstGeom>
          <a:noFill/>
          <a:ln w="38100">
            <a:solidFill>
              <a:schemeClr val="accent2"/>
            </a:solidFill>
            <a:round/>
            <a:headEnd/>
            <a:tailEnd type="stealth" w="lg" len="lg"/>
          </a:ln>
          <a:effectLst>
            <a:outerShdw blurRad="40000" dist="23000" dir="5400000" rotWithShape="0">
              <a:srgbClr val="808080">
                <a:alpha val="34998"/>
              </a:srgbClr>
            </a:outerShdw>
          </a:effectLst>
          <a:extLst>
            <a:ext uri="{909E8E84-426E-40DD-AFC4-6F175D3DCCD1}">
              <a14:hiddenFill xmlns:a14="http://schemas.microsoft.com/office/drawing/2010/main">
                <a:noFill/>
              </a14:hiddenFill>
            </a:ext>
          </a:extLst>
        </p:spPr>
        <p:txBody>
          <a:bodyPr/>
          <a:lstStyle/>
          <a:p>
            <a:endParaRPr lang="en-US" sz="1800"/>
          </a:p>
        </p:txBody>
      </p:sp>
      <p:sp>
        <p:nvSpPr>
          <p:cNvPr id="101" name="Line 24">
            <a:extLst>
              <a:ext uri="{FF2B5EF4-FFF2-40B4-BE49-F238E27FC236}">
                <a16:creationId xmlns:a16="http://schemas.microsoft.com/office/drawing/2014/main" id="{BC32571A-7237-4989-7FA4-C5650A4A324E}"/>
              </a:ext>
            </a:extLst>
          </p:cNvPr>
          <p:cNvSpPr>
            <a:spLocks noChangeShapeType="1"/>
          </p:cNvSpPr>
          <p:nvPr/>
        </p:nvSpPr>
        <p:spPr bwMode="auto">
          <a:xfrm flipV="1">
            <a:off x="2593181" y="2917032"/>
            <a:ext cx="391716" cy="973931"/>
          </a:xfrm>
          <a:prstGeom prst="line">
            <a:avLst/>
          </a:prstGeom>
          <a:noFill/>
          <a:ln w="38100">
            <a:solidFill>
              <a:schemeClr val="accent2"/>
            </a:solidFill>
            <a:round/>
            <a:headEnd/>
            <a:tailEnd type="stealth" w="lg" len="lg"/>
          </a:ln>
          <a:effectLst>
            <a:outerShdw blurRad="40000" dist="23000" dir="5400000" rotWithShape="0">
              <a:srgbClr val="808080">
                <a:alpha val="34998"/>
              </a:srgbClr>
            </a:outerShdw>
          </a:effectLst>
          <a:extLst>
            <a:ext uri="{909E8E84-426E-40DD-AFC4-6F175D3DCCD1}">
              <a14:hiddenFill xmlns:a14="http://schemas.microsoft.com/office/drawing/2010/main">
                <a:noFill/>
              </a14:hiddenFill>
            </a:ext>
          </a:extLst>
        </p:spPr>
        <p:txBody>
          <a:bodyPr/>
          <a:lstStyle/>
          <a:p>
            <a:endParaRPr lang="en-US" sz="1800"/>
          </a:p>
        </p:txBody>
      </p:sp>
      <p:sp>
        <p:nvSpPr>
          <p:cNvPr id="122905" name="Text Box 26">
            <a:extLst>
              <a:ext uri="{FF2B5EF4-FFF2-40B4-BE49-F238E27FC236}">
                <a16:creationId xmlns:a16="http://schemas.microsoft.com/office/drawing/2014/main" id="{A6F49F31-5537-B5D2-B2D3-D9118D816004}"/>
              </a:ext>
            </a:extLst>
          </p:cNvPr>
          <p:cNvSpPr txBox="1">
            <a:spLocks noChangeArrowheads="1"/>
          </p:cNvSpPr>
          <p:nvPr/>
        </p:nvSpPr>
        <p:spPr bwMode="auto">
          <a:xfrm>
            <a:off x="3325417" y="3128962"/>
            <a:ext cx="326231"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3750" rIns="67500" bIns="33750"/>
          <a:lstStyle>
            <a:lvl1pPr>
              <a:tabLst>
                <a:tab pos="723900" algn="l"/>
              </a:tabLst>
              <a:defRPr sz="2400">
                <a:solidFill>
                  <a:schemeClr val="tx1"/>
                </a:solidFill>
                <a:latin typeface="Times" pitchFamily="2" charset="0"/>
                <a:ea typeface="ＭＳ Ｐゴシック" panose="020B0600070205080204" pitchFamily="34" charset="-128"/>
              </a:defRPr>
            </a:lvl1pPr>
            <a:lvl2pPr marL="742950" indent="-285750">
              <a:tabLst>
                <a:tab pos="723900" algn="l"/>
              </a:tabLst>
              <a:defRPr sz="2400">
                <a:solidFill>
                  <a:schemeClr val="tx1"/>
                </a:solidFill>
                <a:latin typeface="Times" pitchFamily="2" charset="0"/>
                <a:ea typeface="ＭＳ Ｐゴシック" panose="020B0600070205080204" pitchFamily="34" charset="-128"/>
              </a:defRPr>
            </a:lvl2pPr>
            <a:lvl3pPr marL="1143000" indent="-228600">
              <a:tabLst>
                <a:tab pos="723900" algn="l"/>
              </a:tabLst>
              <a:defRPr sz="2400">
                <a:solidFill>
                  <a:schemeClr val="tx1"/>
                </a:solidFill>
                <a:latin typeface="Times" pitchFamily="2" charset="0"/>
                <a:ea typeface="ＭＳ Ｐゴシック" panose="020B0600070205080204" pitchFamily="34" charset="-128"/>
              </a:defRPr>
            </a:lvl3pPr>
            <a:lvl4pPr marL="1600200" indent="-228600">
              <a:tabLst>
                <a:tab pos="723900" algn="l"/>
              </a:tabLst>
              <a:defRPr sz="2400">
                <a:solidFill>
                  <a:schemeClr val="tx1"/>
                </a:solidFill>
                <a:latin typeface="Times" pitchFamily="2" charset="0"/>
                <a:ea typeface="ＭＳ Ｐゴシック" panose="020B0600070205080204" pitchFamily="34" charset="-128"/>
              </a:defRPr>
            </a:lvl4pPr>
            <a:lvl5pPr marL="2057400" indent="-228600">
              <a:tabLst>
                <a:tab pos="723900" algn="l"/>
              </a:tabLst>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tabLst>
                <a:tab pos="723900" algn="l"/>
              </a:tabLs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tabLst>
                <a:tab pos="723900" algn="l"/>
              </a:tabLs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tabLst>
                <a:tab pos="723900" algn="l"/>
              </a:tabLs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tabLst>
                <a:tab pos="723900" algn="l"/>
              </a:tabLst>
              <a:defRPr sz="2400">
                <a:solidFill>
                  <a:schemeClr val="tx1"/>
                </a:solidFill>
                <a:latin typeface="Times" pitchFamily="2" charset="0"/>
                <a:ea typeface="ＭＳ Ｐゴシック" panose="020B0600070205080204" pitchFamily="34" charset="-128"/>
              </a:defRPr>
            </a:lvl9pPr>
          </a:lstStyle>
          <a:p>
            <a:pPr>
              <a:lnSpc>
                <a:spcPct val="98000"/>
              </a:lnSpc>
              <a:buClr>
                <a:srgbClr val="000000"/>
              </a:buClr>
              <a:buSzPct val="45000"/>
              <a:buFont typeface="Wingdings" pitchFamily="2" charset="2"/>
              <a:buNone/>
            </a:pPr>
            <a:endParaRPr lang="en-US" altLang="en-US" sz="6600">
              <a:solidFill>
                <a:srgbClr val="000000"/>
              </a:solidFill>
              <a:latin typeface="Bell MT" panose="02020503060305020303" pitchFamily="18" charset="77"/>
            </a:endParaRPr>
          </a:p>
        </p:txBody>
      </p:sp>
      <p:sp>
        <p:nvSpPr>
          <p:cNvPr id="122906" name="Text Box 27">
            <a:extLst>
              <a:ext uri="{FF2B5EF4-FFF2-40B4-BE49-F238E27FC236}">
                <a16:creationId xmlns:a16="http://schemas.microsoft.com/office/drawing/2014/main" id="{27AA6B2C-B0AA-1BE6-2F7A-2D4DEF6A3714}"/>
              </a:ext>
            </a:extLst>
          </p:cNvPr>
          <p:cNvSpPr txBox="1">
            <a:spLocks noChangeArrowheads="1"/>
          </p:cNvSpPr>
          <p:nvPr/>
        </p:nvSpPr>
        <p:spPr bwMode="auto">
          <a:xfrm>
            <a:off x="3309938" y="3686175"/>
            <a:ext cx="341710" cy="625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7500" tIns="33750" rIns="67500" bIns="33750"/>
          <a:lstStyle>
            <a:lvl1pPr>
              <a:tabLst>
                <a:tab pos="723900" algn="l"/>
              </a:tabLst>
              <a:defRPr sz="2400">
                <a:solidFill>
                  <a:schemeClr val="tx1"/>
                </a:solidFill>
                <a:latin typeface="Times" pitchFamily="2" charset="0"/>
                <a:ea typeface="ＭＳ Ｐゴシック" panose="020B0600070205080204" pitchFamily="34" charset="-128"/>
              </a:defRPr>
            </a:lvl1pPr>
            <a:lvl2pPr marL="742950" indent="-285750">
              <a:tabLst>
                <a:tab pos="723900" algn="l"/>
              </a:tabLst>
              <a:defRPr sz="2400">
                <a:solidFill>
                  <a:schemeClr val="tx1"/>
                </a:solidFill>
                <a:latin typeface="Times" pitchFamily="2" charset="0"/>
                <a:ea typeface="ＭＳ Ｐゴシック" panose="020B0600070205080204" pitchFamily="34" charset="-128"/>
              </a:defRPr>
            </a:lvl2pPr>
            <a:lvl3pPr marL="1143000" indent="-228600">
              <a:tabLst>
                <a:tab pos="723900" algn="l"/>
              </a:tabLst>
              <a:defRPr sz="2400">
                <a:solidFill>
                  <a:schemeClr val="tx1"/>
                </a:solidFill>
                <a:latin typeface="Times" pitchFamily="2" charset="0"/>
                <a:ea typeface="ＭＳ Ｐゴシック" panose="020B0600070205080204" pitchFamily="34" charset="-128"/>
              </a:defRPr>
            </a:lvl3pPr>
            <a:lvl4pPr marL="1600200" indent="-228600">
              <a:tabLst>
                <a:tab pos="723900" algn="l"/>
              </a:tabLst>
              <a:defRPr sz="2400">
                <a:solidFill>
                  <a:schemeClr val="tx1"/>
                </a:solidFill>
                <a:latin typeface="Times" pitchFamily="2" charset="0"/>
                <a:ea typeface="ＭＳ Ｐゴシック" panose="020B0600070205080204" pitchFamily="34" charset="-128"/>
              </a:defRPr>
            </a:lvl4pPr>
            <a:lvl5pPr marL="2057400" indent="-228600">
              <a:tabLst>
                <a:tab pos="723900" algn="l"/>
              </a:tabLst>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tabLst>
                <a:tab pos="723900" algn="l"/>
              </a:tabLs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tabLst>
                <a:tab pos="723900" algn="l"/>
              </a:tabLs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tabLst>
                <a:tab pos="723900" algn="l"/>
              </a:tabLs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tabLst>
                <a:tab pos="723900" algn="l"/>
              </a:tabLst>
              <a:defRPr sz="2400">
                <a:solidFill>
                  <a:schemeClr val="tx1"/>
                </a:solidFill>
                <a:latin typeface="Times" pitchFamily="2" charset="0"/>
                <a:ea typeface="ＭＳ Ｐゴシック" panose="020B0600070205080204" pitchFamily="34" charset="-128"/>
              </a:defRPr>
            </a:lvl9pPr>
          </a:lstStyle>
          <a:p>
            <a:pPr>
              <a:lnSpc>
                <a:spcPct val="98000"/>
              </a:lnSpc>
              <a:buClr>
                <a:srgbClr val="000000"/>
              </a:buClr>
              <a:buSzPct val="45000"/>
              <a:buFont typeface="Wingdings" pitchFamily="2" charset="2"/>
              <a:buNone/>
            </a:pPr>
            <a:endParaRPr lang="en-US" altLang="en-US" sz="6600">
              <a:solidFill>
                <a:srgbClr val="000000"/>
              </a:solidFill>
              <a:latin typeface="Bell MT" panose="02020503060305020303" pitchFamily="18" charset="77"/>
            </a:endParaRPr>
          </a:p>
        </p:txBody>
      </p:sp>
      <p:sp>
        <p:nvSpPr>
          <p:cNvPr id="109" name="Text Box 32">
            <a:extLst>
              <a:ext uri="{FF2B5EF4-FFF2-40B4-BE49-F238E27FC236}">
                <a16:creationId xmlns:a16="http://schemas.microsoft.com/office/drawing/2014/main" id="{2320A3DF-C6AC-C27D-A85F-49F1ED18088A}"/>
              </a:ext>
            </a:extLst>
          </p:cNvPr>
          <p:cNvSpPr txBox="1">
            <a:spLocks noChangeArrowheads="1"/>
          </p:cNvSpPr>
          <p:nvPr/>
        </p:nvSpPr>
        <p:spPr bwMode="auto">
          <a:xfrm>
            <a:off x="3340894" y="4748213"/>
            <a:ext cx="1607344" cy="372666"/>
          </a:xfrm>
          <a:prstGeom prst="rect">
            <a:avLst/>
          </a:prstGeom>
          <a:noFill/>
          <a:ln w="9525">
            <a:noFill/>
            <a:round/>
            <a:headEnd/>
            <a:tailEnd/>
          </a:ln>
        </p:spPr>
        <p:txBody>
          <a:bodyPr lIns="67500" tIns="33750" rIns="67500" bIns="33750"/>
          <a:lstStyle/>
          <a:p>
            <a:pPr>
              <a:lnSpc>
                <a:spcPct val="104000"/>
              </a:lnSpc>
              <a:buClr>
                <a:srgbClr val="000000"/>
              </a:buClr>
              <a:buSzPct val="45000"/>
              <a:tabLst>
                <a:tab pos="542925" algn="l"/>
                <a:tab pos="1085850" algn="l"/>
                <a:tab pos="1628775" algn="l"/>
                <a:tab pos="2171700" algn="l"/>
                <a:tab pos="2714625" algn="l"/>
              </a:tabLst>
              <a:defRPr/>
            </a:pPr>
            <a:r>
              <a:rPr lang="en-US" sz="1050">
                <a:effectLst>
                  <a:outerShdw blurRad="38100" dist="38100" dir="2700000" algn="tl">
                    <a:srgbClr val="DDDDDD"/>
                  </a:outerShdw>
                </a:effectLst>
                <a:latin typeface="Times" charset="0"/>
              </a:rPr>
              <a:t>Surface:</a:t>
            </a:r>
            <a:r>
              <a:rPr lang="en-US" sz="1050">
                <a:latin typeface="Times" charset="0"/>
              </a:rPr>
              <a:t> scattering, </a:t>
            </a:r>
            <a:r>
              <a:rPr lang="en-US" sz="1050">
                <a:solidFill>
                  <a:srgbClr val="800000"/>
                </a:solidFill>
                <a:latin typeface="Times" charset="0"/>
              </a:rPr>
              <a:t>emission/</a:t>
            </a:r>
            <a:r>
              <a:rPr lang="en-US" sz="1050">
                <a:solidFill>
                  <a:srgbClr val="008000"/>
                </a:solidFill>
                <a:latin typeface="Times" charset="0"/>
              </a:rPr>
              <a:t>absorption</a:t>
            </a:r>
            <a:endParaRPr lang="en-US" sz="1050">
              <a:solidFill>
                <a:srgbClr val="000000"/>
              </a:solidFill>
              <a:latin typeface="Times" charset="0"/>
            </a:endParaRPr>
          </a:p>
        </p:txBody>
      </p:sp>
      <p:sp>
        <p:nvSpPr>
          <p:cNvPr id="111" name="Text Box 34">
            <a:extLst>
              <a:ext uri="{FF2B5EF4-FFF2-40B4-BE49-F238E27FC236}">
                <a16:creationId xmlns:a16="http://schemas.microsoft.com/office/drawing/2014/main" id="{D65BEBF0-91EA-73C5-1660-BB2C9A6241DD}"/>
              </a:ext>
            </a:extLst>
          </p:cNvPr>
          <p:cNvSpPr txBox="1">
            <a:spLocks noChangeArrowheads="1"/>
          </p:cNvSpPr>
          <p:nvPr/>
        </p:nvSpPr>
        <p:spPr bwMode="auto">
          <a:xfrm>
            <a:off x="3442098" y="3255169"/>
            <a:ext cx="1574006" cy="465535"/>
          </a:xfrm>
          <a:prstGeom prst="rect">
            <a:avLst/>
          </a:prstGeom>
          <a:noFill/>
          <a:ln w="9525">
            <a:noFill/>
            <a:round/>
            <a:headEnd/>
            <a:tailEnd/>
          </a:ln>
        </p:spPr>
        <p:txBody>
          <a:bodyPr lIns="67500" tIns="33750" rIns="67500" bIns="33750"/>
          <a:lstStyle/>
          <a:p>
            <a:pPr>
              <a:lnSpc>
                <a:spcPct val="104000"/>
              </a:lnSpc>
              <a:buClr>
                <a:srgbClr val="000000"/>
              </a:buClr>
              <a:buSzPct val="45000"/>
              <a:tabLst>
                <a:tab pos="542925" algn="l"/>
                <a:tab pos="1085850" algn="l"/>
                <a:tab pos="1628775" algn="l"/>
                <a:tab pos="2171700" algn="l"/>
                <a:tab pos="2714625" algn="l"/>
                <a:tab pos="3257550" algn="l"/>
              </a:tabLst>
              <a:defRPr/>
            </a:pPr>
            <a:r>
              <a:rPr lang="en-US" sz="1500" b="1">
                <a:effectLst>
                  <a:outerShdw blurRad="38100" dist="38100" dir="2700000" algn="tl">
                    <a:srgbClr val="DDDDDD"/>
                  </a:outerShdw>
                </a:effectLst>
                <a:latin typeface="Times" charset="0"/>
              </a:rPr>
              <a:t>Ice</a:t>
            </a:r>
            <a:r>
              <a:rPr lang="en-US" sz="1500">
                <a:effectLst>
                  <a:outerShdw blurRad="38100" dist="38100" dir="2700000" algn="tl">
                    <a:srgbClr val="DDDDDD"/>
                  </a:outerShdw>
                </a:effectLst>
                <a:latin typeface="Times" charset="0"/>
              </a:rPr>
              <a:t>:</a:t>
            </a:r>
            <a:r>
              <a:rPr lang="en-US" sz="1500">
                <a:latin typeface="Times" charset="0"/>
              </a:rPr>
              <a:t> </a:t>
            </a:r>
            <a:r>
              <a:rPr lang="en-US" sz="1500">
                <a:solidFill>
                  <a:srgbClr val="000080"/>
                </a:solidFill>
                <a:latin typeface="Times" charset="0"/>
              </a:rPr>
              <a:t>scattering</a:t>
            </a:r>
            <a:endParaRPr lang="en-US" sz="1500">
              <a:solidFill>
                <a:srgbClr val="000000"/>
              </a:solidFill>
              <a:latin typeface="Times" charset="0"/>
            </a:endParaRPr>
          </a:p>
        </p:txBody>
      </p:sp>
      <p:sp>
        <p:nvSpPr>
          <p:cNvPr id="112" name="Text Box 35">
            <a:extLst>
              <a:ext uri="{FF2B5EF4-FFF2-40B4-BE49-F238E27FC236}">
                <a16:creationId xmlns:a16="http://schemas.microsoft.com/office/drawing/2014/main" id="{A7D93E9A-B07A-B0F0-6725-7AA621F4C7C2}"/>
              </a:ext>
            </a:extLst>
          </p:cNvPr>
          <p:cNvSpPr txBox="1">
            <a:spLocks noChangeArrowheads="1"/>
          </p:cNvSpPr>
          <p:nvPr/>
        </p:nvSpPr>
        <p:spPr bwMode="auto">
          <a:xfrm>
            <a:off x="3412331" y="3720703"/>
            <a:ext cx="1658541" cy="709613"/>
          </a:xfrm>
          <a:prstGeom prst="rect">
            <a:avLst/>
          </a:prstGeom>
          <a:noFill/>
          <a:ln w="9525">
            <a:noFill/>
            <a:round/>
            <a:headEnd/>
            <a:tailEnd/>
          </a:ln>
        </p:spPr>
        <p:txBody>
          <a:bodyPr lIns="67500" tIns="33750" rIns="67500" bIns="33750"/>
          <a:lstStyle/>
          <a:p>
            <a:pPr fontAlgn="auto">
              <a:lnSpc>
                <a:spcPct val="104000"/>
              </a:lnSpc>
              <a:spcBef>
                <a:spcPts val="0"/>
              </a:spcBef>
              <a:spcAft>
                <a:spcPts val="0"/>
              </a:spcAft>
              <a:buClr>
                <a:srgbClr val="000000"/>
              </a:buClr>
              <a:buSzPct val="45000"/>
              <a:tabLst>
                <a:tab pos="542925" algn="l"/>
                <a:tab pos="1085850" algn="l"/>
                <a:tab pos="1628775" algn="l"/>
                <a:tab pos="2171700" algn="l"/>
                <a:tab pos="2714625" algn="l"/>
                <a:tab pos="3257550" algn="l"/>
              </a:tabLst>
              <a:defRPr/>
            </a:pPr>
            <a:r>
              <a:rPr lang="en-US" sz="1500" b="1" dirty="0">
                <a:effectLst>
                  <a:outerShdw blurRad="38100" dist="38100" dir="2700000" algn="tl">
                    <a:srgbClr val="000000">
                      <a:alpha val="43137"/>
                    </a:srgbClr>
                  </a:outerShdw>
                </a:effectLst>
                <a:latin typeface="Arial" pitchFamily="34" charset="0"/>
                <a:ea typeface="DejaVu Sans" pitchFamily="34" charset="2"/>
                <a:cs typeface="Arial" pitchFamily="34" charset="0"/>
              </a:rPr>
              <a:t>Rain</a:t>
            </a:r>
            <a:r>
              <a:rPr lang="en-US" sz="1500" dirty="0">
                <a:effectLst>
                  <a:outerShdw blurRad="38100" dist="38100" dir="2700000" algn="tl">
                    <a:srgbClr val="000000">
                      <a:alpha val="43137"/>
                    </a:srgbClr>
                  </a:outerShdw>
                </a:effectLst>
                <a:latin typeface="Arial" pitchFamily="34" charset="0"/>
                <a:ea typeface="DejaVu Sans" pitchFamily="34" charset="2"/>
                <a:cs typeface="Arial" pitchFamily="34" charset="0"/>
              </a:rPr>
              <a:t>: </a:t>
            </a:r>
            <a:r>
              <a:rPr lang="en-US" sz="1500" dirty="0">
                <a:solidFill>
                  <a:srgbClr val="000080"/>
                </a:solidFill>
                <a:latin typeface="Arial" pitchFamily="34" charset="0"/>
                <a:ea typeface="DejaVu Sans" pitchFamily="34" charset="2"/>
                <a:cs typeface="Arial" pitchFamily="34" charset="0"/>
              </a:rPr>
              <a:t>scattering</a:t>
            </a:r>
            <a:r>
              <a:rPr lang="en-US" sz="1500" dirty="0">
                <a:solidFill>
                  <a:srgbClr val="000000"/>
                </a:solidFill>
                <a:latin typeface="Arial" pitchFamily="34" charset="0"/>
                <a:ea typeface="DejaVu Sans" pitchFamily="34" charset="2"/>
                <a:cs typeface="Arial" pitchFamily="34" charset="0"/>
              </a:rPr>
              <a:t>, </a:t>
            </a:r>
            <a:r>
              <a:rPr lang="en-US" sz="1500" dirty="0">
                <a:solidFill>
                  <a:srgbClr val="800000"/>
                </a:solidFill>
                <a:latin typeface="Arial" pitchFamily="34" charset="0"/>
                <a:ea typeface="DejaVu Sans" pitchFamily="34" charset="2"/>
                <a:cs typeface="Arial" pitchFamily="34" charset="0"/>
              </a:rPr>
              <a:t>emission</a:t>
            </a:r>
            <a:r>
              <a:rPr lang="en-US" sz="1500" dirty="0">
                <a:solidFill>
                  <a:srgbClr val="000000"/>
                </a:solidFill>
                <a:latin typeface="Arial" pitchFamily="34" charset="0"/>
                <a:ea typeface="DejaVu Sans" pitchFamily="34" charset="2"/>
                <a:cs typeface="Arial" pitchFamily="34" charset="0"/>
              </a:rPr>
              <a:t>/</a:t>
            </a:r>
          </a:p>
          <a:p>
            <a:pPr fontAlgn="auto">
              <a:lnSpc>
                <a:spcPct val="104000"/>
              </a:lnSpc>
              <a:spcBef>
                <a:spcPts val="0"/>
              </a:spcBef>
              <a:spcAft>
                <a:spcPts val="0"/>
              </a:spcAft>
              <a:buClr>
                <a:srgbClr val="000000"/>
              </a:buClr>
              <a:buSzPct val="45000"/>
              <a:tabLst>
                <a:tab pos="542925" algn="l"/>
                <a:tab pos="1085850" algn="l"/>
                <a:tab pos="1628775" algn="l"/>
                <a:tab pos="2171700" algn="l"/>
                <a:tab pos="2714625" algn="l"/>
                <a:tab pos="3257550" algn="l"/>
              </a:tabLst>
              <a:defRPr/>
            </a:pPr>
            <a:r>
              <a:rPr lang="en-US" sz="1500" dirty="0">
                <a:solidFill>
                  <a:srgbClr val="008000"/>
                </a:solidFill>
                <a:latin typeface="Arial" pitchFamily="34" charset="0"/>
                <a:ea typeface="DejaVu Sans" pitchFamily="34" charset="2"/>
                <a:cs typeface="Arial" pitchFamily="34" charset="0"/>
              </a:rPr>
              <a:t>absorption</a:t>
            </a:r>
            <a:r>
              <a:rPr lang="en-US" sz="1500" dirty="0">
                <a:solidFill>
                  <a:srgbClr val="000000"/>
                </a:solidFill>
                <a:latin typeface="Arial" pitchFamily="34" charset="0"/>
                <a:ea typeface="DejaVu Sans" pitchFamily="34" charset="2"/>
                <a:cs typeface="Arial" pitchFamily="34" charset="0"/>
              </a:rPr>
              <a:t> </a:t>
            </a:r>
          </a:p>
        </p:txBody>
      </p:sp>
      <p:sp>
        <p:nvSpPr>
          <p:cNvPr id="118" name="Right Brace 117">
            <a:extLst>
              <a:ext uri="{FF2B5EF4-FFF2-40B4-BE49-F238E27FC236}">
                <a16:creationId xmlns:a16="http://schemas.microsoft.com/office/drawing/2014/main" id="{D28B5FA0-5E04-03F0-A978-4728D10212FE}"/>
              </a:ext>
            </a:extLst>
          </p:cNvPr>
          <p:cNvSpPr>
            <a:spLocks/>
          </p:cNvSpPr>
          <p:nvPr/>
        </p:nvSpPr>
        <p:spPr bwMode="auto">
          <a:xfrm>
            <a:off x="3337322" y="3138487"/>
            <a:ext cx="104775" cy="547688"/>
          </a:xfrm>
          <a:prstGeom prst="rightBrace">
            <a:avLst>
              <a:gd name="adj1" fmla="val 8325"/>
              <a:gd name="adj2" fmla="val 50000"/>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sz="1800">
              <a:latin typeface="+mn-lt"/>
              <a:ea typeface="+mn-ea"/>
            </a:endParaRPr>
          </a:p>
        </p:txBody>
      </p:sp>
      <p:sp>
        <p:nvSpPr>
          <p:cNvPr id="119" name="Right Brace 118">
            <a:extLst>
              <a:ext uri="{FF2B5EF4-FFF2-40B4-BE49-F238E27FC236}">
                <a16:creationId xmlns:a16="http://schemas.microsoft.com/office/drawing/2014/main" id="{E8414AA6-FF2D-BE7B-F927-F373F047B8F5}"/>
              </a:ext>
            </a:extLst>
          </p:cNvPr>
          <p:cNvSpPr>
            <a:spLocks/>
          </p:cNvSpPr>
          <p:nvPr/>
        </p:nvSpPr>
        <p:spPr bwMode="auto">
          <a:xfrm>
            <a:off x="3332560" y="3751660"/>
            <a:ext cx="104775" cy="546497"/>
          </a:xfrm>
          <a:prstGeom prst="rightBrace">
            <a:avLst>
              <a:gd name="adj1" fmla="val 8331"/>
              <a:gd name="adj2" fmla="val 50000"/>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sz="1800">
              <a:latin typeface="+mn-lt"/>
              <a:ea typeface="+mn-ea"/>
            </a:endParaRPr>
          </a:p>
        </p:txBody>
      </p:sp>
      <p:sp>
        <p:nvSpPr>
          <p:cNvPr id="3" name="Text Placeholder 2">
            <a:extLst>
              <a:ext uri="{FF2B5EF4-FFF2-40B4-BE49-F238E27FC236}">
                <a16:creationId xmlns:a16="http://schemas.microsoft.com/office/drawing/2014/main" id="{8E6E5E73-ED95-1A8C-E6F9-18C91D165DD0}"/>
              </a:ext>
            </a:extLst>
          </p:cNvPr>
          <p:cNvSpPr>
            <a:spLocks noGrp="1"/>
          </p:cNvSpPr>
          <p:nvPr>
            <p:ph type="body" idx="1"/>
          </p:nvPr>
        </p:nvSpPr>
        <p:spPr>
          <a:xfrm>
            <a:off x="4394597" y="466726"/>
            <a:ext cx="2833688" cy="479822"/>
          </a:xfrm>
        </p:spPr>
        <p:txBody>
          <a:bodyPr/>
          <a:lstStyle/>
          <a:p>
            <a:pPr>
              <a:lnSpc>
                <a:spcPct val="95000"/>
              </a:lnSpc>
              <a:spcBef>
                <a:spcPct val="0"/>
              </a:spcBef>
            </a:pPr>
            <a:r>
              <a:rPr lang="en-US" altLang="en-US" sz="1350">
                <a:solidFill>
                  <a:srgbClr val="FFFF00"/>
                </a:solidFill>
                <a:effectLst>
                  <a:outerShdw blurRad="38100" dist="38100" dir="2700000" algn="tl">
                    <a:srgbClr val="C0C0C0"/>
                  </a:outerShdw>
                </a:effectLst>
                <a:ea typeface="ＭＳ Ｐゴシック" panose="020B0600070205080204" pitchFamily="34" charset="-128"/>
              </a:rPr>
              <a:t>GMI Testing at Ball Aerospace (Colorado, USA)</a:t>
            </a:r>
          </a:p>
        </p:txBody>
      </p:sp>
    </p:spTree>
    <p:custDataLst>
      <p:tags r:id="rId1"/>
    </p:custData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up)">
                                      <p:cBhvr>
                                        <p:cTn id="7" dur="500"/>
                                        <p:tgtEl>
                                          <p:spTgt spid="80"/>
                                        </p:tgtEl>
                                      </p:cBhvr>
                                    </p:animEffect>
                                  </p:childTnLst>
                                </p:cTn>
                              </p:par>
                              <p:par>
                                <p:cTn id="8" presetID="22" presetClass="entr" presetSubtype="1"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wipe(up)">
                                      <p:cBhvr>
                                        <p:cTn id="10" dur="500"/>
                                        <p:tgtEl>
                                          <p:spTgt spid="7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checkerboard(across)">
                                      <p:cBhvr>
                                        <p:cTn id="15" dur="500"/>
                                        <p:tgtEl>
                                          <p:spTgt spid="82"/>
                                        </p:tgtEl>
                                      </p:cBhvr>
                                    </p:animEffect>
                                  </p:childTnLst>
                                </p:cTn>
                              </p:par>
                              <p:par>
                                <p:cTn id="16" presetID="5"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heckerboard(across)">
                                      <p:cBhvr>
                                        <p:cTn id="18" dur="500"/>
                                        <p:tgtEl>
                                          <p:spTgt spid="5"/>
                                        </p:tgtEl>
                                      </p:cBhvr>
                                    </p:animEffect>
                                  </p:childTnLst>
                                </p:cTn>
                              </p:par>
                              <p:par>
                                <p:cTn id="19" presetID="5" presetClass="entr" presetSubtype="10" fill="hold" nodeType="withEffect">
                                  <p:stCondLst>
                                    <p:cond delay="0"/>
                                  </p:stCondLst>
                                  <p:childTnLst>
                                    <p:set>
                                      <p:cBhvr>
                                        <p:cTn id="20" dur="1" fill="hold">
                                          <p:stCondLst>
                                            <p:cond delay="0"/>
                                          </p:stCondLst>
                                        </p:cTn>
                                        <p:tgtEl>
                                          <p:spTgt spid="96"/>
                                        </p:tgtEl>
                                        <p:attrNameLst>
                                          <p:attrName>style.visibility</p:attrName>
                                        </p:attrNameLst>
                                      </p:cBhvr>
                                      <p:to>
                                        <p:strVal val="visible"/>
                                      </p:to>
                                    </p:set>
                                    <p:animEffect transition="in" filter="checkerboard(across)">
                                      <p:cBhvr>
                                        <p:cTn id="21" dur="500"/>
                                        <p:tgtEl>
                                          <p:spTgt spid="9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8"/>
                                        </p:tgtEl>
                                        <p:attrNameLst>
                                          <p:attrName>style.visibility</p:attrName>
                                        </p:attrNameLst>
                                      </p:cBhvr>
                                      <p:to>
                                        <p:strVal val="visible"/>
                                      </p:to>
                                    </p:set>
                                    <p:animEffect transition="in" filter="wipe(down)">
                                      <p:cBhvr>
                                        <p:cTn id="24" dur="500"/>
                                        <p:tgtEl>
                                          <p:spTgt spid="11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wipe(down)">
                                      <p:cBhvr>
                                        <p:cTn id="27" dur="500"/>
                                        <p:tgtEl>
                                          <p:spTgt spid="11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19"/>
                                        </p:tgtEl>
                                        <p:attrNameLst>
                                          <p:attrName>style.visibility</p:attrName>
                                        </p:attrNameLst>
                                      </p:cBhvr>
                                      <p:to>
                                        <p:strVal val="visible"/>
                                      </p:to>
                                    </p:set>
                                    <p:animEffect transition="in" filter="wipe(down)">
                                      <p:cBhvr>
                                        <p:cTn id="30" dur="500"/>
                                        <p:tgtEl>
                                          <p:spTgt spid="11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wipe(down)">
                                      <p:cBhvr>
                                        <p:cTn id="33" dur="500"/>
                                        <p:tgtEl>
                                          <p:spTgt spid="11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nodeType="clickEffect">
                                  <p:stCondLst>
                                    <p:cond delay="0"/>
                                  </p:stCondLst>
                                  <p:childTnLst>
                                    <p:set>
                                      <p:cBhvr>
                                        <p:cTn id="37" dur="1" fill="hold">
                                          <p:stCondLst>
                                            <p:cond delay="0"/>
                                          </p:stCondLst>
                                        </p:cTn>
                                        <p:tgtEl>
                                          <p:spTgt spid="99"/>
                                        </p:tgtEl>
                                        <p:attrNameLst>
                                          <p:attrName>style.visibility</p:attrName>
                                        </p:attrNameLst>
                                      </p:cBhvr>
                                      <p:to>
                                        <p:strVal val="visible"/>
                                      </p:to>
                                    </p:set>
                                    <p:animEffect transition="in" filter="wipe(down)">
                                      <p:cBhvr>
                                        <p:cTn id="38" dur="500"/>
                                        <p:tgtEl>
                                          <p:spTgt spid="99"/>
                                        </p:tgtEl>
                                      </p:cBhvr>
                                    </p:animEffect>
                                  </p:childTnLst>
                                </p:cTn>
                              </p:par>
                              <p:par>
                                <p:cTn id="39" presetID="22" presetClass="entr" presetSubtype="4" fill="hold" nodeType="withEffect">
                                  <p:stCondLst>
                                    <p:cond delay="0"/>
                                  </p:stCondLst>
                                  <p:childTnLst>
                                    <p:set>
                                      <p:cBhvr>
                                        <p:cTn id="40" dur="1" fill="hold">
                                          <p:stCondLst>
                                            <p:cond delay="0"/>
                                          </p:stCondLst>
                                        </p:cTn>
                                        <p:tgtEl>
                                          <p:spTgt spid="101"/>
                                        </p:tgtEl>
                                        <p:attrNameLst>
                                          <p:attrName>style.visibility</p:attrName>
                                        </p:attrNameLst>
                                      </p:cBhvr>
                                      <p:to>
                                        <p:strVal val="visible"/>
                                      </p:to>
                                    </p:set>
                                    <p:animEffect transition="in" filter="wipe(down)">
                                      <p:cBhvr>
                                        <p:cTn id="41" dur="500"/>
                                        <p:tgtEl>
                                          <p:spTgt spid="101"/>
                                        </p:tgtEl>
                                      </p:cBhvr>
                                    </p:animEffect>
                                  </p:childTnLst>
                                </p:cTn>
                              </p:par>
                              <p:par>
                                <p:cTn id="42" presetID="22" presetClass="entr" presetSubtype="4" fill="hold" nodeType="with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wipe(down)">
                                      <p:cBhvr>
                                        <p:cTn id="44" dur="500"/>
                                        <p:tgtEl>
                                          <p:spTgt spid="10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09"/>
                                        </p:tgtEl>
                                        <p:attrNameLst>
                                          <p:attrName>style.visibility</p:attrName>
                                        </p:attrNameLst>
                                      </p:cBhvr>
                                      <p:to>
                                        <p:strVal val="visible"/>
                                      </p:to>
                                    </p:set>
                                    <p:animEffect transition="in" filter="blinds(horizontal)">
                                      <p:cBhvr>
                                        <p:cTn id="49" dur="500"/>
                                        <p:tgtEl>
                                          <p:spTgt spid="109"/>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blinds(horizontal)">
                                      <p:cBhvr>
                                        <p:cTn id="5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9" grpId="0"/>
      <p:bldP spid="111" grpId="0"/>
      <p:bldP spid="112" grpId="0"/>
      <p:bldP spid="118" grpId="0" animBg="1"/>
      <p:bldP spid="1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A0E43-266B-C4BB-6822-8D6664C52E1D}"/>
              </a:ext>
            </a:extLst>
          </p:cNvPr>
          <p:cNvSpPr>
            <a:spLocks noGrp="1"/>
          </p:cNvSpPr>
          <p:nvPr>
            <p:ph type="title"/>
          </p:nvPr>
        </p:nvSpPr>
        <p:spPr>
          <a:xfrm>
            <a:off x="2114550" y="73819"/>
            <a:ext cx="5037535" cy="369094"/>
          </a:xfrm>
        </p:spPr>
        <p:txBody>
          <a:bodyPr/>
          <a:lstStyle/>
          <a:p>
            <a:pPr>
              <a:defRPr/>
            </a:pPr>
            <a:r>
              <a:rPr lang="en-US" sz="2000" dirty="0">
                <a:cs typeface="+mj-cs"/>
              </a:rPr>
              <a:t>Dual-frequency Precipitation Radar</a:t>
            </a:r>
          </a:p>
        </p:txBody>
      </p:sp>
      <p:sp>
        <p:nvSpPr>
          <p:cNvPr id="12292" name="Content Placeholder 3">
            <a:extLst>
              <a:ext uri="{FF2B5EF4-FFF2-40B4-BE49-F238E27FC236}">
                <a16:creationId xmlns:a16="http://schemas.microsoft.com/office/drawing/2014/main" id="{A0A70A2B-F6AF-0886-56BA-C2D86022CA83}"/>
              </a:ext>
            </a:extLst>
          </p:cNvPr>
          <p:cNvSpPr>
            <a:spLocks noGrp="1"/>
          </p:cNvSpPr>
          <p:nvPr>
            <p:ph sz="half" idx="2"/>
          </p:nvPr>
        </p:nvSpPr>
        <p:spPr>
          <a:xfrm>
            <a:off x="1494235" y="514350"/>
            <a:ext cx="2889647" cy="2368154"/>
          </a:xfrm>
        </p:spPr>
        <p:txBody>
          <a:bodyPr/>
          <a:lstStyle/>
          <a:p>
            <a:r>
              <a:rPr lang="en-US" altLang="en-US" sz="1350">
                <a:ea typeface="ＭＳ Ｐゴシック" panose="020B0600070205080204" pitchFamily="34" charset="-128"/>
              </a:rPr>
              <a:t>The DPR sends out two different frequencies at 35 GHz and 13.6 GHz and can determine the size and distribution of rain, snow, and ice from the strength of the returning signal</a:t>
            </a:r>
          </a:p>
          <a:p>
            <a:r>
              <a:rPr lang="en-US" altLang="en-US" sz="1350">
                <a:ea typeface="ＭＳ Ｐゴシック" panose="020B0600070205080204" pitchFamily="34" charset="-128"/>
              </a:rPr>
              <a:t>By using two frequencies it enables us to better understand particle distribution and microphysics, which is very important for improving estimates of rain rate on the surface</a:t>
            </a:r>
          </a:p>
          <a:p>
            <a:r>
              <a:rPr lang="en-US" altLang="en-US" sz="1350">
                <a:ea typeface="ＭＳ Ｐゴシック" panose="020B0600070205080204" pitchFamily="34" charset="-128"/>
              </a:rPr>
              <a:t>Takes 3D data like a CT scan.</a:t>
            </a:r>
          </a:p>
        </p:txBody>
      </p:sp>
      <p:pic>
        <p:nvPicPr>
          <p:cNvPr id="123907" name="Picture 6">
            <a:extLst>
              <a:ext uri="{FF2B5EF4-FFF2-40B4-BE49-F238E27FC236}">
                <a16:creationId xmlns:a16="http://schemas.microsoft.com/office/drawing/2014/main" id="{627577AF-C74A-6D2E-D9A9-4EE1D55164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54179" y="613173"/>
            <a:ext cx="2931319" cy="211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08" name="Picture 7" descr="DPR low res.jpg">
            <a:extLst>
              <a:ext uri="{FF2B5EF4-FFF2-40B4-BE49-F238E27FC236}">
                <a16:creationId xmlns:a16="http://schemas.microsoft.com/office/drawing/2014/main" id="{62C03B80-1B19-2B83-5E12-BE02F3A1A14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36256" y="2669381"/>
            <a:ext cx="3587354" cy="2382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9B2AEA7C-5C18-C4FC-3CAD-E8344944FA78}"/>
              </a:ext>
            </a:extLst>
          </p:cNvPr>
          <p:cNvSpPr txBox="1">
            <a:spLocks noChangeArrowheads="1"/>
          </p:cNvSpPr>
          <p:nvPr/>
        </p:nvSpPr>
        <p:spPr bwMode="auto">
          <a:xfrm>
            <a:off x="4349354" y="4794647"/>
            <a:ext cx="1010840" cy="257175"/>
          </a:xfrm>
          <a:prstGeom prst="rect">
            <a:avLst/>
          </a:prstGeom>
          <a:noFill/>
          <a:ln w="12700">
            <a:noFill/>
            <a:miter lim="800000"/>
            <a:headEnd/>
            <a:tailEnd/>
          </a:ln>
        </p:spPr>
        <p:txBody>
          <a:bodyPr anchor="ctr"/>
          <a:lstStyle/>
          <a:p>
            <a:pPr>
              <a:lnSpc>
                <a:spcPct val="95000"/>
              </a:lnSpc>
              <a:defRPr/>
            </a:pPr>
            <a:r>
              <a:rPr lang="en-US" sz="900" i="1" kern="0" dirty="0">
                <a:solidFill>
                  <a:srgbClr val="FFFFFF"/>
                </a:solidFill>
                <a:latin typeface="+mj-lt"/>
                <a:ea typeface="ＭＳ Ｐゴシック" pitchFamily="1" charset="-128"/>
                <a:cs typeface="ＭＳ Ｐゴシック" pitchFamily="1" charset="-128"/>
              </a:rPr>
              <a:t>Courtesy of JAXA</a:t>
            </a:r>
          </a:p>
        </p:txBody>
      </p:sp>
      <p:cxnSp>
        <p:nvCxnSpPr>
          <p:cNvPr id="123910" name="Straight Arrow Connector 9">
            <a:extLst>
              <a:ext uri="{FF2B5EF4-FFF2-40B4-BE49-F238E27FC236}">
                <a16:creationId xmlns:a16="http://schemas.microsoft.com/office/drawing/2014/main" id="{E8B4285C-E174-FFC7-BD5D-B3976F4B03AC}"/>
              </a:ext>
            </a:extLst>
          </p:cNvPr>
          <p:cNvCxnSpPr>
            <a:cxnSpLocks noChangeShapeType="1"/>
          </p:cNvCxnSpPr>
          <p:nvPr/>
        </p:nvCxnSpPr>
        <p:spPr bwMode="auto">
          <a:xfrm flipH="1" flipV="1">
            <a:off x="6474619" y="2069307"/>
            <a:ext cx="233363" cy="1089422"/>
          </a:xfrm>
          <a:prstGeom prst="straightConnector1">
            <a:avLst/>
          </a:prstGeom>
          <a:noFill/>
          <a:ln w="38100">
            <a:solidFill>
              <a:srgbClr val="FF1D1D"/>
            </a:solidFill>
            <a:prstDash val="sysDash"/>
            <a:round/>
            <a:headEnd/>
            <a:tailEnd type="arrow" w="sm" len="sm"/>
          </a:ln>
          <a:extLst>
            <a:ext uri="{909E8E84-426E-40DD-AFC4-6F175D3DCCD1}">
              <a14:hiddenFill xmlns:a14="http://schemas.microsoft.com/office/drawing/2010/main">
                <a:noFill/>
              </a14:hiddenFill>
            </a:ext>
          </a:extLst>
        </p:spPr>
      </p:cxnSp>
      <p:cxnSp>
        <p:nvCxnSpPr>
          <p:cNvPr id="123911" name="Straight Arrow Connector 10">
            <a:extLst>
              <a:ext uri="{FF2B5EF4-FFF2-40B4-BE49-F238E27FC236}">
                <a16:creationId xmlns:a16="http://schemas.microsoft.com/office/drawing/2014/main" id="{14F593EC-587D-8AA7-0FE2-2C4D46D4ECC1}"/>
              </a:ext>
            </a:extLst>
          </p:cNvPr>
          <p:cNvCxnSpPr>
            <a:cxnSpLocks noChangeShapeType="1"/>
          </p:cNvCxnSpPr>
          <p:nvPr/>
        </p:nvCxnSpPr>
        <p:spPr bwMode="auto">
          <a:xfrm flipV="1">
            <a:off x="7075885" y="1776413"/>
            <a:ext cx="0" cy="2199085"/>
          </a:xfrm>
          <a:prstGeom prst="straightConnector1">
            <a:avLst/>
          </a:prstGeom>
          <a:noFill/>
          <a:ln w="38100">
            <a:solidFill>
              <a:srgbClr val="FFD02C"/>
            </a:solidFill>
            <a:prstDash val="sysDash"/>
            <a:round/>
            <a:headEnd/>
            <a:tailEnd type="arrow" w="sm" len="sm"/>
          </a:ln>
          <a:extLst>
            <a:ext uri="{909E8E84-426E-40DD-AFC4-6F175D3DCCD1}">
              <a14:hiddenFill xmlns:a14="http://schemas.microsoft.com/office/drawing/2010/main">
                <a:noFill/>
              </a14:hiddenFill>
            </a:ext>
          </a:extLst>
        </p:spPr>
      </p:cxnSp>
      <p:sp>
        <p:nvSpPr>
          <p:cNvPr id="123912" name="Text Placeholder 2">
            <a:extLst>
              <a:ext uri="{FF2B5EF4-FFF2-40B4-BE49-F238E27FC236}">
                <a16:creationId xmlns:a16="http://schemas.microsoft.com/office/drawing/2014/main" id="{1C666A62-18D2-8B4A-6529-85711C32CF53}"/>
              </a:ext>
            </a:extLst>
          </p:cNvPr>
          <p:cNvSpPr>
            <a:spLocks noGrp="1"/>
          </p:cNvSpPr>
          <p:nvPr>
            <p:ph type="body" idx="1"/>
          </p:nvPr>
        </p:nvSpPr>
        <p:spPr>
          <a:xfrm>
            <a:off x="4326731" y="2476501"/>
            <a:ext cx="3030141" cy="479822"/>
          </a:xfrm>
        </p:spPr>
        <p:txBody>
          <a:bodyPr/>
          <a:lstStyle/>
          <a:p>
            <a:r>
              <a:rPr lang="en-US" altLang="en-US" sz="1350">
                <a:solidFill>
                  <a:srgbClr val="FFFF00"/>
                </a:solidFill>
                <a:ea typeface="ＭＳ Ｐゴシック" panose="020B0600070205080204" pitchFamily="34" charset="-128"/>
              </a:rPr>
              <a:t>DPR development at JAXA</a:t>
            </a:r>
          </a:p>
        </p:txBody>
      </p:sp>
      <p:pic>
        <p:nvPicPr>
          <p:cNvPr id="123913" name="Picture 12">
            <a:extLst>
              <a:ext uri="{FF2B5EF4-FFF2-40B4-BE49-F238E27FC236}">
                <a16:creationId xmlns:a16="http://schemas.microsoft.com/office/drawing/2014/main" id="{05387770-F82D-C064-0ED4-5E0E7E7601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2829" y="3064669"/>
            <a:ext cx="2446734" cy="2078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4" name="TextBox 2">
            <a:extLst>
              <a:ext uri="{FF2B5EF4-FFF2-40B4-BE49-F238E27FC236}">
                <a16:creationId xmlns:a16="http://schemas.microsoft.com/office/drawing/2014/main" id="{868B3820-5D60-1CC0-2787-656B39A4B2A8}"/>
              </a:ext>
            </a:extLst>
          </p:cNvPr>
          <p:cNvSpPr txBox="1">
            <a:spLocks noChangeArrowheads="1"/>
          </p:cNvSpPr>
          <p:nvPr/>
        </p:nvSpPr>
        <p:spPr bwMode="auto">
          <a:xfrm>
            <a:off x="5467350" y="4524376"/>
            <a:ext cx="25336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hlinkClick r:id="rId6"/>
              </a:rPr>
              <a:t>***Link to Radar/radiometer Animation</a:t>
            </a:r>
            <a:endParaRPr lang="en-US" altLang="en-US" sz="1800">
              <a:solidFill>
                <a:srgbClr val="FF0000"/>
              </a:solidFill>
            </a:endParaRPr>
          </a:p>
        </p:txBody>
      </p:sp>
    </p:spTree>
    <p:custDataLst>
      <p:tags r:id="rId1"/>
    </p:custData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292">
                                            <p:txEl>
                                              <p:pRg st="1" end="1"/>
                                            </p:txEl>
                                          </p:spTgt>
                                        </p:tgtEl>
                                        <p:attrNameLst>
                                          <p:attrName>style.visibility</p:attrName>
                                        </p:attrNameLst>
                                      </p:cBhvr>
                                      <p:to>
                                        <p:strVal val="visible"/>
                                      </p:to>
                                    </p:set>
                                    <p:animEffect transition="in" filter="fade">
                                      <p:cBhvr>
                                        <p:cTn id="7" dur="500"/>
                                        <p:tgtEl>
                                          <p:spTgt spid="1229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2292">
                                            <p:txEl>
                                              <p:pRg st="2" end="2"/>
                                            </p:txEl>
                                          </p:spTgt>
                                        </p:tgtEl>
                                        <p:attrNameLst>
                                          <p:attrName>style.visibility</p:attrName>
                                        </p:attrNameLst>
                                      </p:cBhvr>
                                      <p:to>
                                        <p:strVal val="visible"/>
                                      </p:to>
                                    </p:set>
                                    <p:animEffect transition="in" filter="fade">
                                      <p:cBhvr>
                                        <p:cTn id="12" dur="500"/>
                                        <p:tgtEl>
                                          <p:spTgt spid="1229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Picture 25" descr="GPM_Poster2011.jpg">
            <a:extLst>
              <a:ext uri="{FF2B5EF4-FFF2-40B4-BE49-F238E27FC236}">
                <a16:creationId xmlns:a16="http://schemas.microsoft.com/office/drawing/2014/main" id="{417DE144-F9BC-A841-6E5E-849D85C0A7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7522" y="-67866"/>
            <a:ext cx="7010401" cy="525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Picture 55">
            <a:extLst>
              <a:ext uri="{FF2B5EF4-FFF2-40B4-BE49-F238E27FC236}">
                <a16:creationId xmlns:a16="http://schemas.microsoft.com/office/drawing/2014/main" id="{FA4164AC-78FE-FAB7-2026-62293AA84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1431"/>
            <a:ext cx="542925" cy="46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5" name="Rectangle 2">
            <a:extLst>
              <a:ext uri="{FF2B5EF4-FFF2-40B4-BE49-F238E27FC236}">
                <a16:creationId xmlns:a16="http://schemas.microsoft.com/office/drawing/2014/main" id="{2BBCC98A-CD90-7938-6E5A-9904EA5ABBFE}"/>
              </a:ext>
            </a:extLst>
          </p:cNvPr>
          <p:cNvSpPr txBox="1">
            <a:spLocks noChangeArrowheads="1"/>
          </p:cNvSpPr>
          <p:nvPr/>
        </p:nvSpPr>
        <p:spPr bwMode="auto">
          <a:xfrm>
            <a:off x="1800225" y="-1191"/>
            <a:ext cx="5610225" cy="37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lnSpc>
                <a:spcPct val="95000"/>
              </a:lnSpc>
            </a:pPr>
            <a:r>
              <a:rPr lang="en-US" altLang="en-US" sz="2100" i="1">
                <a:solidFill>
                  <a:srgbClr val="FFFFFF"/>
                </a:solidFill>
                <a:latin typeface="Book Antiqua" panose="02040602050305030304" pitchFamily="18" charset="0"/>
              </a:rPr>
              <a:t>GPM Constellation Concept</a:t>
            </a:r>
          </a:p>
        </p:txBody>
      </p:sp>
      <p:sp>
        <p:nvSpPr>
          <p:cNvPr id="125956" name="Text Box 4">
            <a:extLst>
              <a:ext uri="{FF2B5EF4-FFF2-40B4-BE49-F238E27FC236}">
                <a16:creationId xmlns:a16="http://schemas.microsoft.com/office/drawing/2014/main" id="{3D20F32D-6DD1-5B1C-E68B-E2398D478D08}"/>
              </a:ext>
            </a:extLst>
          </p:cNvPr>
          <p:cNvSpPr txBox="1">
            <a:spLocks noChangeArrowheads="1"/>
          </p:cNvSpPr>
          <p:nvPr/>
        </p:nvSpPr>
        <p:spPr bwMode="auto">
          <a:xfrm>
            <a:off x="5872163" y="291909"/>
            <a:ext cx="1869281" cy="1905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lnSpc>
                <a:spcPct val="110000"/>
              </a:lnSpc>
            </a:pPr>
            <a:r>
              <a:rPr lang="en-US" altLang="en-US" sz="1200">
                <a:solidFill>
                  <a:srgbClr val="FFFF00"/>
                </a:solidFill>
                <a:latin typeface="Arial" panose="020B0604020202020204" pitchFamily="34" charset="0"/>
              </a:rPr>
              <a:t>GPM Core Observatory</a:t>
            </a:r>
          </a:p>
          <a:p>
            <a:pPr algn="r">
              <a:lnSpc>
                <a:spcPct val="110000"/>
              </a:lnSpc>
            </a:pPr>
            <a:r>
              <a:rPr lang="en-US" altLang="en-US" sz="1200" i="1">
                <a:solidFill>
                  <a:srgbClr val="FFFF00"/>
                </a:solidFill>
                <a:latin typeface="Times New Roman" panose="02020603050405020304" pitchFamily="18" charset="0"/>
              </a:rPr>
              <a:t> (NASA/JAXA, 2014 )</a:t>
            </a:r>
          </a:p>
          <a:p>
            <a:pPr algn="r">
              <a:lnSpc>
                <a:spcPct val="110000"/>
              </a:lnSpc>
            </a:pPr>
            <a:r>
              <a:rPr lang="en-US" altLang="en-US" sz="1200" i="1">
                <a:solidFill>
                  <a:srgbClr val="FFFFFF"/>
                </a:solidFill>
                <a:latin typeface="Times New Roman" panose="02020603050405020304" pitchFamily="18" charset="0"/>
              </a:rPr>
              <a:t>DPR (Ku &amp; Ka band)</a:t>
            </a:r>
          </a:p>
          <a:p>
            <a:pPr algn="r">
              <a:lnSpc>
                <a:spcPct val="110000"/>
              </a:lnSpc>
            </a:pPr>
            <a:r>
              <a:rPr lang="en-US" altLang="en-US" sz="1200" i="1">
                <a:solidFill>
                  <a:srgbClr val="FFFFFF"/>
                </a:solidFill>
                <a:latin typeface="Times New Roman" panose="02020603050405020304" pitchFamily="18" charset="0"/>
              </a:rPr>
              <a:t>GMI (10-183 GHz)</a:t>
            </a:r>
          </a:p>
          <a:p>
            <a:pPr algn="r">
              <a:lnSpc>
                <a:spcPct val="110000"/>
              </a:lnSpc>
            </a:pPr>
            <a:r>
              <a:rPr lang="en-US" altLang="en-US" sz="1200" i="1">
                <a:solidFill>
                  <a:srgbClr val="FFFFFF"/>
                </a:solidFill>
                <a:latin typeface="Times New Roman" panose="02020603050405020304" pitchFamily="18" charset="0"/>
              </a:rPr>
              <a:t>65</a:t>
            </a:r>
            <a:r>
              <a:rPr lang="en-US" altLang="en-US" sz="1200" i="1" baseline="30000">
                <a:solidFill>
                  <a:srgbClr val="FFFFFF"/>
                </a:solidFill>
                <a:latin typeface="Times New Roman" panose="02020603050405020304" pitchFamily="18" charset="0"/>
              </a:rPr>
              <a:t>o</a:t>
            </a:r>
            <a:r>
              <a:rPr lang="en-US" altLang="en-US" sz="1200" i="1">
                <a:solidFill>
                  <a:srgbClr val="FFFFFF"/>
                </a:solidFill>
                <a:latin typeface="Times New Roman" panose="02020603050405020304" pitchFamily="18" charset="0"/>
              </a:rPr>
              <a:t> Inclination</a:t>
            </a:r>
          </a:p>
          <a:p>
            <a:pPr algn="r">
              <a:lnSpc>
                <a:spcPct val="110000"/>
              </a:lnSpc>
            </a:pPr>
            <a:r>
              <a:rPr lang="en-US" altLang="en-US" sz="1200" i="1">
                <a:solidFill>
                  <a:srgbClr val="FFFFFF"/>
                </a:solidFill>
                <a:latin typeface="Times New Roman" panose="02020603050405020304" pitchFamily="18" charset="0"/>
              </a:rPr>
              <a:t>407 km altitude</a:t>
            </a:r>
          </a:p>
          <a:p>
            <a:pPr algn="r">
              <a:lnSpc>
                <a:spcPct val="110000"/>
              </a:lnSpc>
            </a:pPr>
            <a:r>
              <a:rPr lang="en-US" altLang="en-US" sz="1200" i="1">
                <a:solidFill>
                  <a:srgbClr val="FFFFFF"/>
                </a:solidFill>
                <a:latin typeface="Times New Roman" panose="02020603050405020304" pitchFamily="18" charset="0"/>
              </a:rPr>
              <a:t>5 km best footprint</a:t>
            </a:r>
          </a:p>
          <a:p>
            <a:pPr algn="r">
              <a:lnSpc>
                <a:spcPct val="110000"/>
              </a:lnSpc>
            </a:pPr>
            <a:r>
              <a:rPr lang="en-US" altLang="en-US" sz="1200" i="1">
                <a:solidFill>
                  <a:srgbClr val="FFFFFF"/>
                </a:solidFill>
                <a:latin typeface="Times New Roman" panose="02020603050405020304" pitchFamily="18" charset="0"/>
              </a:rPr>
              <a:t>0.2 – 110 mm/hr and snow</a:t>
            </a:r>
          </a:p>
          <a:p>
            <a:pPr algn="r">
              <a:lnSpc>
                <a:spcPct val="110000"/>
              </a:lnSpc>
            </a:pPr>
            <a:r>
              <a:rPr lang="en-US" altLang="en-US" sz="1200" i="1">
                <a:solidFill>
                  <a:srgbClr val="FFFFFF"/>
                </a:solidFill>
                <a:latin typeface="Times New Roman" panose="02020603050405020304" pitchFamily="18" charset="0"/>
              </a:rPr>
              <a:t>Lifetime: 3, 5, 15 years  </a:t>
            </a:r>
          </a:p>
        </p:txBody>
      </p:sp>
      <p:sp>
        <p:nvSpPr>
          <p:cNvPr id="125957" name="Text Box 4">
            <a:extLst>
              <a:ext uri="{FF2B5EF4-FFF2-40B4-BE49-F238E27FC236}">
                <a16:creationId xmlns:a16="http://schemas.microsoft.com/office/drawing/2014/main" id="{623C481C-52EB-3071-0BBF-EC6D72C8E14B}"/>
              </a:ext>
            </a:extLst>
          </p:cNvPr>
          <p:cNvSpPr txBox="1">
            <a:spLocks noChangeArrowheads="1"/>
          </p:cNvSpPr>
          <p:nvPr/>
        </p:nvSpPr>
        <p:spPr bwMode="auto">
          <a:xfrm>
            <a:off x="3465910" y="418926"/>
            <a:ext cx="1247775" cy="434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nSpc>
                <a:spcPct val="110000"/>
              </a:lnSpc>
            </a:pPr>
            <a:r>
              <a:rPr lang="en-US" altLang="en-US" sz="1050">
                <a:solidFill>
                  <a:srgbClr val="FFFF00"/>
                </a:solidFill>
                <a:latin typeface="Arial" panose="020B0604020202020204" pitchFamily="34" charset="0"/>
              </a:rPr>
              <a:t>Suomi NPP</a:t>
            </a:r>
            <a:r>
              <a:rPr lang="en-US" altLang="en-US" sz="1050" i="1">
                <a:solidFill>
                  <a:srgbClr val="FFFF00"/>
                </a:solidFill>
                <a:latin typeface="Times New Roman" panose="02020603050405020304" pitchFamily="18" charset="0"/>
              </a:rPr>
              <a:t>  </a:t>
            </a:r>
          </a:p>
          <a:p>
            <a:pPr>
              <a:lnSpc>
                <a:spcPct val="110000"/>
              </a:lnSpc>
            </a:pPr>
            <a:r>
              <a:rPr lang="en-US" altLang="en-US" sz="1050" i="1">
                <a:solidFill>
                  <a:srgbClr val="FFFF00"/>
                </a:solidFill>
                <a:latin typeface="Times New Roman" panose="02020603050405020304" pitchFamily="18" charset="0"/>
              </a:rPr>
              <a:t> (NASA/NOAA)   </a:t>
            </a:r>
          </a:p>
        </p:txBody>
      </p:sp>
      <p:sp>
        <p:nvSpPr>
          <p:cNvPr id="125958" name="Text Box 4">
            <a:extLst>
              <a:ext uri="{FF2B5EF4-FFF2-40B4-BE49-F238E27FC236}">
                <a16:creationId xmlns:a16="http://schemas.microsoft.com/office/drawing/2014/main" id="{2CDBDD42-1676-8099-2B5D-4F1A539C62B8}"/>
              </a:ext>
            </a:extLst>
          </p:cNvPr>
          <p:cNvSpPr txBox="1">
            <a:spLocks noChangeArrowheads="1"/>
          </p:cNvSpPr>
          <p:nvPr/>
        </p:nvSpPr>
        <p:spPr bwMode="auto">
          <a:xfrm>
            <a:off x="2019300" y="900534"/>
            <a:ext cx="1315641" cy="434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nSpc>
                <a:spcPct val="110000"/>
              </a:lnSpc>
            </a:pPr>
            <a:r>
              <a:rPr lang="en-US" altLang="en-US" sz="1050">
                <a:solidFill>
                  <a:srgbClr val="FFFF00"/>
                </a:solidFill>
                <a:latin typeface="Arial" panose="020B0604020202020204" pitchFamily="34" charset="0"/>
              </a:rPr>
              <a:t>MetOp B/</a:t>
            </a:r>
            <a:r>
              <a:rPr lang="en-US" altLang="en-US" sz="1050">
                <a:solidFill>
                  <a:srgbClr val="FFFFFF"/>
                </a:solidFill>
                <a:latin typeface="Arial" panose="020B0604020202020204" pitchFamily="34" charset="0"/>
              </a:rPr>
              <a:t>C</a:t>
            </a:r>
          </a:p>
          <a:p>
            <a:pPr>
              <a:lnSpc>
                <a:spcPct val="110000"/>
              </a:lnSpc>
            </a:pPr>
            <a:r>
              <a:rPr lang="en-US" altLang="en-US" sz="1050" i="1">
                <a:solidFill>
                  <a:srgbClr val="FFFF00"/>
                </a:solidFill>
                <a:latin typeface="Times New Roman" panose="02020603050405020304" pitchFamily="18" charset="0"/>
              </a:rPr>
              <a:t>    (EUMETSAT)   </a:t>
            </a:r>
          </a:p>
        </p:txBody>
      </p:sp>
      <p:sp>
        <p:nvSpPr>
          <p:cNvPr id="125959" name="Text Box 4">
            <a:extLst>
              <a:ext uri="{FF2B5EF4-FFF2-40B4-BE49-F238E27FC236}">
                <a16:creationId xmlns:a16="http://schemas.microsoft.com/office/drawing/2014/main" id="{9C788B9F-EA2A-1603-61A2-D44B10246E60}"/>
              </a:ext>
            </a:extLst>
          </p:cNvPr>
          <p:cNvSpPr txBox="1">
            <a:spLocks noChangeArrowheads="1"/>
          </p:cNvSpPr>
          <p:nvPr/>
        </p:nvSpPr>
        <p:spPr bwMode="auto">
          <a:xfrm>
            <a:off x="1856185" y="2037581"/>
            <a:ext cx="1085850" cy="434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nSpc>
                <a:spcPct val="110000"/>
              </a:lnSpc>
            </a:pPr>
            <a:r>
              <a:rPr lang="en-US" altLang="en-US" sz="1050">
                <a:solidFill>
                  <a:srgbClr val="FFFFFF"/>
                </a:solidFill>
                <a:latin typeface="Arial" panose="020B0604020202020204" pitchFamily="34" charset="0"/>
              </a:rPr>
              <a:t> JPSS-1  </a:t>
            </a:r>
            <a:r>
              <a:rPr lang="en-US" altLang="en-US" sz="1050" i="1">
                <a:solidFill>
                  <a:srgbClr val="FFFFFF"/>
                </a:solidFill>
                <a:latin typeface="Times New Roman" panose="02020603050405020304" pitchFamily="18" charset="0"/>
              </a:rPr>
              <a:t> (NOAA) </a:t>
            </a:r>
          </a:p>
        </p:txBody>
      </p:sp>
      <p:sp>
        <p:nvSpPr>
          <p:cNvPr id="125960" name="Text Box 4">
            <a:extLst>
              <a:ext uri="{FF2B5EF4-FFF2-40B4-BE49-F238E27FC236}">
                <a16:creationId xmlns:a16="http://schemas.microsoft.com/office/drawing/2014/main" id="{04522135-2E56-8978-EDC9-6D32C807F7EC}"/>
              </a:ext>
            </a:extLst>
          </p:cNvPr>
          <p:cNvSpPr txBox="1">
            <a:spLocks noChangeArrowheads="1"/>
          </p:cNvSpPr>
          <p:nvPr/>
        </p:nvSpPr>
        <p:spPr bwMode="auto">
          <a:xfrm>
            <a:off x="2072879" y="3891216"/>
            <a:ext cx="1323975" cy="61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nSpc>
                <a:spcPct val="110000"/>
              </a:lnSpc>
            </a:pPr>
            <a:r>
              <a:rPr lang="en-US" altLang="en-US" sz="1050">
                <a:solidFill>
                  <a:srgbClr val="FFFF00"/>
                </a:solidFill>
                <a:latin typeface="Arial" panose="020B0604020202020204" pitchFamily="34" charset="0"/>
              </a:rPr>
              <a:t>DMSP F17/F18</a:t>
            </a:r>
            <a:r>
              <a:rPr lang="en-US" altLang="en-US" sz="1050">
                <a:solidFill>
                  <a:srgbClr val="FFFFFF"/>
                </a:solidFill>
                <a:latin typeface="Arial" panose="020B0604020202020204" pitchFamily="34" charset="0"/>
              </a:rPr>
              <a:t>/</a:t>
            </a:r>
            <a:r>
              <a:rPr lang="en-US" altLang="en-US" sz="1050">
                <a:solidFill>
                  <a:srgbClr val="FFFF00"/>
                </a:solidFill>
                <a:latin typeface="Arial" panose="020B0604020202020204" pitchFamily="34" charset="0"/>
              </a:rPr>
              <a:t>F19</a:t>
            </a:r>
            <a:r>
              <a:rPr lang="en-US" altLang="en-US" sz="1050">
                <a:solidFill>
                  <a:srgbClr val="FFFFFF"/>
                </a:solidFill>
                <a:latin typeface="Arial" panose="020B0604020202020204" pitchFamily="34" charset="0"/>
              </a:rPr>
              <a:t>/F20</a:t>
            </a:r>
          </a:p>
          <a:p>
            <a:pPr>
              <a:lnSpc>
                <a:spcPct val="110000"/>
              </a:lnSpc>
            </a:pPr>
            <a:r>
              <a:rPr lang="en-US" altLang="en-US" sz="1050" i="1">
                <a:solidFill>
                  <a:srgbClr val="FFFFFF"/>
                </a:solidFill>
                <a:latin typeface="Times New Roman" panose="02020603050405020304" pitchFamily="18" charset="0"/>
              </a:rPr>
              <a:t>(DOD) </a:t>
            </a:r>
          </a:p>
        </p:txBody>
      </p:sp>
      <p:sp>
        <p:nvSpPr>
          <p:cNvPr id="125961" name="Text Box 4">
            <a:extLst>
              <a:ext uri="{FF2B5EF4-FFF2-40B4-BE49-F238E27FC236}">
                <a16:creationId xmlns:a16="http://schemas.microsoft.com/office/drawing/2014/main" id="{9A38BCC7-BE4B-F3E6-FB7B-5AA55176264A}"/>
              </a:ext>
            </a:extLst>
          </p:cNvPr>
          <p:cNvSpPr txBox="1">
            <a:spLocks noChangeArrowheads="1"/>
          </p:cNvSpPr>
          <p:nvPr/>
        </p:nvSpPr>
        <p:spPr bwMode="auto">
          <a:xfrm>
            <a:off x="6267450" y="4094981"/>
            <a:ext cx="1133475" cy="434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nSpc>
                <a:spcPct val="110000"/>
              </a:lnSpc>
            </a:pPr>
            <a:r>
              <a:rPr lang="en-US" altLang="en-US" sz="1050">
                <a:solidFill>
                  <a:srgbClr val="FFFF00"/>
                </a:solidFill>
                <a:latin typeface="Arial" panose="020B0604020202020204" pitchFamily="34" charset="0"/>
              </a:rPr>
              <a:t>GCOM-W1</a:t>
            </a:r>
            <a:r>
              <a:rPr lang="en-US" altLang="en-US" sz="1050" i="1">
                <a:solidFill>
                  <a:srgbClr val="FFFF00"/>
                </a:solidFill>
                <a:latin typeface="Times New Roman" panose="02020603050405020304" pitchFamily="18" charset="0"/>
              </a:rPr>
              <a:t> (JAXA) </a:t>
            </a:r>
          </a:p>
        </p:txBody>
      </p:sp>
      <p:sp>
        <p:nvSpPr>
          <p:cNvPr id="125962" name="Text Box 4">
            <a:extLst>
              <a:ext uri="{FF2B5EF4-FFF2-40B4-BE49-F238E27FC236}">
                <a16:creationId xmlns:a16="http://schemas.microsoft.com/office/drawing/2014/main" id="{6FE4523F-45E0-E26E-4EC9-A6E8D1F99FE9}"/>
              </a:ext>
            </a:extLst>
          </p:cNvPr>
          <p:cNvSpPr txBox="1">
            <a:spLocks noChangeArrowheads="1"/>
          </p:cNvSpPr>
          <p:nvPr/>
        </p:nvSpPr>
        <p:spPr bwMode="auto">
          <a:xfrm>
            <a:off x="6791325" y="3056756"/>
            <a:ext cx="990600" cy="434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nSpc>
                <a:spcPct val="110000"/>
              </a:lnSpc>
            </a:pPr>
            <a:r>
              <a:rPr lang="en-US" altLang="en-US" sz="1050">
                <a:solidFill>
                  <a:srgbClr val="FFFF00"/>
                </a:solidFill>
                <a:latin typeface="Arial" panose="020B0604020202020204" pitchFamily="34" charset="0"/>
              </a:rPr>
              <a:t>NOAA 18/19</a:t>
            </a:r>
            <a:r>
              <a:rPr lang="en-US" altLang="en-US" sz="1050" i="1">
                <a:solidFill>
                  <a:srgbClr val="FFFF00"/>
                </a:solidFill>
                <a:latin typeface="Times New Roman" panose="02020603050405020304" pitchFamily="18" charset="0"/>
              </a:rPr>
              <a:t> (NOAA) </a:t>
            </a:r>
          </a:p>
        </p:txBody>
      </p:sp>
      <p:sp>
        <p:nvSpPr>
          <p:cNvPr id="125963" name="Text Box 4">
            <a:extLst>
              <a:ext uri="{FF2B5EF4-FFF2-40B4-BE49-F238E27FC236}">
                <a16:creationId xmlns:a16="http://schemas.microsoft.com/office/drawing/2014/main" id="{CA422E68-86A6-2BC0-180F-BA785D924780}"/>
              </a:ext>
            </a:extLst>
          </p:cNvPr>
          <p:cNvSpPr txBox="1">
            <a:spLocks noChangeArrowheads="1"/>
          </p:cNvSpPr>
          <p:nvPr/>
        </p:nvSpPr>
        <p:spPr bwMode="auto">
          <a:xfrm>
            <a:off x="6191250" y="2219746"/>
            <a:ext cx="1514475" cy="434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lnSpc>
                <a:spcPct val="110000"/>
              </a:lnSpc>
            </a:pPr>
            <a:r>
              <a:rPr lang="en-US" altLang="en-US" sz="1050">
                <a:solidFill>
                  <a:srgbClr val="FFFF00"/>
                </a:solidFill>
                <a:latin typeface="Arial" panose="020B0604020202020204" pitchFamily="34" charset="0"/>
              </a:rPr>
              <a:t>Megha-Tropiques</a:t>
            </a:r>
            <a:r>
              <a:rPr lang="en-US" altLang="en-US" sz="1050" i="1">
                <a:solidFill>
                  <a:srgbClr val="FFFF00"/>
                </a:solidFill>
                <a:latin typeface="Times New Roman" panose="02020603050405020304" pitchFamily="18" charset="0"/>
              </a:rPr>
              <a:t> (CNES/ISRO) </a:t>
            </a:r>
          </a:p>
        </p:txBody>
      </p:sp>
      <p:sp>
        <p:nvSpPr>
          <p:cNvPr id="125964" name="Rectangle 4">
            <a:extLst>
              <a:ext uri="{FF2B5EF4-FFF2-40B4-BE49-F238E27FC236}">
                <a16:creationId xmlns:a16="http://schemas.microsoft.com/office/drawing/2014/main" id="{B5973526-DE82-DCE3-041A-BB5CCE457544}"/>
              </a:ext>
            </a:extLst>
          </p:cNvPr>
          <p:cNvSpPr>
            <a:spLocks noChangeArrowheads="1"/>
          </p:cNvSpPr>
          <p:nvPr/>
        </p:nvSpPr>
        <p:spPr bwMode="auto">
          <a:xfrm>
            <a:off x="1293168" y="3698081"/>
            <a:ext cx="461665" cy="92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eaVert" wrap="none" anchor="ct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grpSp>
        <p:nvGrpSpPr>
          <p:cNvPr id="125965" name="Group 37">
            <a:extLst>
              <a:ext uri="{FF2B5EF4-FFF2-40B4-BE49-F238E27FC236}">
                <a16:creationId xmlns:a16="http://schemas.microsoft.com/office/drawing/2014/main" id="{EA3B7736-A8EC-0CFB-B814-6E7F9B1D37E5}"/>
              </a:ext>
            </a:extLst>
          </p:cNvPr>
          <p:cNvGrpSpPr>
            <a:grpSpLocks/>
          </p:cNvGrpSpPr>
          <p:nvPr/>
        </p:nvGrpSpPr>
        <p:grpSpPr bwMode="auto">
          <a:xfrm>
            <a:off x="3981450" y="4439841"/>
            <a:ext cx="1348979" cy="159544"/>
            <a:chOff x="266700" y="6172200"/>
            <a:chExt cx="2192338" cy="304800"/>
          </a:xfrm>
        </p:grpSpPr>
        <p:grpSp>
          <p:nvGrpSpPr>
            <p:cNvPr id="125969" name="Group 8">
              <a:extLst>
                <a:ext uri="{FF2B5EF4-FFF2-40B4-BE49-F238E27FC236}">
                  <a16:creationId xmlns:a16="http://schemas.microsoft.com/office/drawing/2014/main" id="{66FF9E03-C3E2-E1BD-043A-58470A4A536F}"/>
                </a:ext>
              </a:extLst>
            </p:cNvPr>
            <p:cNvGrpSpPr>
              <a:grpSpLocks noChangeAspect="1"/>
            </p:cNvGrpSpPr>
            <p:nvPr/>
          </p:nvGrpSpPr>
          <p:grpSpPr bwMode="auto">
            <a:xfrm>
              <a:off x="266700" y="6184900"/>
              <a:ext cx="839788" cy="292100"/>
              <a:chOff x="2889653" y="6371431"/>
              <a:chExt cx="836012" cy="296971"/>
            </a:xfrm>
          </p:grpSpPr>
          <p:pic>
            <p:nvPicPr>
              <p:cNvPr id="125974" name="Picture 51" descr="19flags">
                <a:extLst>
                  <a:ext uri="{FF2B5EF4-FFF2-40B4-BE49-F238E27FC236}">
                    <a16:creationId xmlns:a16="http://schemas.microsoft.com/office/drawing/2014/main" id="{1D3BF2C4-2EF3-24AF-B8AD-E7AF433FCE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9653" y="6371431"/>
                <a:ext cx="399444" cy="29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75" name="Picture 57" descr="19flags">
                <a:extLst>
                  <a:ext uri="{FF2B5EF4-FFF2-40B4-BE49-F238E27FC236}">
                    <a16:creationId xmlns:a16="http://schemas.microsoft.com/office/drawing/2014/main" id="{AD594E7C-75BD-C9C5-0E5E-6F7DD5E4A4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0343" y="6371432"/>
                <a:ext cx="395322" cy="29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5970" name="Group 11">
              <a:extLst>
                <a:ext uri="{FF2B5EF4-FFF2-40B4-BE49-F238E27FC236}">
                  <a16:creationId xmlns:a16="http://schemas.microsoft.com/office/drawing/2014/main" id="{DD63626E-BCEB-EB7F-FCE3-A758720B4CC6}"/>
                </a:ext>
              </a:extLst>
            </p:cNvPr>
            <p:cNvGrpSpPr>
              <a:grpSpLocks noChangeAspect="1"/>
            </p:cNvGrpSpPr>
            <p:nvPr/>
          </p:nvGrpSpPr>
          <p:grpSpPr bwMode="auto">
            <a:xfrm>
              <a:off x="1152525" y="6172200"/>
              <a:ext cx="820738" cy="304800"/>
              <a:chOff x="4166470" y="6381806"/>
              <a:chExt cx="853879" cy="293157"/>
            </a:xfrm>
          </p:grpSpPr>
          <p:pic>
            <p:nvPicPr>
              <p:cNvPr id="125972" name="Picture 47" descr="19flags">
                <a:extLst>
                  <a:ext uri="{FF2B5EF4-FFF2-40B4-BE49-F238E27FC236}">
                    <a16:creationId xmlns:a16="http://schemas.microsoft.com/office/drawing/2014/main" id="{7AE3CA91-0E79-A4CE-926D-BCDDAAACD1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6470" y="6383244"/>
                <a:ext cx="397609" cy="291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73" name="Picture 45" descr="19flags">
                <a:extLst>
                  <a:ext uri="{FF2B5EF4-FFF2-40B4-BE49-F238E27FC236}">
                    <a16:creationId xmlns:a16="http://schemas.microsoft.com/office/drawing/2014/main" id="{5532C292-D55C-61CD-E76F-82E88D4C0E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9669" y="6381806"/>
                <a:ext cx="410680" cy="291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5971" name="Picture 39" descr="19flags">
              <a:extLst>
                <a:ext uri="{FF2B5EF4-FFF2-40B4-BE49-F238E27FC236}">
                  <a16:creationId xmlns:a16="http://schemas.microsoft.com/office/drawing/2014/main" id="{3B6561A8-9FE1-FC27-277A-DE238D7572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44700" y="6172200"/>
              <a:ext cx="414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5966" name="Rectangle 2">
            <a:extLst>
              <a:ext uri="{FF2B5EF4-FFF2-40B4-BE49-F238E27FC236}">
                <a16:creationId xmlns:a16="http://schemas.microsoft.com/office/drawing/2014/main" id="{29972F58-150B-7A47-D86B-E8B462F58362}"/>
              </a:ext>
            </a:extLst>
          </p:cNvPr>
          <p:cNvSpPr txBox="1">
            <a:spLocks noChangeArrowheads="1"/>
          </p:cNvSpPr>
          <p:nvPr/>
        </p:nvSpPr>
        <p:spPr bwMode="auto">
          <a:xfrm>
            <a:off x="1644254" y="4689872"/>
            <a:ext cx="5999559"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nSpc>
                <a:spcPct val="95000"/>
              </a:lnSpc>
            </a:pPr>
            <a:r>
              <a:rPr lang="en-US" altLang="en-US" sz="1125" i="1">
                <a:solidFill>
                  <a:srgbClr val="CCFFCC"/>
                </a:solidFill>
                <a:latin typeface="Book Antiqua" panose="02040602050305030304" pitchFamily="18" charset="0"/>
              </a:rPr>
              <a:t>Next-Generation Unified Global Precipitation Products Using GPM Core Observatory as Reference</a:t>
            </a:r>
          </a:p>
          <a:p>
            <a:pPr algn="ctr">
              <a:lnSpc>
                <a:spcPct val="95000"/>
              </a:lnSpc>
            </a:pPr>
            <a:r>
              <a:rPr lang="en-US" altLang="en-US" sz="1125">
                <a:solidFill>
                  <a:srgbClr val="FFC000"/>
                </a:solidFill>
                <a:latin typeface="Arial" panose="020B0604020202020204" pitchFamily="34" charset="0"/>
                <a:cs typeface="Arial" panose="020B0604020202020204" pitchFamily="34" charset="0"/>
              </a:rPr>
              <a:t>Precipitation rates everywhere in the world every three hours</a:t>
            </a:r>
          </a:p>
        </p:txBody>
      </p:sp>
      <p:sp>
        <p:nvSpPr>
          <p:cNvPr id="125967" name="Text Box 49">
            <a:extLst>
              <a:ext uri="{FF2B5EF4-FFF2-40B4-BE49-F238E27FC236}">
                <a16:creationId xmlns:a16="http://schemas.microsoft.com/office/drawing/2014/main" id="{BD8530E7-69EE-6120-B881-CE62A0203603}"/>
              </a:ext>
            </a:extLst>
          </p:cNvPr>
          <p:cNvSpPr txBox="1">
            <a:spLocks noChangeArrowheads="1"/>
          </p:cNvSpPr>
          <p:nvPr/>
        </p:nvSpPr>
        <p:spPr bwMode="auto">
          <a:xfrm>
            <a:off x="7753350" y="4872038"/>
            <a:ext cx="2476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fld id="{294B9012-D151-0043-AC1F-E45DC86B59F8}" type="slidenum">
              <a:rPr lang="en-US" altLang="en-US" sz="750" b="1" i="1">
                <a:solidFill>
                  <a:srgbClr val="FFFFFF"/>
                </a:solidFill>
              </a:rPr>
              <a:pPr>
                <a:spcBef>
                  <a:spcPct val="50000"/>
                </a:spcBef>
              </a:pPr>
              <a:t>27</a:t>
            </a:fld>
            <a:endParaRPr lang="en-US" altLang="en-US" sz="750" b="1" i="1">
              <a:solidFill>
                <a:srgbClr val="FFFFFF"/>
              </a:solidFill>
            </a:endParaRPr>
          </a:p>
        </p:txBody>
      </p:sp>
      <p:sp>
        <p:nvSpPr>
          <p:cNvPr id="125968" name="Text Box 4">
            <a:extLst>
              <a:ext uri="{FF2B5EF4-FFF2-40B4-BE49-F238E27FC236}">
                <a16:creationId xmlns:a16="http://schemas.microsoft.com/office/drawing/2014/main" id="{A9E34793-4C29-E41C-C789-369BA1F1DD06}"/>
              </a:ext>
            </a:extLst>
          </p:cNvPr>
          <p:cNvSpPr txBox="1">
            <a:spLocks noChangeArrowheads="1"/>
          </p:cNvSpPr>
          <p:nvPr/>
        </p:nvSpPr>
        <p:spPr bwMode="auto">
          <a:xfrm>
            <a:off x="1524000" y="3257376"/>
            <a:ext cx="990600" cy="434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nSpc>
                <a:spcPct val="110000"/>
              </a:lnSpc>
            </a:pPr>
            <a:r>
              <a:rPr lang="en-US" altLang="en-US" sz="1050">
                <a:solidFill>
                  <a:srgbClr val="FFFF00"/>
                </a:solidFill>
                <a:latin typeface="Arial" panose="020B0604020202020204" pitchFamily="34" charset="0"/>
              </a:rPr>
              <a:t>TRMM</a:t>
            </a:r>
          </a:p>
          <a:p>
            <a:pPr>
              <a:lnSpc>
                <a:spcPct val="110000"/>
              </a:lnSpc>
            </a:pPr>
            <a:r>
              <a:rPr lang="en-US" altLang="en-US" sz="1050" i="1">
                <a:solidFill>
                  <a:srgbClr val="FFFF00"/>
                </a:solidFill>
                <a:latin typeface="Times New Roman" panose="02020603050405020304" pitchFamily="18" charset="0"/>
              </a:rPr>
              <a:t>(NASA/JAXA) </a:t>
            </a:r>
          </a:p>
        </p:txBody>
      </p:sp>
    </p:spTree>
  </p:cSld>
  <p:clrMapOvr>
    <a:masterClrMapping/>
  </p:clrMapOvr>
  <p:transition spd="med" advClick="0"/>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3250" name="Freeform 2">
            <a:extLst>
              <a:ext uri="{FF2B5EF4-FFF2-40B4-BE49-F238E27FC236}">
                <a16:creationId xmlns:a16="http://schemas.microsoft.com/office/drawing/2014/main" id="{956CFABD-AFEC-A7AA-3F8A-6D4E0C73FDCE}"/>
              </a:ext>
            </a:extLst>
          </p:cNvPr>
          <p:cNvSpPr>
            <a:spLocks/>
          </p:cNvSpPr>
          <p:nvPr/>
        </p:nvSpPr>
        <p:spPr bwMode="auto">
          <a:xfrm>
            <a:off x="2828925" y="1028700"/>
            <a:ext cx="3486150" cy="3371850"/>
          </a:xfrm>
          <a:custGeom>
            <a:avLst/>
            <a:gdLst>
              <a:gd name="T0" fmla="*/ 2147483647 w 1307"/>
              <a:gd name="T1" fmla="*/ 2147483647 h 1145"/>
              <a:gd name="T2" fmla="*/ 2147483647 w 1307"/>
              <a:gd name="T3" fmla="*/ 2147483647 h 1145"/>
              <a:gd name="T4" fmla="*/ 2147483647 w 1307"/>
              <a:gd name="T5" fmla="*/ 2147483647 h 1145"/>
              <a:gd name="T6" fmla="*/ 2147483647 w 1307"/>
              <a:gd name="T7" fmla="*/ 2147483647 h 1145"/>
              <a:gd name="T8" fmla="*/ 2147483647 w 1307"/>
              <a:gd name="T9" fmla="*/ 2147483647 h 1145"/>
              <a:gd name="T10" fmla="*/ 2147483647 w 1307"/>
              <a:gd name="T11" fmla="*/ 2147483647 h 1145"/>
              <a:gd name="T12" fmla="*/ 2147483647 w 1307"/>
              <a:gd name="T13" fmla="*/ 2147483647 h 1145"/>
              <a:gd name="T14" fmla="*/ 2147483647 w 1307"/>
              <a:gd name="T15" fmla="*/ 2147483647 h 1145"/>
              <a:gd name="T16" fmla="*/ 2147483647 w 1307"/>
              <a:gd name="T17" fmla="*/ 2147483647 h 1145"/>
              <a:gd name="T18" fmla="*/ 2147483647 w 1307"/>
              <a:gd name="T19" fmla="*/ 2147483647 h 1145"/>
              <a:gd name="T20" fmla="*/ 2147483647 w 1307"/>
              <a:gd name="T21" fmla="*/ 2147483647 h 1145"/>
              <a:gd name="T22" fmla="*/ 2147483647 w 1307"/>
              <a:gd name="T23" fmla="*/ 2147483647 h 1145"/>
              <a:gd name="T24" fmla="*/ 2147483647 w 1307"/>
              <a:gd name="T25" fmla="*/ 2147483647 h 1145"/>
              <a:gd name="T26" fmla="*/ 2147483647 w 1307"/>
              <a:gd name="T27" fmla="*/ 2147483647 h 1145"/>
              <a:gd name="T28" fmla="*/ 2147483647 w 1307"/>
              <a:gd name="T29" fmla="*/ 2147483647 h 1145"/>
              <a:gd name="T30" fmla="*/ 2147483647 w 1307"/>
              <a:gd name="T31" fmla="*/ 2147483647 h 1145"/>
              <a:gd name="T32" fmla="*/ 2147483647 w 1307"/>
              <a:gd name="T33" fmla="*/ 2147483647 h 1145"/>
              <a:gd name="T34" fmla="*/ 2147483647 w 1307"/>
              <a:gd name="T35" fmla="*/ 0 h 1145"/>
              <a:gd name="T36" fmla="*/ 2147483647 w 1307"/>
              <a:gd name="T37" fmla="*/ 2147483647 h 1145"/>
              <a:gd name="T38" fmla="*/ 2147483647 w 1307"/>
              <a:gd name="T39" fmla="*/ 2147483647 h 1145"/>
              <a:gd name="T40" fmla="*/ 2147483647 w 1307"/>
              <a:gd name="T41" fmla="*/ 2147483647 h 1145"/>
              <a:gd name="T42" fmla="*/ 2147483647 w 1307"/>
              <a:gd name="T43" fmla="*/ 2147483647 h 1145"/>
              <a:gd name="T44" fmla="*/ 2147483647 w 1307"/>
              <a:gd name="T45" fmla="*/ 2147483647 h 1145"/>
              <a:gd name="T46" fmla="*/ 2147483647 w 1307"/>
              <a:gd name="T47" fmla="*/ 2147483647 h 1145"/>
              <a:gd name="T48" fmla="*/ 2147483647 w 1307"/>
              <a:gd name="T49" fmla="*/ 2147483647 h 1145"/>
              <a:gd name="T50" fmla="*/ 2147483647 w 1307"/>
              <a:gd name="T51" fmla="*/ 2147483647 h 1145"/>
              <a:gd name="T52" fmla="*/ 2147483647 w 1307"/>
              <a:gd name="T53" fmla="*/ 2147483647 h 1145"/>
              <a:gd name="T54" fmla="*/ 2147483647 w 1307"/>
              <a:gd name="T55" fmla="*/ 2147483647 h 1145"/>
              <a:gd name="T56" fmla="*/ 2147483647 w 1307"/>
              <a:gd name="T57" fmla="*/ 2147483647 h 1145"/>
              <a:gd name="T58" fmla="*/ 2147483647 w 1307"/>
              <a:gd name="T59" fmla="*/ 2147483647 h 1145"/>
              <a:gd name="T60" fmla="*/ 2147483647 w 1307"/>
              <a:gd name="T61" fmla="*/ 2147483647 h 1145"/>
              <a:gd name="T62" fmla="*/ 2147483647 w 1307"/>
              <a:gd name="T63" fmla="*/ 2147483647 h 1145"/>
              <a:gd name="T64" fmla="*/ 2147483647 w 1307"/>
              <a:gd name="T65" fmla="*/ 2147483647 h 1145"/>
              <a:gd name="T66" fmla="*/ 2147483647 w 1307"/>
              <a:gd name="T67" fmla="*/ 2147483647 h 1145"/>
              <a:gd name="T68" fmla="*/ 2147483647 w 1307"/>
              <a:gd name="T69" fmla="*/ 2147483647 h 11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07"/>
              <a:gd name="T106" fmla="*/ 0 h 1145"/>
              <a:gd name="T107" fmla="*/ 1307 w 1307"/>
              <a:gd name="T108" fmla="*/ 1145 h 114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07" h="1145">
                <a:moveTo>
                  <a:pt x="149" y="1028"/>
                </a:moveTo>
                <a:cubicBezTo>
                  <a:pt x="201" y="1034"/>
                  <a:pt x="253" y="1042"/>
                  <a:pt x="306" y="1051"/>
                </a:cubicBezTo>
                <a:cubicBezTo>
                  <a:pt x="350" y="1057"/>
                  <a:pt x="439" y="1075"/>
                  <a:pt x="439" y="1075"/>
                </a:cubicBezTo>
                <a:cubicBezTo>
                  <a:pt x="562" y="1068"/>
                  <a:pt x="589" y="1063"/>
                  <a:pt x="698" y="1043"/>
                </a:cubicBezTo>
                <a:cubicBezTo>
                  <a:pt x="781" y="1074"/>
                  <a:pt x="862" y="1129"/>
                  <a:pt x="949" y="1145"/>
                </a:cubicBezTo>
                <a:cubicBezTo>
                  <a:pt x="996" y="1142"/>
                  <a:pt x="1043" y="1142"/>
                  <a:pt x="1090" y="1138"/>
                </a:cubicBezTo>
                <a:cubicBezTo>
                  <a:pt x="1119" y="1135"/>
                  <a:pt x="1169" y="1098"/>
                  <a:pt x="1169" y="1098"/>
                </a:cubicBezTo>
                <a:cubicBezTo>
                  <a:pt x="1258" y="956"/>
                  <a:pt x="1307" y="959"/>
                  <a:pt x="1200" y="863"/>
                </a:cubicBezTo>
                <a:cubicBezTo>
                  <a:pt x="1182" y="847"/>
                  <a:pt x="1174" y="846"/>
                  <a:pt x="1153" y="839"/>
                </a:cubicBezTo>
                <a:cubicBezTo>
                  <a:pt x="1191" y="800"/>
                  <a:pt x="1242" y="720"/>
                  <a:pt x="1153" y="690"/>
                </a:cubicBezTo>
                <a:cubicBezTo>
                  <a:pt x="1150" y="682"/>
                  <a:pt x="1142" y="674"/>
                  <a:pt x="1145" y="667"/>
                </a:cubicBezTo>
                <a:cubicBezTo>
                  <a:pt x="1148" y="654"/>
                  <a:pt x="1162" y="647"/>
                  <a:pt x="1169" y="636"/>
                </a:cubicBezTo>
                <a:cubicBezTo>
                  <a:pt x="1187" y="606"/>
                  <a:pt x="1192" y="571"/>
                  <a:pt x="1208" y="541"/>
                </a:cubicBezTo>
                <a:cubicBezTo>
                  <a:pt x="1193" y="483"/>
                  <a:pt x="1147" y="457"/>
                  <a:pt x="1106" y="416"/>
                </a:cubicBezTo>
                <a:cubicBezTo>
                  <a:pt x="1107" y="406"/>
                  <a:pt x="1122" y="335"/>
                  <a:pt x="1122" y="330"/>
                </a:cubicBezTo>
                <a:cubicBezTo>
                  <a:pt x="1110" y="261"/>
                  <a:pt x="1040" y="265"/>
                  <a:pt x="988" y="259"/>
                </a:cubicBezTo>
                <a:cubicBezTo>
                  <a:pt x="969" y="219"/>
                  <a:pt x="946" y="182"/>
                  <a:pt x="933" y="141"/>
                </a:cubicBezTo>
                <a:cubicBezTo>
                  <a:pt x="914" y="86"/>
                  <a:pt x="939" y="35"/>
                  <a:pt x="886" y="0"/>
                </a:cubicBezTo>
                <a:cubicBezTo>
                  <a:pt x="790" y="35"/>
                  <a:pt x="829" y="25"/>
                  <a:pt x="769" y="39"/>
                </a:cubicBezTo>
                <a:cubicBezTo>
                  <a:pt x="713" y="76"/>
                  <a:pt x="781" y="42"/>
                  <a:pt x="714" y="24"/>
                </a:cubicBezTo>
                <a:cubicBezTo>
                  <a:pt x="672" y="12"/>
                  <a:pt x="559" y="61"/>
                  <a:pt x="518" y="79"/>
                </a:cubicBezTo>
                <a:cubicBezTo>
                  <a:pt x="513" y="84"/>
                  <a:pt x="486" y="126"/>
                  <a:pt x="471" y="126"/>
                </a:cubicBezTo>
                <a:cubicBezTo>
                  <a:pt x="430" y="126"/>
                  <a:pt x="392" y="104"/>
                  <a:pt x="353" y="94"/>
                </a:cubicBezTo>
                <a:cubicBezTo>
                  <a:pt x="285" y="107"/>
                  <a:pt x="247" y="154"/>
                  <a:pt x="212" y="212"/>
                </a:cubicBezTo>
                <a:cubicBezTo>
                  <a:pt x="209" y="225"/>
                  <a:pt x="204" y="237"/>
                  <a:pt x="204" y="251"/>
                </a:cubicBezTo>
                <a:cubicBezTo>
                  <a:pt x="204" y="277"/>
                  <a:pt x="226" y="307"/>
                  <a:pt x="212" y="330"/>
                </a:cubicBezTo>
                <a:cubicBezTo>
                  <a:pt x="200" y="347"/>
                  <a:pt x="170" y="334"/>
                  <a:pt x="149" y="337"/>
                </a:cubicBezTo>
                <a:cubicBezTo>
                  <a:pt x="66" y="326"/>
                  <a:pt x="66" y="325"/>
                  <a:pt x="55" y="408"/>
                </a:cubicBezTo>
                <a:cubicBezTo>
                  <a:pt x="59" y="434"/>
                  <a:pt x="71" y="506"/>
                  <a:pt x="78" y="526"/>
                </a:cubicBezTo>
                <a:cubicBezTo>
                  <a:pt x="86" y="551"/>
                  <a:pt x="105" y="572"/>
                  <a:pt x="118" y="596"/>
                </a:cubicBezTo>
                <a:cubicBezTo>
                  <a:pt x="39" y="712"/>
                  <a:pt x="73" y="656"/>
                  <a:pt x="16" y="761"/>
                </a:cubicBezTo>
                <a:cubicBezTo>
                  <a:pt x="11" y="795"/>
                  <a:pt x="0" y="836"/>
                  <a:pt x="16" y="871"/>
                </a:cubicBezTo>
                <a:cubicBezTo>
                  <a:pt x="28" y="899"/>
                  <a:pt x="52" y="911"/>
                  <a:pt x="71" y="934"/>
                </a:cubicBezTo>
                <a:cubicBezTo>
                  <a:pt x="95" y="963"/>
                  <a:pt x="119" y="1032"/>
                  <a:pt x="133" y="1059"/>
                </a:cubicBezTo>
                <a:cubicBezTo>
                  <a:pt x="171" y="1039"/>
                  <a:pt x="173" y="1051"/>
                  <a:pt x="149" y="10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800"/>
          </a:p>
        </p:txBody>
      </p:sp>
      <p:sp>
        <p:nvSpPr>
          <p:cNvPr id="53251" name="Oval 3">
            <a:extLst>
              <a:ext uri="{FF2B5EF4-FFF2-40B4-BE49-F238E27FC236}">
                <a16:creationId xmlns:a16="http://schemas.microsoft.com/office/drawing/2014/main" id="{ADFDF519-0D5B-8106-20A8-F14B7ED5588B}"/>
              </a:ext>
            </a:extLst>
          </p:cNvPr>
          <p:cNvSpPr>
            <a:spLocks noChangeArrowheads="1"/>
          </p:cNvSpPr>
          <p:nvPr/>
        </p:nvSpPr>
        <p:spPr bwMode="auto">
          <a:xfrm>
            <a:off x="4057650" y="29146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52" name="Oval 4">
            <a:extLst>
              <a:ext uri="{FF2B5EF4-FFF2-40B4-BE49-F238E27FC236}">
                <a16:creationId xmlns:a16="http://schemas.microsoft.com/office/drawing/2014/main" id="{3ABA19F6-9E9F-3DC0-EF3F-7497C3FD06CB}"/>
              </a:ext>
            </a:extLst>
          </p:cNvPr>
          <p:cNvSpPr>
            <a:spLocks noChangeArrowheads="1"/>
          </p:cNvSpPr>
          <p:nvPr/>
        </p:nvSpPr>
        <p:spPr bwMode="auto">
          <a:xfrm>
            <a:off x="4914900" y="34861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53" name="Oval 5">
            <a:extLst>
              <a:ext uri="{FF2B5EF4-FFF2-40B4-BE49-F238E27FC236}">
                <a16:creationId xmlns:a16="http://schemas.microsoft.com/office/drawing/2014/main" id="{7C3474CD-58B0-6D6E-46E9-A47CE59F775C}"/>
              </a:ext>
            </a:extLst>
          </p:cNvPr>
          <p:cNvSpPr>
            <a:spLocks noChangeArrowheads="1"/>
          </p:cNvSpPr>
          <p:nvPr/>
        </p:nvSpPr>
        <p:spPr bwMode="auto">
          <a:xfrm>
            <a:off x="4514850" y="32004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54" name="Oval 6">
            <a:extLst>
              <a:ext uri="{FF2B5EF4-FFF2-40B4-BE49-F238E27FC236}">
                <a16:creationId xmlns:a16="http://schemas.microsoft.com/office/drawing/2014/main" id="{20A59B9E-DB42-0A73-C7BB-4A5FB1370210}"/>
              </a:ext>
            </a:extLst>
          </p:cNvPr>
          <p:cNvSpPr>
            <a:spLocks noChangeArrowheads="1"/>
          </p:cNvSpPr>
          <p:nvPr/>
        </p:nvSpPr>
        <p:spPr bwMode="auto">
          <a:xfrm>
            <a:off x="4114800" y="36576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55" name="Oval 7">
            <a:extLst>
              <a:ext uri="{FF2B5EF4-FFF2-40B4-BE49-F238E27FC236}">
                <a16:creationId xmlns:a16="http://schemas.microsoft.com/office/drawing/2014/main" id="{1DCC2DF9-A82C-FC0D-9B4B-6CC9B69B6337}"/>
              </a:ext>
            </a:extLst>
          </p:cNvPr>
          <p:cNvSpPr>
            <a:spLocks noChangeArrowheads="1"/>
          </p:cNvSpPr>
          <p:nvPr/>
        </p:nvSpPr>
        <p:spPr bwMode="auto">
          <a:xfrm>
            <a:off x="5372100" y="33147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56" name="Oval 8">
            <a:extLst>
              <a:ext uri="{FF2B5EF4-FFF2-40B4-BE49-F238E27FC236}">
                <a16:creationId xmlns:a16="http://schemas.microsoft.com/office/drawing/2014/main" id="{1AF0AE3D-D76B-8375-D1CA-A86750C12D54}"/>
              </a:ext>
            </a:extLst>
          </p:cNvPr>
          <p:cNvSpPr>
            <a:spLocks noChangeArrowheads="1"/>
          </p:cNvSpPr>
          <p:nvPr/>
        </p:nvSpPr>
        <p:spPr bwMode="auto">
          <a:xfrm>
            <a:off x="4743450" y="30289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57" name="Oval 9">
            <a:extLst>
              <a:ext uri="{FF2B5EF4-FFF2-40B4-BE49-F238E27FC236}">
                <a16:creationId xmlns:a16="http://schemas.microsoft.com/office/drawing/2014/main" id="{134D14CF-60A3-7E11-89B6-1026FD59CD50}"/>
              </a:ext>
            </a:extLst>
          </p:cNvPr>
          <p:cNvSpPr>
            <a:spLocks noChangeArrowheads="1"/>
          </p:cNvSpPr>
          <p:nvPr/>
        </p:nvSpPr>
        <p:spPr bwMode="auto">
          <a:xfrm>
            <a:off x="5200650" y="297180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58" name="Text Box 10">
            <a:extLst>
              <a:ext uri="{FF2B5EF4-FFF2-40B4-BE49-F238E27FC236}">
                <a16:creationId xmlns:a16="http://schemas.microsoft.com/office/drawing/2014/main" id="{DD4C71FD-A636-66E7-7780-22D2496ECFA2}"/>
              </a:ext>
            </a:extLst>
          </p:cNvPr>
          <p:cNvSpPr txBox="1">
            <a:spLocks noChangeArrowheads="1"/>
          </p:cNvSpPr>
          <p:nvPr/>
        </p:nvSpPr>
        <p:spPr bwMode="auto">
          <a:xfrm>
            <a:off x="3817144" y="1651397"/>
            <a:ext cx="2405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800">
                <a:solidFill>
                  <a:schemeClr val="accent2"/>
                </a:solidFill>
                <a:latin typeface="Symbol" pitchFamily="2" charset="2"/>
              </a:rPr>
              <a:t>*</a:t>
            </a:r>
            <a:endParaRPr lang="en-US" altLang="en-US" sz="1800">
              <a:latin typeface="Symbol" pitchFamily="2" charset="2"/>
            </a:endParaRPr>
          </a:p>
        </p:txBody>
      </p:sp>
      <p:sp>
        <p:nvSpPr>
          <p:cNvPr id="53259" name="Text Box 11">
            <a:extLst>
              <a:ext uri="{FF2B5EF4-FFF2-40B4-BE49-F238E27FC236}">
                <a16:creationId xmlns:a16="http://schemas.microsoft.com/office/drawing/2014/main" id="{14F241A9-1C1E-7252-41F2-4FBB46AE016C}"/>
              </a:ext>
            </a:extLst>
          </p:cNvPr>
          <p:cNvSpPr txBox="1">
            <a:spLocks noChangeArrowheads="1"/>
          </p:cNvSpPr>
          <p:nvPr/>
        </p:nvSpPr>
        <p:spPr bwMode="auto">
          <a:xfrm>
            <a:off x="4572001" y="1600200"/>
            <a:ext cx="2405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050">
                <a:solidFill>
                  <a:schemeClr val="accent2"/>
                </a:solidFill>
                <a:latin typeface="Symbol" pitchFamily="2" charset="2"/>
              </a:rPr>
              <a:t>*</a:t>
            </a:r>
            <a:endParaRPr lang="en-US" altLang="en-US" sz="1800">
              <a:latin typeface="Symbol" pitchFamily="2" charset="2"/>
            </a:endParaRPr>
          </a:p>
        </p:txBody>
      </p:sp>
      <p:sp>
        <p:nvSpPr>
          <p:cNvPr id="53260" name="Text Box 12">
            <a:extLst>
              <a:ext uri="{FF2B5EF4-FFF2-40B4-BE49-F238E27FC236}">
                <a16:creationId xmlns:a16="http://schemas.microsoft.com/office/drawing/2014/main" id="{A135CB0C-E03B-84A9-85CF-9536403C9859}"/>
              </a:ext>
            </a:extLst>
          </p:cNvPr>
          <p:cNvSpPr txBox="1">
            <a:spLocks noChangeArrowheads="1"/>
          </p:cNvSpPr>
          <p:nvPr/>
        </p:nvSpPr>
        <p:spPr bwMode="auto">
          <a:xfrm>
            <a:off x="4171950" y="1828800"/>
            <a:ext cx="400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a:solidFill>
                  <a:schemeClr val="accent2"/>
                </a:solidFill>
                <a:latin typeface="Symbol" pitchFamily="2" charset="2"/>
              </a:rPr>
              <a:t>*</a:t>
            </a:r>
            <a:endParaRPr lang="en-US" altLang="en-US" sz="1800">
              <a:latin typeface="Symbol" pitchFamily="2" charset="2"/>
            </a:endParaRPr>
          </a:p>
        </p:txBody>
      </p:sp>
      <p:sp>
        <p:nvSpPr>
          <p:cNvPr id="53261" name="Text Box 13">
            <a:extLst>
              <a:ext uri="{FF2B5EF4-FFF2-40B4-BE49-F238E27FC236}">
                <a16:creationId xmlns:a16="http://schemas.microsoft.com/office/drawing/2014/main" id="{D2AF7EA6-8E4E-59B0-A44B-49C27E983BFB}"/>
              </a:ext>
            </a:extLst>
          </p:cNvPr>
          <p:cNvSpPr txBox="1">
            <a:spLocks noChangeArrowheads="1"/>
          </p:cNvSpPr>
          <p:nvPr/>
        </p:nvSpPr>
        <p:spPr bwMode="auto">
          <a:xfrm>
            <a:off x="3600451" y="1885950"/>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53262" name="Text Box 14">
            <a:extLst>
              <a:ext uri="{FF2B5EF4-FFF2-40B4-BE49-F238E27FC236}">
                <a16:creationId xmlns:a16="http://schemas.microsoft.com/office/drawing/2014/main" id="{6B0975B9-C427-A455-3A59-1FEFCDC8D781}"/>
              </a:ext>
            </a:extLst>
          </p:cNvPr>
          <p:cNvSpPr txBox="1">
            <a:spLocks noChangeArrowheads="1"/>
          </p:cNvSpPr>
          <p:nvPr/>
        </p:nvSpPr>
        <p:spPr bwMode="auto">
          <a:xfrm>
            <a:off x="4972051" y="1943100"/>
            <a:ext cx="2405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800">
                <a:solidFill>
                  <a:schemeClr val="accent2"/>
                </a:solidFill>
                <a:latin typeface="Symbol" pitchFamily="2" charset="2"/>
              </a:rPr>
              <a:t>*</a:t>
            </a:r>
            <a:endParaRPr lang="en-US" altLang="en-US" sz="1800">
              <a:latin typeface="Symbol" pitchFamily="2" charset="2"/>
            </a:endParaRPr>
          </a:p>
        </p:txBody>
      </p:sp>
      <p:sp>
        <p:nvSpPr>
          <p:cNvPr id="53263" name="Text Box 15">
            <a:extLst>
              <a:ext uri="{FF2B5EF4-FFF2-40B4-BE49-F238E27FC236}">
                <a16:creationId xmlns:a16="http://schemas.microsoft.com/office/drawing/2014/main" id="{141731F8-5F8A-7DBD-3C3B-9ED925D6B1D8}"/>
              </a:ext>
            </a:extLst>
          </p:cNvPr>
          <p:cNvSpPr txBox="1">
            <a:spLocks noChangeArrowheads="1"/>
          </p:cNvSpPr>
          <p:nvPr/>
        </p:nvSpPr>
        <p:spPr bwMode="auto">
          <a:xfrm>
            <a:off x="4000501" y="1714500"/>
            <a:ext cx="2405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800">
                <a:solidFill>
                  <a:schemeClr val="accent2"/>
                </a:solidFill>
                <a:latin typeface="Symbol" pitchFamily="2" charset="2"/>
              </a:rPr>
              <a:t>*</a:t>
            </a:r>
            <a:endParaRPr lang="en-US" altLang="en-US" sz="1800">
              <a:latin typeface="Symbol" pitchFamily="2" charset="2"/>
            </a:endParaRPr>
          </a:p>
        </p:txBody>
      </p:sp>
      <p:sp>
        <p:nvSpPr>
          <p:cNvPr id="53264" name="Line 16">
            <a:extLst>
              <a:ext uri="{FF2B5EF4-FFF2-40B4-BE49-F238E27FC236}">
                <a16:creationId xmlns:a16="http://schemas.microsoft.com/office/drawing/2014/main" id="{771685DA-8F44-F936-9150-D1E885FD184A}"/>
              </a:ext>
            </a:extLst>
          </p:cNvPr>
          <p:cNvSpPr>
            <a:spLocks noChangeShapeType="1"/>
          </p:cNvSpPr>
          <p:nvPr/>
        </p:nvSpPr>
        <p:spPr bwMode="auto">
          <a:xfrm>
            <a:off x="2971800" y="2686050"/>
            <a:ext cx="3314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800"/>
          </a:p>
        </p:txBody>
      </p:sp>
      <p:sp>
        <p:nvSpPr>
          <p:cNvPr id="53265" name="Text Box 17">
            <a:extLst>
              <a:ext uri="{FF2B5EF4-FFF2-40B4-BE49-F238E27FC236}">
                <a16:creationId xmlns:a16="http://schemas.microsoft.com/office/drawing/2014/main" id="{57485C33-3610-F759-5281-F6CA047640B5}"/>
              </a:ext>
            </a:extLst>
          </p:cNvPr>
          <p:cNvSpPr txBox="1">
            <a:spLocks noChangeArrowheads="1"/>
          </p:cNvSpPr>
          <p:nvPr/>
        </p:nvSpPr>
        <p:spPr bwMode="auto">
          <a:xfrm>
            <a:off x="2571750" y="2571750"/>
            <a:ext cx="4572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350">
                <a:latin typeface="Helvetica" pitchFamily="2" charset="0"/>
              </a:rPr>
              <a:t>0°C</a:t>
            </a:r>
          </a:p>
        </p:txBody>
      </p:sp>
      <p:sp>
        <p:nvSpPr>
          <p:cNvPr id="53266" name="Oval 18">
            <a:extLst>
              <a:ext uri="{FF2B5EF4-FFF2-40B4-BE49-F238E27FC236}">
                <a16:creationId xmlns:a16="http://schemas.microsoft.com/office/drawing/2014/main" id="{6EFB2BD6-BE3B-36D5-6943-DD8DD068434F}"/>
              </a:ext>
            </a:extLst>
          </p:cNvPr>
          <p:cNvSpPr>
            <a:spLocks noChangeArrowheads="1"/>
          </p:cNvSpPr>
          <p:nvPr/>
        </p:nvSpPr>
        <p:spPr bwMode="auto">
          <a:xfrm>
            <a:off x="3829050" y="34861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67" name="Oval 19">
            <a:extLst>
              <a:ext uri="{FF2B5EF4-FFF2-40B4-BE49-F238E27FC236}">
                <a16:creationId xmlns:a16="http://schemas.microsoft.com/office/drawing/2014/main" id="{EF1B16B0-2F09-BB63-BBD6-04C86484DF37}"/>
              </a:ext>
            </a:extLst>
          </p:cNvPr>
          <p:cNvSpPr>
            <a:spLocks noChangeArrowheads="1"/>
          </p:cNvSpPr>
          <p:nvPr/>
        </p:nvSpPr>
        <p:spPr bwMode="auto">
          <a:xfrm>
            <a:off x="5200650" y="3714750"/>
            <a:ext cx="95250" cy="10596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68" name="Oval 20">
            <a:extLst>
              <a:ext uri="{FF2B5EF4-FFF2-40B4-BE49-F238E27FC236}">
                <a16:creationId xmlns:a16="http://schemas.microsoft.com/office/drawing/2014/main" id="{D582277C-7EDF-305E-C2FA-134D17553564}"/>
              </a:ext>
            </a:extLst>
          </p:cNvPr>
          <p:cNvSpPr>
            <a:spLocks noChangeArrowheads="1"/>
          </p:cNvSpPr>
          <p:nvPr/>
        </p:nvSpPr>
        <p:spPr bwMode="auto">
          <a:xfrm>
            <a:off x="4210050" y="3392091"/>
            <a:ext cx="76200" cy="940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69" name="Oval 21">
            <a:extLst>
              <a:ext uri="{FF2B5EF4-FFF2-40B4-BE49-F238E27FC236}">
                <a16:creationId xmlns:a16="http://schemas.microsoft.com/office/drawing/2014/main" id="{69A724E1-7AE4-9C5C-6D83-2A8A7ACE884A}"/>
              </a:ext>
            </a:extLst>
          </p:cNvPr>
          <p:cNvSpPr>
            <a:spLocks noChangeArrowheads="1"/>
          </p:cNvSpPr>
          <p:nvPr/>
        </p:nvSpPr>
        <p:spPr bwMode="auto">
          <a:xfrm>
            <a:off x="4572000" y="342900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70" name="Text Box 22">
            <a:extLst>
              <a:ext uri="{FF2B5EF4-FFF2-40B4-BE49-F238E27FC236}">
                <a16:creationId xmlns:a16="http://schemas.microsoft.com/office/drawing/2014/main" id="{5A31C516-51EC-023D-0311-A3545BB456C6}"/>
              </a:ext>
            </a:extLst>
          </p:cNvPr>
          <p:cNvSpPr txBox="1">
            <a:spLocks noChangeArrowheads="1"/>
          </p:cNvSpPr>
          <p:nvPr/>
        </p:nvSpPr>
        <p:spPr bwMode="auto">
          <a:xfrm>
            <a:off x="3467101" y="2395537"/>
            <a:ext cx="24050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2100">
                <a:solidFill>
                  <a:schemeClr val="accent2"/>
                </a:solidFill>
                <a:latin typeface="Symbol" pitchFamily="2" charset="2"/>
              </a:rPr>
              <a:t>*</a:t>
            </a:r>
            <a:endParaRPr lang="en-US" altLang="en-US" sz="1800">
              <a:latin typeface="Symbol" pitchFamily="2" charset="2"/>
            </a:endParaRPr>
          </a:p>
        </p:txBody>
      </p:sp>
      <p:sp>
        <p:nvSpPr>
          <p:cNvPr id="53271" name="Text Box 23">
            <a:extLst>
              <a:ext uri="{FF2B5EF4-FFF2-40B4-BE49-F238E27FC236}">
                <a16:creationId xmlns:a16="http://schemas.microsoft.com/office/drawing/2014/main" id="{0D4A527C-FB0B-ACA1-CDB0-F2A7434063B0}"/>
              </a:ext>
            </a:extLst>
          </p:cNvPr>
          <p:cNvSpPr txBox="1">
            <a:spLocks noChangeArrowheads="1"/>
          </p:cNvSpPr>
          <p:nvPr/>
        </p:nvSpPr>
        <p:spPr bwMode="auto">
          <a:xfrm>
            <a:off x="3714751" y="2296716"/>
            <a:ext cx="24050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350">
                <a:solidFill>
                  <a:schemeClr val="accent2"/>
                </a:solidFill>
                <a:latin typeface="Symbol" pitchFamily="2" charset="2"/>
              </a:rPr>
              <a:t>*</a:t>
            </a:r>
            <a:endParaRPr lang="en-US" altLang="en-US" sz="1800">
              <a:latin typeface="Symbol" pitchFamily="2" charset="2"/>
            </a:endParaRPr>
          </a:p>
        </p:txBody>
      </p:sp>
      <p:sp>
        <p:nvSpPr>
          <p:cNvPr id="53272" name="Text Box 24">
            <a:extLst>
              <a:ext uri="{FF2B5EF4-FFF2-40B4-BE49-F238E27FC236}">
                <a16:creationId xmlns:a16="http://schemas.microsoft.com/office/drawing/2014/main" id="{3FB1BCA9-C5B1-C6C5-652E-0CB5419D8438}"/>
              </a:ext>
            </a:extLst>
          </p:cNvPr>
          <p:cNvSpPr txBox="1">
            <a:spLocks noChangeArrowheads="1"/>
          </p:cNvSpPr>
          <p:nvPr/>
        </p:nvSpPr>
        <p:spPr bwMode="auto">
          <a:xfrm>
            <a:off x="3943351" y="2228850"/>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53273" name="Text Box 25">
            <a:extLst>
              <a:ext uri="{FF2B5EF4-FFF2-40B4-BE49-F238E27FC236}">
                <a16:creationId xmlns:a16="http://schemas.microsoft.com/office/drawing/2014/main" id="{DF23A5B3-A43B-5E20-6963-3B7BD91274EF}"/>
              </a:ext>
            </a:extLst>
          </p:cNvPr>
          <p:cNvSpPr txBox="1">
            <a:spLocks noChangeArrowheads="1"/>
          </p:cNvSpPr>
          <p:nvPr/>
        </p:nvSpPr>
        <p:spPr bwMode="auto">
          <a:xfrm>
            <a:off x="4114801" y="2400300"/>
            <a:ext cx="2405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800">
                <a:solidFill>
                  <a:schemeClr val="accent2"/>
                </a:solidFill>
                <a:latin typeface="Symbol" pitchFamily="2" charset="2"/>
              </a:rPr>
              <a:t>*</a:t>
            </a:r>
            <a:endParaRPr lang="en-US" altLang="en-US" sz="1800">
              <a:latin typeface="Symbol" pitchFamily="2" charset="2"/>
            </a:endParaRPr>
          </a:p>
        </p:txBody>
      </p:sp>
      <p:sp>
        <p:nvSpPr>
          <p:cNvPr id="53274" name="Text Box 26">
            <a:extLst>
              <a:ext uri="{FF2B5EF4-FFF2-40B4-BE49-F238E27FC236}">
                <a16:creationId xmlns:a16="http://schemas.microsoft.com/office/drawing/2014/main" id="{B2CA1CFE-F2EF-F9D8-D138-CC9442AD5727}"/>
              </a:ext>
            </a:extLst>
          </p:cNvPr>
          <p:cNvSpPr txBox="1">
            <a:spLocks noChangeArrowheads="1"/>
          </p:cNvSpPr>
          <p:nvPr/>
        </p:nvSpPr>
        <p:spPr bwMode="auto">
          <a:xfrm>
            <a:off x="4572001" y="1943100"/>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53275" name="Text Box 27">
            <a:extLst>
              <a:ext uri="{FF2B5EF4-FFF2-40B4-BE49-F238E27FC236}">
                <a16:creationId xmlns:a16="http://schemas.microsoft.com/office/drawing/2014/main" id="{60356585-88C6-544B-A7EF-831EC18EEFAD}"/>
              </a:ext>
            </a:extLst>
          </p:cNvPr>
          <p:cNvSpPr txBox="1">
            <a:spLocks noChangeArrowheads="1"/>
          </p:cNvSpPr>
          <p:nvPr/>
        </p:nvSpPr>
        <p:spPr bwMode="auto">
          <a:xfrm>
            <a:off x="4914901" y="2274094"/>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53276" name="Text Box 28">
            <a:extLst>
              <a:ext uri="{FF2B5EF4-FFF2-40B4-BE49-F238E27FC236}">
                <a16:creationId xmlns:a16="http://schemas.microsoft.com/office/drawing/2014/main" id="{FF7AA193-A681-C254-4261-A8506DEB106A}"/>
              </a:ext>
            </a:extLst>
          </p:cNvPr>
          <p:cNvSpPr txBox="1">
            <a:spLocks noChangeArrowheads="1"/>
          </p:cNvSpPr>
          <p:nvPr/>
        </p:nvSpPr>
        <p:spPr bwMode="auto">
          <a:xfrm>
            <a:off x="4331494" y="2171701"/>
            <a:ext cx="2405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200">
                <a:solidFill>
                  <a:schemeClr val="accent2"/>
                </a:solidFill>
                <a:latin typeface="Symbol" pitchFamily="2" charset="2"/>
              </a:rPr>
              <a:t>*</a:t>
            </a:r>
            <a:endParaRPr lang="en-US" altLang="en-US" sz="1800">
              <a:latin typeface="Symbol" pitchFamily="2" charset="2"/>
            </a:endParaRPr>
          </a:p>
        </p:txBody>
      </p:sp>
      <p:sp>
        <p:nvSpPr>
          <p:cNvPr id="53277" name="Text Box 29">
            <a:extLst>
              <a:ext uri="{FF2B5EF4-FFF2-40B4-BE49-F238E27FC236}">
                <a16:creationId xmlns:a16="http://schemas.microsoft.com/office/drawing/2014/main" id="{9D073835-36ED-5451-2DC5-F5CEFFB968FB}"/>
              </a:ext>
            </a:extLst>
          </p:cNvPr>
          <p:cNvSpPr txBox="1">
            <a:spLocks noChangeArrowheads="1"/>
          </p:cNvSpPr>
          <p:nvPr/>
        </p:nvSpPr>
        <p:spPr bwMode="auto">
          <a:xfrm>
            <a:off x="5057776" y="2395538"/>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53278" name="Oval 30">
            <a:extLst>
              <a:ext uri="{FF2B5EF4-FFF2-40B4-BE49-F238E27FC236}">
                <a16:creationId xmlns:a16="http://schemas.microsoft.com/office/drawing/2014/main" id="{F2CD763B-149D-9569-88D5-4A15F282A6B4}"/>
              </a:ext>
            </a:extLst>
          </p:cNvPr>
          <p:cNvSpPr>
            <a:spLocks noChangeArrowheads="1"/>
          </p:cNvSpPr>
          <p:nvPr/>
        </p:nvSpPr>
        <p:spPr bwMode="auto">
          <a:xfrm>
            <a:off x="3429000" y="28003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79" name="Oval 31">
            <a:extLst>
              <a:ext uri="{FF2B5EF4-FFF2-40B4-BE49-F238E27FC236}">
                <a16:creationId xmlns:a16="http://schemas.microsoft.com/office/drawing/2014/main" id="{0F7AA1A0-1ED6-1E25-641D-D563554052BA}"/>
              </a:ext>
            </a:extLst>
          </p:cNvPr>
          <p:cNvSpPr>
            <a:spLocks noChangeArrowheads="1"/>
          </p:cNvSpPr>
          <p:nvPr/>
        </p:nvSpPr>
        <p:spPr bwMode="auto">
          <a:xfrm>
            <a:off x="3886200" y="30861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80" name="Oval 32">
            <a:extLst>
              <a:ext uri="{FF2B5EF4-FFF2-40B4-BE49-F238E27FC236}">
                <a16:creationId xmlns:a16="http://schemas.microsoft.com/office/drawing/2014/main" id="{B6BFC626-65D2-82EA-9F3E-2006DB30063C}"/>
              </a:ext>
            </a:extLst>
          </p:cNvPr>
          <p:cNvSpPr>
            <a:spLocks noChangeArrowheads="1"/>
          </p:cNvSpPr>
          <p:nvPr/>
        </p:nvSpPr>
        <p:spPr bwMode="auto">
          <a:xfrm>
            <a:off x="3486150" y="35433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81" name="Oval 33">
            <a:extLst>
              <a:ext uri="{FF2B5EF4-FFF2-40B4-BE49-F238E27FC236}">
                <a16:creationId xmlns:a16="http://schemas.microsoft.com/office/drawing/2014/main" id="{C92F587D-883C-1F7A-DAF5-43B54A915AA1}"/>
              </a:ext>
            </a:extLst>
          </p:cNvPr>
          <p:cNvSpPr>
            <a:spLocks noChangeArrowheads="1"/>
          </p:cNvSpPr>
          <p:nvPr/>
        </p:nvSpPr>
        <p:spPr bwMode="auto">
          <a:xfrm>
            <a:off x="4686300" y="280035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82" name="Oval 34">
            <a:extLst>
              <a:ext uri="{FF2B5EF4-FFF2-40B4-BE49-F238E27FC236}">
                <a16:creationId xmlns:a16="http://schemas.microsoft.com/office/drawing/2014/main" id="{FA31374F-D33B-9085-13A9-F1F4A7C16813}"/>
              </a:ext>
            </a:extLst>
          </p:cNvPr>
          <p:cNvSpPr>
            <a:spLocks noChangeArrowheads="1"/>
          </p:cNvSpPr>
          <p:nvPr/>
        </p:nvSpPr>
        <p:spPr bwMode="auto">
          <a:xfrm>
            <a:off x="3429000" y="331470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83" name="Text Box 35">
            <a:extLst>
              <a:ext uri="{FF2B5EF4-FFF2-40B4-BE49-F238E27FC236}">
                <a16:creationId xmlns:a16="http://schemas.microsoft.com/office/drawing/2014/main" id="{0D83DB11-07B4-DA3C-38E4-BA95945CEFD4}"/>
              </a:ext>
            </a:extLst>
          </p:cNvPr>
          <p:cNvSpPr txBox="1">
            <a:spLocks noChangeArrowheads="1"/>
          </p:cNvSpPr>
          <p:nvPr/>
        </p:nvSpPr>
        <p:spPr bwMode="auto">
          <a:xfrm>
            <a:off x="4331494" y="1543050"/>
            <a:ext cx="2405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050">
                <a:solidFill>
                  <a:schemeClr val="accent2"/>
                </a:solidFill>
                <a:latin typeface="Symbol" pitchFamily="2" charset="2"/>
              </a:rPr>
              <a:t>*</a:t>
            </a:r>
            <a:endParaRPr lang="en-US" altLang="en-US" sz="1800">
              <a:latin typeface="Symbol" pitchFamily="2" charset="2"/>
            </a:endParaRPr>
          </a:p>
        </p:txBody>
      </p:sp>
      <p:sp>
        <p:nvSpPr>
          <p:cNvPr id="53284" name="Text Box 36">
            <a:extLst>
              <a:ext uri="{FF2B5EF4-FFF2-40B4-BE49-F238E27FC236}">
                <a16:creationId xmlns:a16="http://schemas.microsoft.com/office/drawing/2014/main" id="{F34065B9-4DB0-E625-3E68-4702DDACCC52}"/>
              </a:ext>
            </a:extLst>
          </p:cNvPr>
          <p:cNvSpPr txBox="1">
            <a:spLocks noChangeArrowheads="1"/>
          </p:cNvSpPr>
          <p:nvPr/>
        </p:nvSpPr>
        <p:spPr bwMode="auto">
          <a:xfrm>
            <a:off x="4800601" y="1657350"/>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53285" name="Oval 250">
            <a:extLst>
              <a:ext uri="{FF2B5EF4-FFF2-40B4-BE49-F238E27FC236}">
                <a16:creationId xmlns:a16="http://schemas.microsoft.com/office/drawing/2014/main" id="{907935B0-0094-AF2F-5EC2-465406864A25}"/>
              </a:ext>
            </a:extLst>
          </p:cNvPr>
          <p:cNvSpPr>
            <a:spLocks noChangeArrowheads="1"/>
          </p:cNvSpPr>
          <p:nvPr/>
        </p:nvSpPr>
        <p:spPr bwMode="auto">
          <a:xfrm>
            <a:off x="4572000" y="39433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86" name="Oval 251">
            <a:extLst>
              <a:ext uri="{FF2B5EF4-FFF2-40B4-BE49-F238E27FC236}">
                <a16:creationId xmlns:a16="http://schemas.microsoft.com/office/drawing/2014/main" id="{3B32AD12-BD50-520D-98F9-636D9873D842}"/>
              </a:ext>
            </a:extLst>
          </p:cNvPr>
          <p:cNvSpPr>
            <a:spLocks noChangeArrowheads="1"/>
          </p:cNvSpPr>
          <p:nvPr/>
        </p:nvSpPr>
        <p:spPr bwMode="auto">
          <a:xfrm>
            <a:off x="4800600" y="45148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87" name="Oval 252">
            <a:extLst>
              <a:ext uri="{FF2B5EF4-FFF2-40B4-BE49-F238E27FC236}">
                <a16:creationId xmlns:a16="http://schemas.microsoft.com/office/drawing/2014/main" id="{B9DF8F66-148E-B3AF-7EB7-E46872F14670}"/>
              </a:ext>
            </a:extLst>
          </p:cNvPr>
          <p:cNvSpPr>
            <a:spLocks noChangeArrowheads="1"/>
          </p:cNvSpPr>
          <p:nvPr/>
        </p:nvSpPr>
        <p:spPr bwMode="auto">
          <a:xfrm>
            <a:off x="3714750" y="45720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88" name="Oval 253">
            <a:extLst>
              <a:ext uri="{FF2B5EF4-FFF2-40B4-BE49-F238E27FC236}">
                <a16:creationId xmlns:a16="http://schemas.microsoft.com/office/drawing/2014/main" id="{D8BEBCFE-BA94-C5D7-405D-AE9D77E4830C}"/>
              </a:ext>
            </a:extLst>
          </p:cNvPr>
          <p:cNvSpPr>
            <a:spLocks noChangeArrowheads="1"/>
          </p:cNvSpPr>
          <p:nvPr/>
        </p:nvSpPr>
        <p:spPr bwMode="auto">
          <a:xfrm>
            <a:off x="4572000" y="4743450"/>
            <a:ext cx="76200" cy="9406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89" name="Oval 254">
            <a:extLst>
              <a:ext uri="{FF2B5EF4-FFF2-40B4-BE49-F238E27FC236}">
                <a16:creationId xmlns:a16="http://schemas.microsoft.com/office/drawing/2014/main" id="{318B2B01-A27F-C46F-A07A-396EE0A38121}"/>
              </a:ext>
            </a:extLst>
          </p:cNvPr>
          <p:cNvSpPr>
            <a:spLocks noChangeArrowheads="1"/>
          </p:cNvSpPr>
          <p:nvPr/>
        </p:nvSpPr>
        <p:spPr bwMode="auto">
          <a:xfrm>
            <a:off x="3657600" y="40005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90" name="Oval 255">
            <a:extLst>
              <a:ext uri="{FF2B5EF4-FFF2-40B4-BE49-F238E27FC236}">
                <a16:creationId xmlns:a16="http://schemas.microsoft.com/office/drawing/2014/main" id="{38E559FC-9545-5073-35DC-D43CB102F090}"/>
              </a:ext>
            </a:extLst>
          </p:cNvPr>
          <p:cNvSpPr>
            <a:spLocks noChangeArrowheads="1"/>
          </p:cNvSpPr>
          <p:nvPr/>
        </p:nvSpPr>
        <p:spPr bwMode="auto">
          <a:xfrm>
            <a:off x="4057650" y="400050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91" name="Oval 256">
            <a:extLst>
              <a:ext uri="{FF2B5EF4-FFF2-40B4-BE49-F238E27FC236}">
                <a16:creationId xmlns:a16="http://schemas.microsoft.com/office/drawing/2014/main" id="{2743FF69-BA95-4C50-6FE2-F97F91314063}"/>
              </a:ext>
            </a:extLst>
          </p:cNvPr>
          <p:cNvSpPr>
            <a:spLocks noChangeArrowheads="1"/>
          </p:cNvSpPr>
          <p:nvPr/>
        </p:nvSpPr>
        <p:spPr bwMode="auto">
          <a:xfrm>
            <a:off x="4248150" y="432316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92" name="Oval 257">
            <a:extLst>
              <a:ext uri="{FF2B5EF4-FFF2-40B4-BE49-F238E27FC236}">
                <a16:creationId xmlns:a16="http://schemas.microsoft.com/office/drawing/2014/main" id="{2AC7F06A-E0A6-1040-DC16-4DA101CA768F}"/>
              </a:ext>
            </a:extLst>
          </p:cNvPr>
          <p:cNvSpPr>
            <a:spLocks noChangeArrowheads="1"/>
          </p:cNvSpPr>
          <p:nvPr/>
        </p:nvSpPr>
        <p:spPr bwMode="auto">
          <a:xfrm>
            <a:off x="5105400" y="489466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93" name="Oval 258">
            <a:extLst>
              <a:ext uri="{FF2B5EF4-FFF2-40B4-BE49-F238E27FC236}">
                <a16:creationId xmlns:a16="http://schemas.microsoft.com/office/drawing/2014/main" id="{AABBF681-5482-95A8-5683-3C7246DF08EE}"/>
              </a:ext>
            </a:extLst>
          </p:cNvPr>
          <p:cNvSpPr>
            <a:spLocks noChangeArrowheads="1"/>
          </p:cNvSpPr>
          <p:nvPr/>
        </p:nvSpPr>
        <p:spPr bwMode="auto">
          <a:xfrm>
            <a:off x="4019550" y="489466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94" name="Oval 259">
            <a:extLst>
              <a:ext uri="{FF2B5EF4-FFF2-40B4-BE49-F238E27FC236}">
                <a16:creationId xmlns:a16="http://schemas.microsoft.com/office/drawing/2014/main" id="{7F284993-965A-7EB9-9742-A609F80A2F9B}"/>
              </a:ext>
            </a:extLst>
          </p:cNvPr>
          <p:cNvSpPr>
            <a:spLocks noChangeArrowheads="1"/>
          </p:cNvSpPr>
          <p:nvPr/>
        </p:nvSpPr>
        <p:spPr bwMode="auto">
          <a:xfrm>
            <a:off x="4400550" y="4800600"/>
            <a:ext cx="76200" cy="9406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95" name="Oval 260">
            <a:extLst>
              <a:ext uri="{FF2B5EF4-FFF2-40B4-BE49-F238E27FC236}">
                <a16:creationId xmlns:a16="http://schemas.microsoft.com/office/drawing/2014/main" id="{817F1292-BE8A-D9EC-16B9-F764D6F43CC0}"/>
              </a:ext>
            </a:extLst>
          </p:cNvPr>
          <p:cNvSpPr>
            <a:spLocks noChangeArrowheads="1"/>
          </p:cNvSpPr>
          <p:nvPr/>
        </p:nvSpPr>
        <p:spPr bwMode="auto">
          <a:xfrm>
            <a:off x="3619500" y="420886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96" name="Oval 261">
            <a:extLst>
              <a:ext uri="{FF2B5EF4-FFF2-40B4-BE49-F238E27FC236}">
                <a16:creationId xmlns:a16="http://schemas.microsoft.com/office/drawing/2014/main" id="{8DB94241-5736-56AD-B4C1-68AD15334850}"/>
              </a:ext>
            </a:extLst>
          </p:cNvPr>
          <p:cNvSpPr>
            <a:spLocks noChangeArrowheads="1"/>
          </p:cNvSpPr>
          <p:nvPr/>
        </p:nvSpPr>
        <p:spPr bwMode="auto">
          <a:xfrm>
            <a:off x="4876800" y="420886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3297" name="Text Box 262">
            <a:extLst>
              <a:ext uri="{FF2B5EF4-FFF2-40B4-BE49-F238E27FC236}">
                <a16:creationId xmlns:a16="http://schemas.microsoft.com/office/drawing/2014/main" id="{81B3863D-D4C8-90EF-9D46-6F30C8EFE814}"/>
              </a:ext>
            </a:extLst>
          </p:cNvPr>
          <p:cNvSpPr txBox="1">
            <a:spLocks noChangeArrowheads="1"/>
          </p:cNvSpPr>
          <p:nvPr/>
        </p:nvSpPr>
        <p:spPr bwMode="auto">
          <a:xfrm>
            <a:off x="3109750" y="126207"/>
            <a:ext cx="2929263" cy="54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350">
                <a:solidFill>
                  <a:srgbClr val="F1FC16"/>
                </a:solidFill>
                <a:latin typeface="Helvetica" pitchFamily="2" charset="0"/>
              </a:rPr>
              <a:t>WHAT REMOTE SENSORS </a:t>
            </a:r>
            <a:r>
              <a:rPr lang="ja-JP" altLang="en-US" sz="1350">
                <a:solidFill>
                  <a:srgbClr val="F1FC16"/>
                </a:solidFill>
                <a:latin typeface="Helvetica" pitchFamily="2" charset="0"/>
              </a:rPr>
              <a:t>“</a:t>
            </a:r>
            <a:r>
              <a:rPr lang="en-US" altLang="ja-JP" sz="1350">
                <a:solidFill>
                  <a:srgbClr val="F1FC16"/>
                </a:solidFill>
                <a:latin typeface="Helvetica" pitchFamily="2" charset="0"/>
              </a:rPr>
              <a:t>SEE</a:t>
            </a:r>
            <a:r>
              <a:rPr lang="ja-JP" altLang="en-US" sz="1350">
                <a:solidFill>
                  <a:srgbClr val="F1FC16"/>
                </a:solidFill>
                <a:latin typeface="Helvetica" pitchFamily="2" charset="0"/>
              </a:rPr>
              <a:t>”</a:t>
            </a:r>
            <a:endParaRPr lang="en-US" altLang="ja-JP" sz="1350">
              <a:solidFill>
                <a:srgbClr val="F1FC16"/>
              </a:solidFill>
              <a:latin typeface="Helvetica" pitchFamily="2" charset="0"/>
            </a:endParaRPr>
          </a:p>
          <a:p>
            <a:pPr algn="ctr">
              <a:spcBef>
                <a:spcPct val="20000"/>
              </a:spcBef>
            </a:pPr>
            <a:r>
              <a:rPr lang="en-US" altLang="en-US" sz="1350">
                <a:solidFill>
                  <a:srgbClr val="99CCFF"/>
                </a:solidFill>
                <a:latin typeface="Helvetica" pitchFamily="2" charset="0"/>
              </a:rPr>
              <a:t>The physical setting</a:t>
            </a:r>
            <a:endParaRPr lang="en-US" altLang="en-US" sz="1350">
              <a:solidFill>
                <a:srgbClr val="F1FC16"/>
              </a:solidFill>
              <a:latin typeface="Helvetica" pitchFamily="2" charset="0"/>
            </a:endParaRPr>
          </a:p>
        </p:txBody>
      </p:sp>
      <p:sp>
        <p:nvSpPr>
          <p:cNvPr id="4359" name="AutoShape 263">
            <a:extLst>
              <a:ext uri="{FF2B5EF4-FFF2-40B4-BE49-F238E27FC236}">
                <a16:creationId xmlns:a16="http://schemas.microsoft.com/office/drawing/2014/main" id="{E235A533-8722-4EC9-DBF8-079475B45470}"/>
              </a:ext>
            </a:extLst>
          </p:cNvPr>
          <p:cNvSpPr>
            <a:spLocks noChangeArrowheads="1"/>
          </p:cNvSpPr>
          <p:nvPr/>
        </p:nvSpPr>
        <p:spPr bwMode="auto">
          <a:xfrm>
            <a:off x="1600200" y="1143000"/>
            <a:ext cx="1428750" cy="457200"/>
          </a:xfrm>
          <a:prstGeom prst="wedgeRoundRectCallout">
            <a:avLst>
              <a:gd name="adj1" fmla="val 50083"/>
              <a:gd name="adj2" fmla="val 142449"/>
              <a:gd name="adj3" fmla="val 16667"/>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350">
                <a:latin typeface="Helvetica" pitchFamily="2" charset="0"/>
              </a:rPr>
              <a:t>Visible Cloud</a:t>
            </a:r>
            <a:endParaRPr lang="en-US" altLang="en-US" sz="1800">
              <a:latin typeface="Helvetica" pitchFamily="2" charset="0"/>
            </a:endParaRPr>
          </a:p>
        </p:txBody>
      </p:sp>
      <p:sp>
        <p:nvSpPr>
          <p:cNvPr id="4360" name="AutoShape 264">
            <a:extLst>
              <a:ext uri="{FF2B5EF4-FFF2-40B4-BE49-F238E27FC236}">
                <a16:creationId xmlns:a16="http://schemas.microsoft.com/office/drawing/2014/main" id="{8D4A071F-F39D-EB68-2E96-73AF2C4A05BF}"/>
              </a:ext>
            </a:extLst>
          </p:cNvPr>
          <p:cNvSpPr>
            <a:spLocks noChangeArrowheads="1"/>
          </p:cNvSpPr>
          <p:nvPr/>
        </p:nvSpPr>
        <p:spPr bwMode="auto">
          <a:xfrm>
            <a:off x="5772150" y="971550"/>
            <a:ext cx="1714500" cy="457200"/>
          </a:xfrm>
          <a:prstGeom prst="wedgeRoundRectCallout">
            <a:avLst>
              <a:gd name="adj1" fmla="val -85625"/>
              <a:gd name="adj2" fmla="val 188542"/>
              <a:gd name="adj3" fmla="val 16667"/>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350">
                <a:latin typeface="Helvetica" pitchFamily="2" charset="0"/>
              </a:rPr>
              <a:t>Solid hydrometeors</a:t>
            </a:r>
            <a:endParaRPr lang="en-US" altLang="en-US" sz="1800">
              <a:latin typeface="Helvetica" pitchFamily="2" charset="0"/>
            </a:endParaRPr>
          </a:p>
        </p:txBody>
      </p:sp>
      <p:sp>
        <p:nvSpPr>
          <p:cNvPr id="4361" name="AutoShape 265">
            <a:extLst>
              <a:ext uri="{FF2B5EF4-FFF2-40B4-BE49-F238E27FC236}">
                <a16:creationId xmlns:a16="http://schemas.microsoft.com/office/drawing/2014/main" id="{FA783249-748F-1D2C-BC6D-69B0F49D9280}"/>
              </a:ext>
            </a:extLst>
          </p:cNvPr>
          <p:cNvSpPr>
            <a:spLocks noChangeArrowheads="1"/>
          </p:cNvSpPr>
          <p:nvPr/>
        </p:nvSpPr>
        <p:spPr bwMode="auto">
          <a:xfrm>
            <a:off x="6000750" y="3200400"/>
            <a:ext cx="1771650" cy="457200"/>
          </a:xfrm>
          <a:prstGeom prst="wedgeRoundRectCallout">
            <a:avLst>
              <a:gd name="adj1" fmla="val -88375"/>
              <a:gd name="adj2" fmla="val -80208"/>
              <a:gd name="adj3" fmla="val 16667"/>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350">
                <a:latin typeface="Helvetica" pitchFamily="2" charset="0"/>
              </a:rPr>
              <a:t>Liquid hydrometeors</a:t>
            </a:r>
            <a:endParaRPr lang="en-US" altLang="en-US" sz="1800">
              <a:latin typeface="Helvetica" pitchFamily="2" charset="0"/>
            </a:endParaRPr>
          </a:p>
        </p:txBody>
      </p:sp>
      <p:sp>
        <p:nvSpPr>
          <p:cNvPr id="4362" name="AutoShape 266">
            <a:extLst>
              <a:ext uri="{FF2B5EF4-FFF2-40B4-BE49-F238E27FC236}">
                <a16:creationId xmlns:a16="http://schemas.microsoft.com/office/drawing/2014/main" id="{691C8B50-4C5C-F20C-E904-030EB992B48A}"/>
              </a:ext>
            </a:extLst>
          </p:cNvPr>
          <p:cNvSpPr>
            <a:spLocks noChangeArrowheads="1"/>
          </p:cNvSpPr>
          <p:nvPr/>
        </p:nvSpPr>
        <p:spPr bwMode="auto">
          <a:xfrm>
            <a:off x="1371600" y="3086100"/>
            <a:ext cx="1428750" cy="457200"/>
          </a:xfrm>
          <a:prstGeom prst="wedgeRoundRectCallout">
            <a:avLst>
              <a:gd name="adj1" fmla="val 82000"/>
              <a:gd name="adj2" fmla="val -134898"/>
              <a:gd name="adj3" fmla="val 16667"/>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350">
                <a:latin typeface="Helvetica" pitchFamily="2" charset="0"/>
              </a:rPr>
              <a:t>Melting level</a:t>
            </a:r>
            <a:endParaRPr lang="en-US" altLang="en-US" sz="1800">
              <a:latin typeface="Helvetica" pitchFamily="2" charset="0"/>
            </a:endParaRPr>
          </a:p>
        </p:txBody>
      </p:sp>
      <p:sp>
        <p:nvSpPr>
          <p:cNvPr id="4363" name="AutoShape 267">
            <a:extLst>
              <a:ext uri="{FF2B5EF4-FFF2-40B4-BE49-F238E27FC236}">
                <a16:creationId xmlns:a16="http://schemas.microsoft.com/office/drawing/2014/main" id="{E8425BD0-D768-22E2-D3A8-64932B34A160}"/>
              </a:ext>
            </a:extLst>
          </p:cNvPr>
          <p:cNvSpPr>
            <a:spLocks noChangeArrowheads="1"/>
          </p:cNvSpPr>
          <p:nvPr/>
        </p:nvSpPr>
        <p:spPr bwMode="auto">
          <a:xfrm>
            <a:off x="1485900" y="4343400"/>
            <a:ext cx="1428750" cy="457200"/>
          </a:xfrm>
          <a:prstGeom prst="wedgeRoundRectCallout">
            <a:avLst>
              <a:gd name="adj1" fmla="val 110583"/>
              <a:gd name="adj2" fmla="val -23958"/>
              <a:gd name="adj3" fmla="val 16667"/>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350">
                <a:latin typeface="Helvetica" pitchFamily="2" charset="0"/>
              </a:rPr>
              <a:t>Rain shaft</a:t>
            </a:r>
            <a:endParaRPr lang="en-US" altLang="en-US" sz="1800">
              <a:latin typeface="Helvetica" pitchFamily="2" charset="0"/>
            </a:endParaRPr>
          </a:p>
        </p:txBody>
      </p:sp>
      <p:sp>
        <p:nvSpPr>
          <p:cNvPr id="53303" name="Text Box 270">
            <a:extLst>
              <a:ext uri="{FF2B5EF4-FFF2-40B4-BE49-F238E27FC236}">
                <a16:creationId xmlns:a16="http://schemas.microsoft.com/office/drawing/2014/main" id="{96C453E4-1C26-0014-6078-E7A2ED62F0B5}"/>
              </a:ext>
            </a:extLst>
          </p:cNvPr>
          <p:cNvSpPr txBox="1">
            <a:spLocks noChangeArrowheads="1"/>
          </p:cNvSpPr>
          <p:nvPr/>
        </p:nvSpPr>
        <p:spPr bwMode="auto">
          <a:xfrm>
            <a:off x="7359254" y="4982766"/>
            <a:ext cx="69121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600">
                <a:latin typeface="Arial" panose="020B0604020202020204" pitchFamily="34" charset="0"/>
              </a:rPr>
              <a:t>Huffman 10/10</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288" fill="hold" grpId="0" nodeType="afterEffect">
                                  <p:stCondLst>
                                    <p:cond delay="1000"/>
                                  </p:stCondLst>
                                  <p:childTnLst>
                                    <p:set>
                                      <p:cBhvr>
                                        <p:cTn id="6" dur="1" fill="hold">
                                          <p:stCondLst>
                                            <p:cond delay="0"/>
                                          </p:stCondLst>
                                        </p:cTn>
                                        <p:tgtEl>
                                          <p:spTgt spid="4359"/>
                                        </p:tgtEl>
                                        <p:attrNameLst>
                                          <p:attrName>style.visibility</p:attrName>
                                        </p:attrNameLst>
                                      </p:cBhvr>
                                      <p:to>
                                        <p:strVal val="visible"/>
                                      </p:to>
                                    </p:set>
                                    <p:anim calcmode="lin" valueType="num">
                                      <p:cBhvr>
                                        <p:cTn id="7" dur="500" fill="hold"/>
                                        <p:tgtEl>
                                          <p:spTgt spid="4359"/>
                                        </p:tgtEl>
                                        <p:attrNameLst>
                                          <p:attrName>ppt_w</p:attrName>
                                        </p:attrNameLst>
                                      </p:cBhvr>
                                      <p:tavLst>
                                        <p:tav tm="0">
                                          <p:val>
                                            <p:strVal val="4/3*#ppt_w"/>
                                          </p:val>
                                        </p:tav>
                                        <p:tav tm="100000">
                                          <p:val>
                                            <p:strVal val="#ppt_w"/>
                                          </p:val>
                                        </p:tav>
                                      </p:tavLst>
                                    </p:anim>
                                    <p:anim calcmode="lin" valueType="num">
                                      <p:cBhvr>
                                        <p:cTn id="8" dur="500" fill="hold"/>
                                        <p:tgtEl>
                                          <p:spTgt spid="4359"/>
                                        </p:tgtEl>
                                        <p:attrNameLst>
                                          <p:attrName>ppt_h</p:attrName>
                                        </p:attrNameLst>
                                      </p:cBhvr>
                                      <p:tavLst>
                                        <p:tav tm="0">
                                          <p:val>
                                            <p:strVal val="4/3*#ppt_h"/>
                                          </p:val>
                                        </p:tav>
                                        <p:tav tm="100000">
                                          <p:val>
                                            <p:strVal val="#ppt_h"/>
                                          </p:val>
                                        </p:tav>
                                      </p:tavLst>
                                    </p:anim>
                                  </p:childTnLst>
                                </p:cTn>
                              </p:par>
                            </p:childTnLst>
                          </p:cTn>
                        </p:par>
                        <p:par>
                          <p:cTn id="9" fill="hold" nodeType="afterGroup">
                            <p:stCondLst>
                              <p:cond delay="1500"/>
                            </p:stCondLst>
                            <p:childTnLst>
                              <p:par>
                                <p:cTn id="10" presetID="23" presetClass="entr" presetSubtype="288" fill="hold" grpId="0" nodeType="afterEffect">
                                  <p:stCondLst>
                                    <p:cond delay="1000"/>
                                  </p:stCondLst>
                                  <p:childTnLst>
                                    <p:set>
                                      <p:cBhvr>
                                        <p:cTn id="11" dur="1" fill="hold">
                                          <p:stCondLst>
                                            <p:cond delay="0"/>
                                          </p:stCondLst>
                                        </p:cTn>
                                        <p:tgtEl>
                                          <p:spTgt spid="4360"/>
                                        </p:tgtEl>
                                        <p:attrNameLst>
                                          <p:attrName>style.visibility</p:attrName>
                                        </p:attrNameLst>
                                      </p:cBhvr>
                                      <p:to>
                                        <p:strVal val="visible"/>
                                      </p:to>
                                    </p:set>
                                    <p:anim calcmode="lin" valueType="num">
                                      <p:cBhvr>
                                        <p:cTn id="12" dur="500" fill="hold"/>
                                        <p:tgtEl>
                                          <p:spTgt spid="4360"/>
                                        </p:tgtEl>
                                        <p:attrNameLst>
                                          <p:attrName>ppt_w</p:attrName>
                                        </p:attrNameLst>
                                      </p:cBhvr>
                                      <p:tavLst>
                                        <p:tav tm="0">
                                          <p:val>
                                            <p:strVal val="4/3*#ppt_w"/>
                                          </p:val>
                                        </p:tav>
                                        <p:tav tm="100000">
                                          <p:val>
                                            <p:strVal val="#ppt_w"/>
                                          </p:val>
                                        </p:tav>
                                      </p:tavLst>
                                    </p:anim>
                                    <p:anim calcmode="lin" valueType="num">
                                      <p:cBhvr>
                                        <p:cTn id="13" dur="500" fill="hold"/>
                                        <p:tgtEl>
                                          <p:spTgt spid="4360"/>
                                        </p:tgtEl>
                                        <p:attrNameLst>
                                          <p:attrName>ppt_h</p:attrName>
                                        </p:attrNameLst>
                                      </p:cBhvr>
                                      <p:tavLst>
                                        <p:tav tm="0">
                                          <p:val>
                                            <p:strVal val="4/3*#ppt_h"/>
                                          </p:val>
                                        </p:tav>
                                        <p:tav tm="100000">
                                          <p:val>
                                            <p:strVal val="#ppt_h"/>
                                          </p:val>
                                        </p:tav>
                                      </p:tavLst>
                                    </p:anim>
                                  </p:childTnLst>
                                </p:cTn>
                              </p:par>
                            </p:childTnLst>
                          </p:cTn>
                        </p:par>
                        <p:par>
                          <p:cTn id="14" fill="hold" nodeType="afterGroup">
                            <p:stCondLst>
                              <p:cond delay="3000"/>
                            </p:stCondLst>
                            <p:childTnLst>
                              <p:par>
                                <p:cTn id="15" presetID="23" presetClass="entr" presetSubtype="288" fill="hold" grpId="0" nodeType="afterEffect">
                                  <p:stCondLst>
                                    <p:cond delay="1000"/>
                                  </p:stCondLst>
                                  <p:childTnLst>
                                    <p:set>
                                      <p:cBhvr>
                                        <p:cTn id="16" dur="1" fill="hold">
                                          <p:stCondLst>
                                            <p:cond delay="0"/>
                                          </p:stCondLst>
                                        </p:cTn>
                                        <p:tgtEl>
                                          <p:spTgt spid="4362"/>
                                        </p:tgtEl>
                                        <p:attrNameLst>
                                          <p:attrName>style.visibility</p:attrName>
                                        </p:attrNameLst>
                                      </p:cBhvr>
                                      <p:to>
                                        <p:strVal val="visible"/>
                                      </p:to>
                                    </p:set>
                                    <p:anim calcmode="lin" valueType="num">
                                      <p:cBhvr>
                                        <p:cTn id="17" dur="500" fill="hold"/>
                                        <p:tgtEl>
                                          <p:spTgt spid="4362"/>
                                        </p:tgtEl>
                                        <p:attrNameLst>
                                          <p:attrName>ppt_w</p:attrName>
                                        </p:attrNameLst>
                                      </p:cBhvr>
                                      <p:tavLst>
                                        <p:tav tm="0">
                                          <p:val>
                                            <p:strVal val="4/3*#ppt_w"/>
                                          </p:val>
                                        </p:tav>
                                        <p:tav tm="100000">
                                          <p:val>
                                            <p:strVal val="#ppt_w"/>
                                          </p:val>
                                        </p:tav>
                                      </p:tavLst>
                                    </p:anim>
                                    <p:anim calcmode="lin" valueType="num">
                                      <p:cBhvr>
                                        <p:cTn id="18" dur="500" fill="hold"/>
                                        <p:tgtEl>
                                          <p:spTgt spid="4362"/>
                                        </p:tgtEl>
                                        <p:attrNameLst>
                                          <p:attrName>ppt_h</p:attrName>
                                        </p:attrNameLst>
                                      </p:cBhvr>
                                      <p:tavLst>
                                        <p:tav tm="0">
                                          <p:val>
                                            <p:strVal val="4/3*#ppt_h"/>
                                          </p:val>
                                        </p:tav>
                                        <p:tav tm="100000">
                                          <p:val>
                                            <p:strVal val="#ppt_h"/>
                                          </p:val>
                                        </p:tav>
                                      </p:tavLst>
                                    </p:anim>
                                  </p:childTnLst>
                                </p:cTn>
                              </p:par>
                            </p:childTnLst>
                          </p:cTn>
                        </p:par>
                        <p:par>
                          <p:cTn id="19" fill="hold" nodeType="afterGroup">
                            <p:stCondLst>
                              <p:cond delay="4500"/>
                            </p:stCondLst>
                            <p:childTnLst>
                              <p:par>
                                <p:cTn id="20" presetID="23" presetClass="entr" presetSubtype="288" fill="hold" grpId="0" nodeType="afterEffect">
                                  <p:stCondLst>
                                    <p:cond delay="1000"/>
                                  </p:stCondLst>
                                  <p:childTnLst>
                                    <p:set>
                                      <p:cBhvr>
                                        <p:cTn id="21" dur="1" fill="hold">
                                          <p:stCondLst>
                                            <p:cond delay="0"/>
                                          </p:stCondLst>
                                        </p:cTn>
                                        <p:tgtEl>
                                          <p:spTgt spid="4361"/>
                                        </p:tgtEl>
                                        <p:attrNameLst>
                                          <p:attrName>style.visibility</p:attrName>
                                        </p:attrNameLst>
                                      </p:cBhvr>
                                      <p:to>
                                        <p:strVal val="visible"/>
                                      </p:to>
                                    </p:set>
                                    <p:anim calcmode="lin" valueType="num">
                                      <p:cBhvr>
                                        <p:cTn id="22" dur="500" fill="hold"/>
                                        <p:tgtEl>
                                          <p:spTgt spid="4361"/>
                                        </p:tgtEl>
                                        <p:attrNameLst>
                                          <p:attrName>ppt_w</p:attrName>
                                        </p:attrNameLst>
                                      </p:cBhvr>
                                      <p:tavLst>
                                        <p:tav tm="0">
                                          <p:val>
                                            <p:strVal val="4/3*#ppt_w"/>
                                          </p:val>
                                        </p:tav>
                                        <p:tav tm="100000">
                                          <p:val>
                                            <p:strVal val="#ppt_w"/>
                                          </p:val>
                                        </p:tav>
                                      </p:tavLst>
                                    </p:anim>
                                    <p:anim calcmode="lin" valueType="num">
                                      <p:cBhvr>
                                        <p:cTn id="23" dur="500" fill="hold"/>
                                        <p:tgtEl>
                                          <p:spTgt spid="4361"/>
                                        </p:tgtEl>
                                        <p:attrNameLst>
                                          <p:attrName>ppt_h</p:attrName>
                                        </p:attrNameLst>
                                      </p:cBhvr>
                                      <p:tavLst>
                                        <p:tav tm="0">
                                          <p:val>
                                            <p:strVal val="4/3*#ppt_h"/>
                                          </p:val>
                                        </p:tav>
                                        <p:tav tm="100000">
                                          <p:val>
                                            <p:strVal val="#ppt_h"/>
                                          </p:val>
                                        </p:tav>
                                      </p:tavLst>
                                    </p:anim>
                                  </p:childTnLst>
                                </p:cTn>
                              </p:par>
                            </p:childTnLst>
                          </p:cTn>
                        </p:par>
                        <p:par>
                          <p:cTn id="24" fill="hold" nodeType="afterGroup">
                            <p:stCondLst>
                              <p:cond delay="6000"/>
                            </p:stCondLst>
                            <p:childTnLst>
                              <p:par>
                                <p:cTn id="25" presetID="23" presetClass="entr" presetSubtype="288" fill="hold" grpId="0" nodeType="afterEffect">
                                  <p:stCondLst>
                                    <p:cond delay="1000"/>
                                  </p:stCondLst>
                                  <p:childTnLst>
                                    <p:set>
                                      <p:cBhvr>
                                        <p:cTn id="26" dur="1" fill="hold">
                                          <p:stCondLst>
                                            <p:cond delay="0"/>
                                          </p:stCondLst>
                                        </p:cTn>
                                        <p:tgtEl>
                                          <p:spTgt spid="4363"/>
                                        </p:tgtEl>
                                        <p:attrNameLst>
                                          <p:attrName>style.visibility</p:attrName>
                                        </p:attrNameLst>
                                      </p:cBhvr>
                                      <p:to>
                                        <p:strVal val="visible"/>
                                      </p:to>
                                    </p:set>
                                    <p:anim calcmode="lin" valueType="num">
                                      <p:cBhvr>
                                        <p:cTn id="27" dur="500" fill="hold"/>
                                        <p:tgtEl>
                                          <p:spTgt spid="4363"/>
                                        </p:tgtEl>
                                        <p:attrNameLst>
                                          <p:attrName>ppt_w</p:attrName>
                                        </p:attrNameLst>
                                      </p:cBhvr>
                                      <p:tavLst>
                                        <p:tav tm="0">
                                          <p:val>
                                            <p:strVal val="4/3*#ppt_w"/>
                                          </p:val>
                                        </p:tav>
                                        <p:tav tm="100000">
                                          <p:val>
                                            <p:strVal val="#ppt_w"/>
                                          </p:val>
                                        </p:tav>
                                      </p:tavLst>
                                    </p:anim>
                                    <p:anim calcmode="lin" valueType="num">
                                      <p:cBhvr>
                                        <p:cTn id="28" dur="500" fill="hold"/>
                                        <p:tgtEl>
                                          <p:spTgt spid="4363"/>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9" grpId="0" animBg="1" autoUpdateAnimBg="0"/>
      <p:bldP spid="4360" grpId="0" animBg="1" autoUpdateAnimBg="0"/>
      <p:bldP spid="4361" grpId="0" animBg="1" autoUpdateAnimBg="0"/>
      <p:bldP spid="4362" grpId="0" animBg="1" autoUpdateAnimBg="0"/>
      <p:bldP spid="4363"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3010" name="Text Box 2">
            <a:extLst>
              <a:ext uri="{FF2B5EF4-FFF2-40B4-BE49-F238E27FC236}">
                <a16:creationId xmlns:a16="http://schemas.microsoft.com/office/drawing/2014/main" id="{BAAD071E-C96A-1329-361E-0EA7BA60F07A}"/>
              </a:ext>
            </a:extLst>
          </p:cNvPr>
          <p:cNvSpPr txBox="1">
            <a:spLocks noChangeArrowheads="1"/>
          </p:cNvSpPr>
          <p:nvPr/>
        </p:nvSpPr>
        <p:spPr bwMode="auto">
          <a:xfrm>
            <a:off x="1571625" y="114301"/>
            <a:ext cx="6000750" cy="710964"/>
          </a:xfrm>
          <a:prstGeom prst="rect">
            <a:avLst/>
          </a:prstGeom>
          <a:noFill/>
          <a:ln w="9525">
            <a:noFill/>
            <a:miter lim="800000"/>
            <a:headEnd/>
            <a:tailEnd/>
          </a:ln>
          <a:effectLst/>
        </p:spPr>
        <p:txBody>
          <a:bodyPr>
            <a:spAutoFit/>
          </a:bodyPr>
          <a:lstStyle>
            <a:lvl1pPr>
              <a:tabLst>
                <a:tab pos="228600" algn="l"/>
              </a:tabLst>
              <a:defRPr sz="2400">
                <a:solidFill>
                  <a:schemeClr val="tx1"/>
                </a:solidFill>
                <a:latin typeface="Times" pitchFamily="2" charset="0"/>
                <a:ea typeface="ＭＳ Ｐゴシック" panose="020B0600070205080204" pitchFamily="34" charset="-128"/>
              </a:defRPr>
            </a:lvl1pPr>
            <a:lvl2pPr marL="742950" indent="-285750">
              <a:tabLst>
                <a:tab pos="228600" algn="l"/>
              </a:tabLst>
              <a:defRPr sz="2400">
                <a:solidFill>
                  <a:schemeClr val="tx1"/>
                </a:solidFill>
                <a:latin typeface="Times" pitchFamily="2" charset="0"/>
                <a:ea typeface="ＭＳ Ｐゴシック" panose="020B0600070205080204" pitchFamily="34" charset="-128"/>
              </a:defRPr>
            </a:lvl2pPr>
            <a:lvl3pPr marL="1143000" indent="-228600">
              <a:tabLst>
                <a:tab pos="228600" algn="l"/>
              </a:tabLst>
              <a:defRPr sz="2400">
                <a:solidFill>
                  <a:schemeClr val="tx1"/>
                </a:solidFill>
                <a:latin typeface="Times" pitchFamily="2" charset="0"/>
                <a:ea typeface="ＭＳ Ｐゴシック" panose="020B0600070205080204" pitchFamily="34" charset="-128"/>
              </a:defRPr>
            </a:lvl3pPr>
            <a:lvl4pPr marL="1600200" indent="-228600">
              <a:tabLst>
                <a:tab pos="228600" algn="l"/>
              </a:tabLst>
              <a:defRPr sz="2400">
                <a:solidFill>
                  <a:schemeClr val="tx1"/>
                </a:solidFill>
                <a:latin typeface="Times" pitchFamily="2" charset="0"/>
                <a:ea typeface="ＭＳ Ｐゴシック" panose="020B0600070205080204" pitchFamily="34" charset="-128"/>
              </a:defRPr>
            </a:lvl4pPr>
            <a:lvl5pPr marL="2057400" indent="-228600">
              <a:tabLst>
                <a:tab pos="228600" algn="l"/>
              </a:tabLst>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tabLst>
                <a:tab pos="228600" algn="l"/>
              </a:tabLs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tabLst>
                <a:tab pos="228600" algn="l"/>
              </a:tabLs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tabLst>
                <a:tab pos="228600" algn="l"/>
              </a:tabLs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tabLst>
                <a:tab pos="228600" algn="l"/>
              </a:tabLst>
              <a:defRPr sz="2400">
                <a:solidFill>
                  <a:schemeClr val="tx1"/>
                </a:solidFill>
                <a:latin typeface="Times" pitchFamily="2" charset="0"/>
                <a:ea typeface="ＭＳ Ｐゴシック" panose="020B0600070205080204" pitchFamily="34" charset="-128"/>
              </a:defRPr>
            </a:lvl9pPr>
          </a:lstStyle>
          <a:p>
            <a:pPr algn="ctr">
              <a:spcBef>
                <a:spcPct val="65000"/>
              </a:spcBef>
            </a:pPr>
            <a:r>
              <a:rPr lang="en-US" altLang="en-US" sz="1050">
                <a:solidFill>
                  <a:srgbClr val="F1FC16"/>
                </a:solidFill>
                <a:latin typeface="Helvetica" pitchFamily="2" charset="0"/>
              </a:rPr>
              <a:t>WHAT REMOTE SENSORS </a:t>
            </a:r>
            <a:r>
              <a:rPr lang="ja-JP" altLang="en-US" sz="1050">
                <a:solidFill>
                  <a:srgbClr val="F1FC16"/>
                </a:solidFill>
                <a:latin typeface="Helvetica" pitchFamily="2" charset="0"/>
              </a:rPr>
              <a:t>“</a:t>
            </a:r>
            <a:r>
              <a:rPr lang="en-US" altLang="ja-JP" sz="1050">
                <a:solidFill>
                  <a:srgbClr val="F1FC16"/>
                </a:solidFill>
                <a:latin typeface="Helvetica" pitchFamily="2" charset="0"/>
              </a:rPr>
              <a:t>SEE</a:t>
            </a:r>
            <a:r>
              <a:rPr lang="ja-JP" altLang="en-US" sz="1050">
                <a:solidFill>
                  <a:srgbClr val="F1FC16"/>
                </a:solidFill>
                <a:latin typeface="Helvetica" pitchFamily="2" charset="0"/>
              </a:rPr>
              <a:t>”</a:t>
            </a:r>
            <a:r>
              <a:rPr lang="en-US" altLang="ja-JP" sz="1050">
                <a:solidFill>
                  <a:srgbClr val="F1FC16"/>
                </a:solidFill>
                <a:latin typeface="Helvetica" pitchFamily="2" charset="0"/>
              </a:rPr>
              <a:t> (cont.)</a:t>
            </a:r>
            <a:endParaRPr lang="en-US" altLang="ja-JP" sz="1800">
              <a:solidFill>
                <a:srgbClr val="CCFFFF"/>
              </a:solidFill>
              <a:latin typeface="Helvetica" pitchFamily="2" charset="0"/>
            </a:endParaRPr>
          </a:p>
          <a:p>
            <a:pPr>
              <a:spcBef>
                <a:spcPct val="20000"/>
              </a:spcBef>
            </a:pPr>
            <a:r>
              <a:rPr lang="en-US" altLang="en-US" sz="1350">
                <a:solidFill>
                  <a:srgbClr val="CCFFFF"/>
                </a:solidFill>
                <a:latin typeface="Helvetica" pitchFamily="2" charset="0"/>
              </a:rPr>
              <a:t>Only a few bands in the electromagnetic spectrum are used for precipitation retrieval from satellite</a:t>
            </a:r>
            <a:endParaRPr lang="en-US" altLang="en-US" sz="1350">
              <a:solidFill>
                <a:schemeClr val="bg1"/>
              </a:solidFill>
              <a:effectLst>
                <a:outerShdw blurRad="38100" dist="38100" dir="2700000" algn="tl">
                  <a:srgbClr val="808080"/>
                </a:outerShdw>
              </a:effectLst>
              <a:latin typeface="Helvetica" pitchFamily="2" charset="0"/>
            </a:endParaRPr>
          </a:p>
        </p:txBody>
      </p:sp>
      <p:pic>
        <p:nvPicPr>
          <p:cNvPr id="55299" name="Picture 5">
            <a:extLst>
              <a:ext uri="{FF2B5EF4-FFF2-40B4-BE49-F238E27FC236}">
                <a16:creationId xmlns:a16="http://schemas.microsoft.com/office/drawing/2014/main" id="{F5D2D06C-82D7-3BF0-0E75-F9655F28AA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71850" y="914401"/>
            <a:ext cx="4629150" cy="405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31" name="AutoShape 263">
            <a:extLst>
              <a:ext uri="{FF2B5EF4-FFF2-40B4-BE49-F238E27FC236}">
                <a16:creationId xmlns:a16="http://schemas.microsoft.com/office/drawing/2014/main" id="{AE9C0598-C29E-F435-A1F8-2AED0A0202C7}"/>
              </a:ext>
            </a:extLst>
          </p:cNvPr>
          <p:cNvSpPr>
            <a:spLocks noChangeArrowheads="1"/>
          </p:cNvSpPr>
          <p:nvPr/>
        </p:nvSpPr>
        <p:spPr bwMode="auto">
          <a:xfrm>
            <a:off x="1314450" y="1250156"/>
            <a:ext cx="1771650" cy="742950"/>
          </a:xfrm>
          <a:prstGeom prst="wedgeRoundRectCallout">
            <a:avLst>
              <a:gd name="adj1" fmla="val 110685"/>
              <a:gd name="adj2" fmla="val -39583"/>
              <a:gd name="adj3" fmla="val 16667"/>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350" u="sng">
                <a:latin typeface="Helvetica" pitchFamily="2" charset="0"/>
              </a:rPr>
              <a:t>visible</a:t>
            </a:r>
            <a:r>
              <a:rPr lang="en-US" altLang="en-US" sz="1350">
                <a:latin typeface="Helvetica" pitchFamily="2" charset="0"/>
              </a:rPr>
              <a:t> - possible,</a:t>
            </a:r>
          </a:p>
          <a:p>
            <a:pPr algn="ctr"/>
            <a:r>
              <a:rPr lang="en-US" altLang="en-US" sz="1350">
                <a:latin typeface="Helvetica" pitchFamily="2" charset="0"/>
              </a:rPr>
              <a:t>but not used</a:t>
            </a:r>
          </a:p>
          <a:p>
            <a:pPr algn="ctr"/>
            <a:r>
              <a:rPr lang="en-US" altLang="en-US" sz="1350">
                <a:latin typeface="Helvetica" pitchFamily="2" charset="0"/>
              </a:rPr>
              <a:t>operationally</a:t>
            </a:r>
          </a:p>
        </p:txBody>
      </p:sp>
      <p:sp>
        <p:nvSpPr>
          <p:cNvPr id="16390" name="Line 6">
            <a:extLst>
              <a:ext uri="{FF2B5EF4-FFF2-40B4-BE49-F238E27FC236}">
                <a16:creationId xmlns:a16="http://schemas.microsoft.com/office/drawing/2014/main" id="{7C73B33E-2249-6959-7049-841C46955601}"/>
              </a:ext>
            </a:extLst>
          </p:cNvPr>
          <p:cNvSpPr>
            <a:spLocks noChangeShapeType="1"/>
          </p:cNvSpPr>
          <p:nvPr/>
        </p:nvSpPr>
        <p:spPr bwMode="auto">
          <a:xfrm>
            <a:off x="4171950" y="1307306"/>
            <a:ext cx="514350" cy="0"/>
          </a:xfrm>
          <a:prstGeom prst="line">
            <a:avLst/>
          </a:prstGeom>
          <a:noFill/>
          <a:ln w="38100">
            <a:solidFill>
              <a:srgbClr val="F1FC1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2" name="AutoShape 263">
            <a:extLst>
              <a:ext uri="{FF2B5EF4-FFF2-40B4-BE49-F238E27FC236}">
                <a16:creationId xmlns:a16="http://schemas.microsoft.com/office/drawing/2014/main" id="{C1E7C70B-2EDC-CE0D-8DD1-CDA2286789C3}"/>
              </a:ext>
            </a:extLst>
          </p:cNvPr>
          <p:cNvSpPr>
            <a:spLocks noChangeArrowheads="1"/>
          </p:cNvSpPr>
          <p:nvPr/>
        </p:nvSpPr>
        <p:spPr bwMode="auto">
          <a:xfrm>
            <a:off x="1257300" y="2193131"/>
            <a:ext cx="1771650" cy="400050"/>
          </a:xfrm>
          <a:prstGeom prst="wedgeRoundRectCallout">
            <a:avLst>
              <a:gd name="adj1" fmla="val 164449"/>
              <a:gd name="adj2" fmla="val -42560"/>
              <a:gd name="adj3" fmla="val 16667"/>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350" u="sng">
                <a:latin typeface="Helvetica" pitchFamily="2" charset="0"/>
              </a:rPr>
              <a:t>passive infrared</a:t>
            </a:r>
            <a:r>
              <a:rPr lang="en-US" altLang="en-US" sz="1350">
                <a:latin typeface="Helvetica" pitchFamily="2" charset="0"/>
              </a:rPr>
              <a:t> (IR)</a:t>
            </a:r>
          </a:p>
        </p:txBody>
      </p:sp>
      <p:sp>
        <p:nvSpPr>
          <p:cNvPr id="16392" name="Line 8">
            <a:extLst>
              <a:ext uri="{FF2B5EF4-FFF2-40B4-BE49-F238E27FC236}">
                <a16:creationId xmlns:a16="http://schemas.microsoft.com/office/drawing/2014/main" id="{46C98AB3-9B71-AE54-0C23-9059741F1BED}"/>
              </a:ext>
            </a:extLst>
          </p:cNvPr>
          <p:cNvSpPr>
            <a:spLocks noChangeShapeType="1"/>
          </p:cNvSpPr>
          <p:nvPr/>
        </p:nvSpPr>
        <p:spPr bwMode="auto">
          <a:xfrm>
            <a:off x="4972050" y="2221706"/>
            <a:ext cx="514350" cy="0"/>
          </a:xfrm>
          <a:prstGeom prst="line">
            <a:avLst/>
          </a:prstGeom>
          <a:noFill/>
          <a:ln w="38100">
            <a:solidFill>
              <a:srgbClr val="F1FC1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3" name="AutoShape 263">
            <a:extLst>
              <a:ext uri="{FF2B5EF4-FFF2-40B4-BE49-F238E27FC236}">
                <a16:creationId xmlns:a16="http://schemas.microsoft.com/office/drawing/2014/main" id="{4FD92113-2A99-C105-2B79-31D2ED04293D}"/>
              </a:ext>
            </a:extLst>
          </p:cNvPr>
          <p:cNvSpPr>
            <a:spLocks noChangeArrowheads="1"/>
          </p:cNvSpPr>
          <p:nvPr/>
        </p:nvSpPr>
        <p:spPr bwMode="auto">
          <a:xfrm>
            <a:off x="1314450" y="3650456"/>
            <a:ext cx="1771650" cy="457200"/>
          </a:xfrm>
          <a:prstGeom prst="wedgeRoundRectCallout">
            <a:avLst>
              <a:gd name="adj1" fmla="val 120361"/>
              <a:gd name="adj2" fmla="val 35676"/>
              <a:gd name="adj3" fmla="val 16667"/>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350" u="sng">
                <a:latin typeface="Helvetica" pitchFamily="2" charset="0"/>
              </a:rPr>
              <a:t>passive microwave</a:t>
            </a:r>
            <a:r>
              <a:rPr lang="en-US" altLang="en-US" sz="1350">
                <a:latin typeface="Helvetica" pitchFamily="2" charset="0"/>
              </a:rPr>
              <a:t> </a:t>
            </a:r>
          </a:p>
          <a:p>
            <a:pPr algn="ctr"/>
            <a:r>
              <a:rPr lang="en-US" altLang="en-US" sz="1350">
                <a:latin typeface="Helvetica" pitchFamily="2" charset="0"/>
              </a:rPr>
              <a:t>- scattering channels</a:t>
            </a:r>
          </a:p>
        </p:txBody>
      </p:sp>
      <p:sp>
        <p:nvSpPr>
          <p:cNvPr id="16394" name="Line 10">
            <a:extLst>
              <a:ext uri="{FF2B5EF4-FFF2-40B4-BE49-F238E27FC236}">
                <a16:creationId xmlns:a16="http://schemas.microsoft.com/office/drawing/2014/main" id="{57C8C864-E770-E4B7-0584-D7AD58B75226}"/>
              </a:ext>
            </a:extLst>
          </p:cNvPr>
          <p:cNvSpPr>
            <a:spLocks noChangeShapeType="1"/>
          </p:cNvSpPr>
          <p:nvPr/>
        </p:nvSpPr>
        <p:spPr bwMode="auto">
          <a:xfrm>
            <a:off x="4343400" y="4050506"/>
            <a:ext cx="1314450" cy="0"/>
          </a:xfrm>
          <a:prstGeom prst="line">
            <a:avLst/>
          </a:prstGeom>
          <a:noFill/>
          <a:ln w="38100">
            <a:solidFill>
              <a:srgbClr val="F1FC1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4" name="AutoShape 263">
            <a:extLst>
              <a:ext uri="{FF2B5EF4-FFF2-40B4-BE49-F238E27FC236}">
                <a16:creationId xmlns:a16="http://schemas.microsoft.com/office/drawing/2014/main" id="{840F8FC4-A352-3A23-954F-9FD3B1CE9287}"/>
              </a:ext>
            </a:extLst>
          </p:cNvPr>
          <p:cNvSpPr>
            <a:spLocks noChangeArrowheads="1"/>
          </p:cNvSpPr>
          <p:nvPr/>
        </p:nvSpPr>
        <p:spPr bwMode="auto">
          <a:xfrm>
            <a:off x="1314450" y="3021806"/>
            <a:ext cx="1771650" cy="457200"/>
          </a:xfrm>
          <a:prstGeom prst="wedgeRoundRectCallout">
            <a:avLst>
              <a:gd name="adj1" fmla="val 219824"/>
              <a:gd name="adj2" fmla="val 181509"/>
              <a:gd name="adj3" fmla="val 16667"/>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350" u="sng">
                <a:latin typeface="Helvetica" pitchFamily="2" charset="0"/>
              </a:rPr>
              <a:t>passive microwave</a:t>
            </a:r>
            <a:r>
              <a:rPr lang="en-US" altLang="en-US" sz="1350">
                <a:latin typeface="Helvetica" pitchFamily="2" charset="0"/>
              </a:rPr>
              <a:t> </a:t>
            </a:r>
          </a:p>
          <a:p>
            <a:pPr algn="ctr"/>
            <a:r>
              <a:rPr lang="en-US" altLang="en-US" sz="1350">
                <a:latin typeface="Helvetica" pitchFamily="2" charset="0"/>
              </a:rPr>
              <a:t>- emission channels</a:t>
            </a:r>
          </a:p>
        </p:txBody>
      </p:sp>
      <p:sp>
        <p:nvSpPr>
          <p:cNvPr id="16396" name="Line 12">
            <a:extLst>
              <a:ext uri="{FF2B5EF4-FFF2-40B4-BE49-F238E27FC236}">
                <a16:creationId xmlns:a16="http://schemas.microsoft.com/office/drawing/2014/main" id="{EB547D06-3A84-4E42-C59D-C970F3EA4154}"/>
              </a:ext>
            </a:extLst>
          </p:cNvPr>
          <p:cNvSpPr>
            <a:spLocks noChangeShapeType="1"/>
          </p:cNvSpPr>
          <p:nvPr/>
        </p:nvSpPr>
        <p:spPr bwMode="auto">
          <a:xfrm>
            <a:off x="5715000" y="4050506"/>
            <a:ext cx="1657350" cy="0"/>
          </a:xfrm>
          <a:prstGeom prst="line">
            <a:avLst/>
          </a:prstGeom>
          <a:noFill/>
          <a:ln w="38100">
            <a:solidFill>
              <a:srgbClr val="F1FC1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5" name="AutoShape 263">
            <a:extLst>
              <a:ext uri="{FF2B5EF4-FFF2-40B4-BE49-F238E27FC236}">
                <a16:creationId xmlns:a16="http://schemas.microsoft.com/office/drawing/2014/main" id="{EDBA2C85-0960-1CAA-5AD5-ED3053CAE525}"/>
              </a:ext>
            </a:extLst>
          </p:cNvPr>
          <p:cNvSpPr>
            <a:spLocks noChangeArrowheads="1"/>
          </p:cNvSpPr>
          <p:nvPr/>
        </p:nvSpPr>
        <p:spPr bwMode="auto">
          <a:xfrm>
            <a:off x="1314450" y="4279106"/>
            <a:ext cx="1771650" cy="457200"/>
          </a:xfrm>
          <a:prstGeom prst="wedgeRoundRectCallout">
            <a:avLst>
              <a:gd name="adj1" fmla="val 160148"/>
              <a:gd name="adj2" fmla="val -49741"/>
              <a:gd name="adj3" fmla="val 16667"/>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350" u="sng">
                <a:latin typeface="Helvetica" pitchFamily="2" charset="0"/>
              </a:rPr>
              <a:t>active microwave</a:t>
            </a:r>
            <a:r>
              <a:rPr lang="en-US" altLang="en-US" sz="1350">
                <a:latin typeface="Helvetica" pitchFamily="2" charset="0"/>
              </a:rPr>
              <a:t> </a:t>
            </a:r>
          </a:p>
          <a:p>
            <a:pPr algn="ctr"/>
            <a:r>
              <a:rPr lang="en-US" altLang="en-US" sz="1350">
                <a:latin typeface="Helvetica" pitchFamily="2" charset="0"/>
              </a:rPr>
              <a:t>- radar</a:t>
            </a:r>
          </a:p>
        </p:txBody>
      </p:sp>
      <p:sp>
        <p:nvSpPr>
          <p:cNvPr id="16398" name="Line 14">
            <a:extLst>
              <a:ext uri="{FF2B5EF4-FFF2-40B4-BE49-F238E27FC236}">
                <a16:creationId xmlns:a16="http://schemas.microsoft.com/office/drawing/2014/main" id="{C1B1E643-EFD8-5196-0CF7-99A4A3307FC6}"/>
              </a:ext>
            </a:extLst>
          </p:cNvPr>
          <p:cNvSpPr>
            <a:spLocks noChangeShapeType="1"/>
          </p:cNvSpPr>
          <p:nvPr/>
        </p:nvSpPr>
        <p:spPr bwMode="auto">
          <a:xfrm>
            <a:off x="5029200" y="4279106"/>
            <a:ext cx="2343150" cy="0"/>
          </a:xfrm>
          <a:prstGeom prst="line">
            <a:avLst/>
          </a:prstGeom>
          <a:noFill/>
          <a:ln w="38100">
            <a:solidFill>
              <a:srgbClr val="F1FC16"/>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55310" name="Text Box 270">
            <a:extLst>
              <a:ext uri="{FF2B5EF4-FFF2-40B4-BE49-F238E27FC236}">
                <a16:creationId xmlns:a16="http://schemas.microsoft.com/office/drawing/2014/main" id="{4AB48CA1-76C3-4421-DF7A-DC9C5E03ABB6}"/>
              </a:ext>
            </a:extLst>
          </p:cNvPr>
          <p:cNvSpPr txBox="1">
            <a:spLocks noChangeArrowheads="1"/>
          </p:cNvSpPr>
          <p:nvPr/>
        </p:nvSpPr>
        <p:spPr bwMode="auto">
          <a:xfrm>
            <a:off x="1200150" y="4804172"/>
            <a:ext cx="6479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600">
                <a:solidFill>
                  <a:schemeClr val="bg1"/>
                </a:solidFill>
                <a:latin typeface="Arial" panose="020B0604020202020204" pitchFamily="34" charset="0"/>
              </a:rPr>
              <a:t>Huffman 2/10</a:t>
            </a:r>
          </a:p>
        </p:txBody>
      </p:sp>
      <p:sp>
        <p:nvSpPr>
          <p:cNvPr id="55311" name="Text Box 270">
            <a:extLst>
              <a:ext uri="{FF2B5EF4-FFF2-40B4-BE49-F238E27FC236}">
                <a16:creationId xmlns:a16="http://schemas.microsoft.com/office/drawing/2014/main" id="{5E6F3F13-0EE6-6DCE-DC0E-9EC8CA5E0150}"/>
              </a:ext>
            </a:extLst>
          </p:cNvPr>
          <p:cNvSpPr txBox="1">
            <a:spLocks noChangeArrowheads="1"/>
          </p:cNvSpPr>
          <p:nvPr/>
        </p:nvSpPr>
        <p:spPr bwMode="auto">
          <a:xfrm>
            <a:off x="7359254" y="4981575"/>
            <a:ext cx="69121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600">
                <a:solidFill>
                  <a:schemeClr val="bg1"/>
                </a:solidFill>
                <a:latin typeface="Arial" panose="020B0604020202020204" pitchFamily="34" charset="0"/>
              </a:rPr>
              <a:t>Huffman 10/10</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7431"/>
                                        </p:tgtEl>
                                        <p:attrNameLst>
                                          <p:attrName>style.visibility</p:attrName>
                                        </p:attrNameLst>
                                      </p:cBhvr>
                                      <p:to>
                                        <p:strVal val="visible"/>
                                      </p:to>
                                    </p:set>
                                    <p:anim calcmode="lin" valueType="num">
                                      <p:cBhvr>
                                        <p:cTn id="7" dur="500" fill="hold"/>
                                        <p:tgtEl>
                                          <p:spTgt spid="7431"/>
                                        </p:tgtEl>
                                        <p:attrNameLst>
                                          <p:attrName>ppt_w</p:attrName>
                                        </p:attrNameLst>
                                      </p:cBhvr>
                                      <p:tavLst>
                                        <p:tav tm="0">
                                          <p:val>
                                            <p:strVal val="4/3*#ppt_w"/>
                                          </p:val>
                                        </p:tav>
                                        <p:tav tm="100000">
                                          <p:val>
                                            <p:strVal val="#ppt_w"/>
                                          </p:val>
                                        </p:tav>
                                      </p:tavLst>
                                    </p:anim>
                                    <p:anim calcmode="lin" valueType="num">
                                      <p:cBhvr>
                                        <p:cTn id="8" dur="500" fill="hold"/>
                                        <p:tgtEl>
                                          <p:spTgt spid="7431"/>
                                        </p:tgtEl>
                                        <p:attrNameLst>
                                          <p:attrName>ppt_h</p:attrName>
                                        </p:attrNameLst>
                                      </p:cBhvr>
                                      <p:tavLst>
                                        <p:tav tm="0">
                                          <p:val>
                                            <p:strVal val="4/3*#ppt_h"/>
                                          </p:val>
                                        </p:tav>
                                        <p:tav tm="100000">
                                          <p:val>
                                            <p:strVal val="#ppt_h"/>
                                          </p:val>
                                        </p:tav>
                                      </p:tavLst>
                                    </p:anim>
                                  </p:childTnLst>
                                </p:cTn>
                              </p:par>
                            </p:childTnLst>
                          </p:cTn>
                        </p:par>
                        <p:par>
                          <p:cTn id="9" fill="hold" nodeType="afterGroup">
                            <p:stCondLst>
                              <p:cond delay="500"/>
                            </p:stCondLst>
                            <p:childTnLst>
                              <p:par>
                                <p:cTn id="10" presetID="17" presetClass="entr" presetSubtype="10" fill="hold" nodeType="afterEffect">
                                  <p:stCondLst>
                                    <p:cond delay="0"/>
                                  </p:stCondLst>
                                  <p:childTnLst>
                                    <p:set>
                                      <p:cBhvr>
                                        <p:cTn id="11" dur="1" fill="hold">
                                          <p:stCondLst>
                                            <p:cond delay="0"/>
                                          </p:stCondLst>
                                        </p:cTn>
                                        <p:tgtEl>
                                          <p:spTgt spid="16390"/>
                                        </p:tgtEl>
                                        <p:attrNameLst>
                                          <p:attrName>style.visibility</p:attrName>
                                        </p:attrNameLst>
                                      </p:cBhvr>
                                      <p:to>
                                        <p:strVal val="visible"/>
                                      </p:to>
                                    </p:set>
                                    <p:anim calcmode="lin" valueType="num">
                                      <p:cBhvr>
                                        <p:cTn id="12" dur="500" fill="hold"/>
                                        <p:tgtEl>
                                          <p:spTgt spid="16390"/>
                                        </p:tgtEl>
                                        <p:attrNameLst>
                                          <p:attrName>ppt_w</p:attrName>
                                        </p:attrNameLst>
                                      </p:cBhvr>
                                      <p:tavLst>
                                        <p:tav tm="0">
                                          <p:val>
                                            <p:fltVal val="0"/>
                                          </p:val>
                                        </p:tav>
                                        <p:tav tm="100000">
                                          <p:val>
                                            <p:strVal val="#ppt_w"/>
                                          </p:val>
                                        </p:tav>
                                      </p:tavLst>
                                    </p:anim>
                                    <p:anim calcmode="lin" valueType="num">
                                      <p:cBhvr>
                                        <p:cTn id="13" dur="500" fill="hold"/>
                                        <p:tgtEl>
                                          <p:spTgt spid="16390"/>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28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strVal val="4/3*#ppt_w"/>
                                          </p:val>
                                        </p:tav>
                                        <p:tav tm="100000">
                                          <p:val>
                                            <p:strVal val="#ppt_w"/>
                                          </p:val>
                                        </p:tav>
                                      </p:tavLst>
                                    </p:anim>
                                    <p:anim calcmode="lin" valueType="num">
                                      <p:cBhvr>
                                        <p:cTn id="19" dur="500" fill="hold"/>
                                        <p:tgtEl>
                                          <p:spTgt spid="2"/>
                                        </p:tgtEl>
                                        <p:attrNameLst>
                                          <p:attrName>ppt_h</p:attrName>
                                        </p:attrNameLst>
                                      </p:cBhvr>
                                      <p:tavLst>
                                        <p:tav tm="0">
                                          <p:val>
                                            <p:strVal val="4/3*#ppt_h"/>
                                          </p:val>
                                        </p:tav>
                                        <p:tav tm="100000">
                                          <p:val>
                                            <p:strVal val="#ppt_h"/>
                                          </p:val>
                                        </p:tav>
                                      </p:tavLst>
                                    </p:anim>
                                  </p:childTnLst>
                                </p:cTn>
                              </p:par>
                            </p:childTnLst>
                          </p:cTn>
                        </p:par>
                        <p:par>
                          <p:cTn id="20" fill="hold" nodeType="afterGroup">
                            <p:stCondLst>
                              <p:cond delay="500"/>
                            </p:stCondLst>
                            <p:childTnLst>
                              <p:par>
                                <p:cTn id="21" presetID="17" presetClass="entr" presetSubtype="10" fill="hold" nodeType="afterEffect">
                                  <p:stCondLst>
                                    <p:cond delay="0"/>
                                  </p:stCondLst>
                                  <p:childTnLst>
                                    <p:set>
                                      <p:cBhvr>
                                        <p:cTn id="22" dur="1" fill="hold">
                                          <p:stCondLst>
                                            <p:cond delay="0"/>
                                          </p:stCondLst>
                                        </p:cTn>
                                        <p:tgtEl>
                                          <p:spTgt spid="16392"/>
                                        </p:tgtEl>
                                        <p:attrNameLst>
                                          <p:attrName>style.visibility</p:attrName>
                                        </p:attrNameLst>
                                      </p:cBhvr>
                                      <p:to>
                                        <p:strVal val="visible"/>
                                      </p:to>
                                    </p:set>
                                    <p:anim calcmode="lin" valueType="num">
                                      <p:cBhvr>
                                        <p:cTn id="23" dur="500" fill="hold"/>
                                        <p:tgtEl>
                                          <p:spTgt spid="16392"/>
                                        </p:tgtEl>
                                        <p:attrNameLst>
                                          <p:attrName>ppt_w</p:attrName>
                                        </p:attrNameLst>
                                      </p:cBhvr>
                                      <p:tavLst>
                                        <p:tav tm="0">
                                          <p:val>
                                            <p:fltVal val="0"/>
                                          </p:val>
                                        </p:tav>
                                        <p:tav tm="100000">
                                          <p:val>
                                            <p:strVal val="#ppt_w"/>
                                          </p:val>
                                        </p:tav>
                                      </p:tavLst>
                                    </p:anim>
                                    <p:anim calcmode="lin" valueType="num">
                                      <p:cBhvr>
                                        <p:cTn id="24" dur="500" fill="hold"/>
                                        <p:tgtEl>
                                          <p:spTgt spid="16392"/>
                                        </p:tgtEl>
                                        <p:attrNameLst>
                                          <p:attrName>ppt_h</p:attrName>
                                        </p:attrNameLst>
                                      </p:cBhvr>
                                      <p:tavLst>
                                        <p:tav tm="0">
                                          <p:val>
                                            <p:strVal val="#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3" presetClass="entr" presetSubtype="288"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strVal val="4/3*#ppt_w"/>
                                          </p:val>
                                        </p:tav>
                                        <p:tav tm="100000">
                                          <p:val>
                                            <p:strVal val="#ppt_w"/>
                                          </p:val>
                                        </p:tav>
                                      </p:tavLst>
                                    </p:anim>
                                    <p:anim calcmode="lin" valueType="num">
                                      <p:cBhvr>
                                        <p:cTn id="30" dur="500" fill="hold"/>
                                        <p:tgtEl>
                                          <p:spTgt spid="4"/>
                                        </p:tgtEl>
                                        <p:attrNameLst>
                                          <p:attrName>ppt_h</p:attrName>
                                        </p:attrNameLst>
                                      </p:cBhvr>
                                      <p:tavLst>
                                        <p:tav tm="0">
                                          <p:val>
                                            <p:strVal val="4/3*#ppt_h"/>
                                          </p:val>
                                        </p:tav>
                                        <p:tav tm="100000">
                                          <p:val>
                                            <p:strVal val="#ppt_h"/>
                                          </p:val>
                                        </p:tav>
                                      </p:tavLst>
                                    </p:anim>
                                  </p:childTnLst>
                                </p:cTn>
                              </p:par>
                            </p:childTnLst>
                          </p:cTn>
                        </p:par>
                        <p:par>
                          <p:cTn id="31" fill="hold" nodeType="afterGroup">
                            <p:stCondLst>
                              <p:cond delay="500"/>
                            </p:stCondLst>
                            <p:childTnLst>
                              <p:par>
                                <p:cTn id="32" presetID="17" presetClass="entr" presetSubtype="10" fill="hold" nodeType="afterEffect">
                                  <p:stCondLst>
                                    <p:cond delay="0"/>
                                  </p:stCondLst>
                                  <p:childTnLst>
                                    <p:set>
                                      <p:cBhvr>
                                        <p:cTn id="33" dur="1" fill="hold">
                                          <p:stCondLst>
                                            <p:cond delay="0"/>
                                          </p:stCondLst>
                                        </p:cTn>
                                        <p:tgtEl>
                                          <p:spTgt spid="16396"/>
                                        </p:tgtEl>
                                        <p:attrNameLst>
                                          <p:attrName>style.visibility</p:attrName>
                                        </p:attrNameLst>
                                      </p:cBhvr>
                                      <p:to>
                                        <p:strVal val="visible"/>
                                      </p:to>
                                    </p:set>
                                    <p:anim calcmode="lin" valueType="num">
                                      <p:cBhvr>
                                        <p:cTn id="34" dur="500" fill="hold"/>
                                        <p:tgtEl>
                                          <p:spTgt spid="16396"/>
                                        </p:tgtEl>
                                        <p:attrNameLst>
                                          <p:attrName>ppt_w</p:attrName>
                                        </p:attrNameLst>
                                      </p:cBhvr>
                                      <p:tavLst>
                                        <p:tav tm="0">
                                          <p:val>
                                            <p:fltVal val="0"/>
                                          </p:val>
                                        </p:tav>
                                        <p:tav tm="100000">
                                          <p:val>
                                            <p:strVal val="#ppt_w"/>
                                          </p:val>
                                        </p:tav>
                                      </p:tavLst>
                                    </p:anim>
                                    <p:anim calcmode="lin" valueType="num">
                                      <p:cBhvr>
                                        <p:cTn id="35" dur="500" fill="hold"/>
                                        <p:tgtEl>
                                          <p:spTgt spid="16396"/>
                                        </p:tgtEl>
                                        <p:attrNameLst>
                                          <p:attrName>ppt_h</p:attrName>
                                        </p:attrNameLst>
                                      </p:cBhvr>
                                      <p:tavLst>
                                        <p:tav tm="0">
                                          <p:val>
                                            <p:strVal val="#ppt_h"/>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3" presetClass="entr" presetSubtype="288"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p:cTn id="40" dur="500" fill="hold"/>
                                        <p:tgtEl>
                                          <p:spTgt spid="3"/>
                                        </p:tgtEl>
                                        <p:attrNameLst>
                                          <p:attrName>ppt_w</p:attrName>
                                        </p:attrNameLst>
                                      </p:cBhvr>
                                      <p:tavLst>
                                        <p:tav tm="0">
                                          <p:val>
                                            <p:strVal val="4/3*#ppt_w"/>
                                          </p:val>
                                        </p:tav>
                                        <p:tav tm="100000">
                                          <p:val>
                                            <p:strVal val="#ppt_w"/>
                                          </p:val>
                                        </p:tav>
                                      </p:tavLst>
                                    </p:anim>
                                    <p:anim calcmode="lin" valueType="num">
                                      <p:cBhvr>
                                        <p:cTn id="41" dur="500" fill="hold"/>
                                        <p:tgtEl>
                                          <p:spTgt spid="3"/>
                                        </p:tgtEl>
                                        <p:attrNameLst>
                                          <p:attrName>ppt_h</p:attrName>
                                        </p:attrNameLst>
                                      </p:cBhvr>
                                      <p:tavLst>
                                        <p:tav tm="0">
                                          <p:val>
                                            <p:strVal val="4/3*#ppt_h"/>
                                          </p:val>
                                        </p:tav>
                                        <p:tav tm="100000">
                                          <p:val>
                                            <p:strVal val="#ppt_h"/>
                                          </p:val>
                                        </p:tav>
                                      </p:tavLst>
                                    </p:anim>
                                  </p:childTnLst>
                                </p:cTn>
                              </p:par>
                            </p:childTnLst>
                          </p:cTn>
                        </p:par>
                        <p:par>
                          <p:cTn id="42" fill="hold" nodeType="afterGroup">
                            <p:stCondLst>
                              <p:cond delay="500"/>
                            </p:stCondLst>
                            <p:childTnLst>
                              <p:par>
                                <p:cTn id="43" presetID="17" presetClass="entr" presetSubtype="10" fill="hold" nodeType="afterEffect">
                                  <p:stCondLst>
                                    <p:cond delay="0"/>
                                  </p:stCondLst>
                                  <p:childTnLst>
                                    <p:set>
                                      <p:cBhvr>
                                        <p:cTn id="44" dur="1" fill="hold">
                                          <p:stCondLst>
                                            <p:cond delay="0"/>
                                          </p:stCondLst>
                                        </p:cTn>
                                        <p:tgtEl>
                                          <p:spTgt spid="16394"/>
                                        </p:tgtEl>
                                        <p:attrNameLst>
                                          <p:attrName>style.visibility</p:attrName>
                                        </p:attrNameLst>
                                      </p:cBhvr>
                                      <p:to>
                                        <p:strVal val="visible"/>
                                      </p:to>
                                    </p:set>
                                    <p:anim calcmode="lin" valueType="num">
                                      <p:cBhvr>
                                        <p:cTn id="45" dur="500" fill="hold"/>
                                        <p:tgtEl>
                                          <p:spTgt spid="16394"/>
                                        </p:tgtEl>
                                        <p:attrNameLst>
                                          <p:attrName>ppt_w</p:attrName>
                                        </p:attrNameLst>
                                      </p:cBhvr>
                                      <p:tavLst>
                                        <p:tav tm="0">
                                          <p:val>
                                            <p:fltVal val="0"/>
                                          </p:val>
                                        </p:tav>
                                        <p:tav tm="100000">
                                          <p:val>
                                            <p:strVal val="#ppt_w"/>
                                          </p:val>
                                        </p:tav>
                                      </p:tavLst>
                                    </p:anim>
                                    <p:anim calcmode="lin" valueType="num">
                                      <p:cBhvr>
                                        <p:cTn id="46" dur="500" fill="hold"/>
                                        <p:tgtEl>
                                          <p:spTgt spid="16394"/>
                                        </p:tgtEl>
                                        <p:attrNameLst>
                                          <p:attrName>ppt_h</p:attrName>
                                        </p:attrNameLst>
                                      </p:cBhvr>
                                      <p:tavLst>
                                        <p:tav tm="0">
                                          <p:val>
                                            <p:strVal val="#ppt_h"/>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3" presetClass="entr" presetSubtype="288"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 calcmode="lin" valueType="num">
                                      <p:cBhvr>
                                        <p:cTn id="51" dur="500" fill="hold"/>
                                        <p:tgtEl>
                                          <p:spTgt spid="5"/>
                                        </p:tgtEl>
                                        <p:attrNameLst>
                                          <p:attrName>ppt_w</p:attrName>
                                        </p:attrNameLst>
                                      </p:cBhvr>
                                      <p:tavLst>
                                        <p:tav tm="0">
                                          <p:val>
                                            <p:strVal val="4/3*#ppt_w"/>
                                          </p:val>
                                        </p:tav>
                                        <p:tav tm="100000">
                                          <p:val>
                                            <p:strVal val="#ppt_w"/>
                                          </p:val>
                                        </p:tav>
                                      </p:tavLst>
                                    </p:anim>
                                    <p:anim calcmode="lin" valueType="num">
                                      <p:cBhvr>
                                        <p:cTn id="52" dur="500" fill="hold"/>
                                        <p:tgtEl>
                                          <p:spTgt spid="5"/>
                                        </p:tgtEl>
                                        <p:attrNameLst>
                                          <p:attrName>ppt_h</p:attrName>
                                        </p:attrNameLst>
                                      </p:cBhvr>
                                      <p:tavLst>
                                        <p:tav tm="0">
                                          <p:val>
                                            <p:strVal val="4/3*#ppt_h"/>
                                          </p:val>
                                        </p:tav>
                                        <p:tav tm="100000">
                                          <p:val>
                                            <p:strVal val="#ppt_h"/>
                                          </p:val>
                                        </p:tav>
                                      </p:tavLst>
                                    </p:anim>
                                  </p:childTnLst>
                                </p:cTn>
                              </p:par>
                            </p:childTnLst>
                          </p:cTn>
                        </p:par>
                        <p:par>
                          <p:cTn id="53" fill="hold" nodeType="afterGroup">
                            <p:stCondLst>
                              <p:cond delay="500"/>
                            </p:stCondLst>
                            <p:childTnLst>
                              <p:par>
                                <p:cTn id="54" presetID="17" presetClass="entr" presetSubtype="10" fill="hold" nodeType="afterEffect">
                                  <p:stCondLst>
                                    <p:cond delay="0"/>
                                  </p:stCondLst>
                                  <p:childTnLst>
                                    <p:set>
                                      <p:cBhvr>
                                        <p:cTn id="55" dur="1" fill="hold">
                                          <p:stCondLst>
                                            <p:cond delay="0"/>
                                          </p:stCondLst>
                                        </p:cTn>
                                        <p:tgtEl>
                                          <p:spTgt spid="16398"/>
                                        </p:tgtEl>
                                        <p:attrNameLst>
                                          <p:attrName>style.visibility</p:attrName>
                                        </p:attrNameLst>
                                      </p:cBhvr>
                                      <p:to>
                                        <p:strVal val="visible"/>
                                      </p:to>
                                    </p:set>
                                    <p:anim calcmode="lin" valueType="num">
                                      <p:cBhvr>
                                        <p:cTn id="56" dur="500" fill="hold"/>
                                        <p:tgtEl>
                                          <p:spTgt spid="16398"/>
                                        </p:tgtEl>
                                        <p:attrNameLst>
                                          <p:attrName>ppt_w</p:attrName>
                                        </p:attrNameLst>
                                      </p:cBhvr>
                                      <p:tavLst>
                                        <p:tav tm="0">
                                          <p:val>
                                            <p:fltVal val="0"/>
                                          </p:val>
                                        </p:tav>
                                        <p:tav tm="100000">
                                          <p:val>
                                            <p:strVal val="#ppt_w"/>
                                          </p:val>
                                        </p:tav>
                                      </p:tavLst>
                                    </p:anim>
                                    <p:anim calcmode="lin" valueType="num">
                                      <p:cBhvr>
                                        <p:cTn id="57" dur="500" fill="hold"/>
                                        <p:tgtEl>
                                          <p:spTgt spid="1639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1" grpId="0" animBg="1" autoUpdateAnimBg="0"/>
      <p:bldP spid="2" grpId="0" animBg="1" autoUpdateAnimBg="0"/>
      <p:bldP spid="3" grpId="0" animBg="1" autoUpdateAnimBg="0"/>
      <p:bldP spid="4" grpId="0" animBg="1" autoUpdateAnimBg="0"/>
      <p:bldP spid="5"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91E253-AE61-4B4F-9AFD-42D421D598CB}"/>
              </a:ext>
            </a:extLst>
          </p:cNvPr>
          <p:cNvPicPr>
            <a:picLocks noChangeAspect="1"/>
          </p:cNvPicPr>
          <p:nvPr/>
        </p:nvPicPr>
        <p:blipFill>
          <a:blip r:embed="rId3"/>
          <a:stretch>
            <a:fillRect/>
          </a:stretch>
        </p:blipFill>
        <p:spPr>
          <a:xfrm>
            <a:off x="304800" y="0"/>
            <a:ext cx="8491377" cy="4776399"/>
          </a:xfrm>
          <a:prstGeom prst="rect">
            <a:avLst/>
          </a:prstGeom>
        </p:spPr>
      </p:pic>
      <p:sp>
        <p:nvSpPr>
          <p:cNvPr id="14338" name="TextBox 1"/>
          <p:cNvSpPr txBox="1">
            <a:spLocks noChangeArrowheads="1"/>
          </p:cNvSpPr>
          <p:nvPr/>
        </p:nvSpPr>
        <p:spPr bwMode="auto">
          <a:xfrm>
            <a:off x="0" y="228600"/>
            <a:ext cx="9144000" cy="420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b="1" dirty="0">
                <a:ln w="9525">
                  <a:solidFill>
                    <a:sysClr val="windowText" lastClr="000000"/>
                  </a:solidFill>
                  <a:prstDash val="solid"/>
                </a:ln>
                <a:solidFill>
                  <a:srgbClr val="FFC000"/>
                </a:solidFill>
              </a:rPr>
              <a:t>IMERG Multi-Satellite Products Across Two Decades</a:t>
            </a:r>
          </a:p>
          <a:p>
            <a:pPr algn="ctr"/>
            <a:endParaRPr lang="en-US" dirty="0">
              <a:solidFill>
                <a:srgbClr val="FFC000"/>
              </a:solidFill>
            </a:endParaRPr>
          </a:p>
          <a:p>
            <a:pPr algn="ctr">
              <a:spcBef>
                <a:spcPts val="0"/>
              </a:spcBef>
              <a:tabLst>
                <a:tab pos="1435100" algn="l"/>
                <a:tab pos="3606800" algn="l"/>
              </a:tabLst>
            </a:pPr>
            <a:r>
              <a:rPr lang="en-US" sz="1400" b="1" dirty="0">
                <a:ln w="1270">
                  <a:solidFill>
                    <a:schemeClr val="accent2">
                      <a:lumMod val="60000"/>
                      <a:lumOff val="40000"/>
                    </a:schemeClr>
                  </a:solidFill>
                </a:ln>
                <a:solidFill>
                  <a:schemeClr val="bg1"/>
                </a:solidFill>
              </a:rPr>
              <a:t>George J. Huffman(1), David T. </a:t>
            </a:r>
            <a:r>
              <a:rPr lang="en-US" sz="1400" b="1" dirty="0" err="1">
                <a:ln w="1270">
                  <a:solidFill>
                    <a:schemeClr val="accent2">
                      <a:lumMod val="60000"/>
                      <a:lumOff val="40000"/>
                    </a:schemeClr>
                  </a:solidFill>
                </a:ln>
                <a:solidFill>
                  <a:schemeClr val="bg1"/>
                </a:solidFill>
              </a:rPr>
              <a:t>Bolvin</a:t>
            </a:r>
            <a:r>
              <a:rPr lang="en-US" sz="1400" b="1" dirty="0">
                <a:ln w="1270">
                  <a:solidFill>
                    <a:schemeClr val="accent2">
                      <a:lumMod val="60000"/>
                      <a:lumOff val="40000"/>
                    </a:schemeClr>
                  </a:solidFill>
                </a:ln>
                <a:solidFill>
                  <a:schemeClr val="bg1"/>
                </a:solidFill>
              </a:rPr>
              <a:t>(1,2),</a:t>
            </a:r>
          </a:p>
          <a:p>
            <a:pPr algn="ctr">
              <a:spcBef>
                <a:spcPts val="0"/>
              </a:spcBef>
              <a:tabLst>
                <a:tab pos="1435100" algn="l"/>
                <a:tab pos="3606800" algn="l"/>
              </a:tabLst>
            </a:pPr>
            <a:r>
              <a:rPr lang="en-US" sz="1400" b="1" dirty="0">
                <a:ln w="1270">
                  <a:solidFill>
                    <a:schemeClr val="accent2">
                      <a:lumMod val="60000"/>
                      <a:lumOff val="40000"/>
                    </a:schemeClr>
                  </a:solidFill>
                </a:ln>
                <a:solidFill>
                  <a:schemeClr val="bg1"/>
                </a:solidFill>
              </a:rPr>
              <a:t>Dan Braithwaite(3), </a:t>
            </a:r>
            <a:r>
              <a:rPr lang="en-US" sz="1400" b="1" dirty="0" err="1">
                <a:ln w="1270">
                  <a:solidFill>
                    <a:schemeClr val="accent2">
                      <a:lumMod val="60000"/>
                      <a:lumOff val="40000"/>
                    </a:schemeClr>
                  </a:solidFill>
                </a:ln>
                <a:solidFill>
                  <a:schemeClr val="bg1"/>
                </a:solidFill>
              </a:rPr>
              <a:t>Kuolin</a:t>
            </a:r>
            <a:r>
              <a:rPr lang="en-US" sz="1400" b="1" dirty="0">
                <a:ln w="1270">
                  <a:solidFill>
                    <a:schemeClr val="accent2">
                      <a:lumMod val="60000"/>
                      <a:lumOff val="40000"/>
                    </a:schemeClr>
                  </a:solidFill>
                </a:ln>
                <a:solidFill>
                  <a:schemeClr val="bg1"/>
                </a:solidFill>
              </a:rPr>
              <a:t> Hsu(3), Robert Joyce(4,5),</a:t>
            </a:r>
          </a:p>
          <a:p>
            <a:pPr algn="ctr">
              <a:spcBef>
                <a:spcPts val="0"/>
              </a:spcBef>
              <a:tabLst>
                <a:tab pos="1435100" algn="l"/>
                <a:tab pos="3606800" algn="l"/>
              </a:tabLst>
            </a:pPr>
            <a:r>
              <a:rPr lang="en-US" sz="1400" b="1" dirty="0">
                <a:ln w="1270">
                  <a:solidFill>
                    <a:schemeClr val="accent2">
                      <a:lumMod val="60000"/>
                      <a:lumOff val="40000"/>
                    </a:schemeClr>
                  </a:solidFill>
                </a:ln>
                <a:solidFill>
                  <a:schemeClr val="bg1"/>
                </a:solidFill>
              </a:rPr>
              <a:t>Christopher Kidd(1,6), Eric </a:t>
            </a:r>
            <a:r>
              <a:rPr lang="en-US" sz="1400" b="1" dirty="0" err="1">
                <a:ln w="1270">
                  <a:solidFill>
                    <a:schemeClr val="accent2">
                      <a:lumMod val="60000"/>
                      <a:lumOff val="40000"/>
                    </a:schemeClr>
                  </a:solidFill>
                </a:ln>
                <a:solidFill>
                  <a:schemeClr val="bg1"/>
                </a:solidFill>
              </a:rPr>
              <a:t>Nelkin</a:t>
            </a:r>
            <a:r>
              <a:rPr lang="en-US" sz="1400" b="1" dirty="0">
                <a:ln w="1270">
                  <a:solidFill>
                    <a:schemeClr val="accent2">
                      <a:lumMod val="60000"/>
                      <a:lumOff val="40000"/>
                    </a:schemeClr>
                  </a:solidFill>
                </a:ln>
                <a:solidFill>
                  <a:schemeClr val="bg1"/>
                </a:solidFill>
              </a:rPr>
              <a:t>(1,2), </a:t>
            </a:r>
            <a:r>
              <a:rPr lang="en-US" sz="1400" b="1" dirty="0" err="1">
                <a:ln w="1270">
                  <a:solidFill>
                    <a:schemeClr val="accent2">
                      <a:lumMod val="60000"/>
                      <a:lumOff val="40000"/>
                    </a:schemeClr>
                  </a:solidFill>
                </a:ln>
                <a:solidFill>
                  <a:schemeClr val="bg1"/>
                </a:solidFill>
              </a:rPr>
              <a:t>Soroosh</a:t>
            </a:r>
            <a:r>
              <a:rPr lang="en-US" sz="1400" b="1" dirty="0">
                <a:ln w="1270">
                  <a:solidFill>
                    <a:schemeClr val="accent2">
                      <a:lumMod val="60000"/>
                      <a:lumOff val="40000"/>
                    </a:schemeClr>
                  </a:solidFill>
                </a:ln>
                <a:solidFill>
                  <a:schemeClr val="bg1"/>
                </a:solidFill>
              </a:rPr>
              <a:t> </a:t>
            </a:r>
            <a:r>
              <a:rPr lang="en-US" sz="1400" b="1" dirty="0" err="1">
                <a:ln w="1270">
                  <a:solidFill>
                    <a:schemeClr val="accent2">
                      <a:lumMod val="60000"/>
                      <a:lumOff val="40000"/>
                    </a:schemeClr>
                  </a:solidFill>
                </a:ln>
                <a:solidFill>
                  <a:schemeClr val="bg1"/>
                </a:solidFill>
              </a:rPr>
              <a:t>Sorooshian</a:t>
            </a:r>
            <a:r>
              <a:rPr lang="en-US" sz="1400" b="1" dirty="0">
                <a:ln w="1270">
                  <a:solidFill>
                    <a:schemeClr val="accent2">
                      <a:lumMod val="60000"/>
                      <a:lumOff val="40000"/>
                    </a:schemeClr>
                  </a:solidFill>
                </a:ln>
                <a:solidFill>
                  <a:schemeClr val="bg1"/>
                </a:solidFill>
              </a:rPr>
              <a:t>(3),</a:t>
            </a:r>
          </a:p>
          <a:p>
            <a:pPr algn="ctr">
              <a:spcBef>
                <a:spcPts val="0"/>
              </a:spcBef>
              <a:tabLst>
                <a:tab pos="1435100" algn="l"/>
                <a:tab pos="3606800" algn="l"/>
              </a:tabLst>
            </a:pPr>
            <a:r>
              <a:rPr lang="en-US" sz="1400" b="1" dirty="0">
                <a:ln w="1270">
                  <a:solidFill>
                    <a:schemeClr val="accent2">
                      <a:lumMod val="60000"/>
                      <a:lumOff val="40000"/>
                    </a:schemeClr>
                  </a:solidFill>
                </a:ln>
                <a:solidFill>
                  <a:schemeClr val="bg1"/>
                </a:solidFill>
              </a:rPr>
              <a:t>Jackson Tan(1,7), </a:t>
            </a:r>
            <a:r>
              <a:rPr lang="en-US" sz="1400" b="1" dirty="0" err="1">
                <a:ln w="1270">
                  <a:solidFill>
                    <a:schemeClr val="accent2">
                      <a:lumMod val="60000"/>
                      <a:lumOff val="40000"/>
                    </a:schemeClr>
                  </a:solidFill>
                </a:ln>
                <a:solidFill>
                  <a:schemeClr val="bg1"/>
                </a:solidFill>
              </a:rPr>
              <a:t>Pingping</a:t>
            </a:r>
            <a:r>
              <a:rPr lang="en-US" sz="1400" b="1" dirty="0">
                <a:ln w="1270">
                  <a:solidFill>
                    <a:schemeClr val="accent2">
                      <a:lumMod val="60000"/>
                      <a:lumOff val="40000"/>
                    </a:schemeClr>
                  </a:solidFill>
                </a:ln>
                <a:solidFill>
                  <a:schemeClr val="bg1"/>
                </a:solidFill>
              </a:rPr>
              <a:t> </a:t>
            </a:r>
            <a:r>
              <a:rPr lang="en-US" sz="1400" b="1" dirty="0" err="1">
                <a:ln w="1270">
                  <a:solidFill>
                    <a:schemeClr val="accent2">
                      <a:lumMod val="60000"/>
                      <a:lumOff val="40000"/>
                    </a:schemeClr>
                  </a:solidFill>
                </a:ln>
                <a:solidFill>
                  <a:schemeClr val="bg1"/>
                </a:solidFill>
              </a:rPr>
              <a:t>Xie</a:t>
            </a:r>
            <a:r>
              <a:rPr lang="en-US" sz="1400" b="1" dirty="0">
                <a:ln w="1270">
                  <a:solidFill>
                    <a:schemeClr val="accent2">
                      <a:lumMod val="60000"/>
                      <a:lumOff val="40000"/>
                    </a:schemeClr>
                  </a:solidFill>
                </a:ln>
                <a:solidFill>
                  <a:schemeClr val="bg1"/>
                </a:solidFill>
              </a:rPr>
              <a:t>(5)</a:t>
            </a:r>
          </a:p>
          <a:p>
            <a:pPr algn="ctr">
              <a:spcBef>
                <a:spcPts val="0"/>
              </a:spcBef>
              <a:tabLst>
                <a:tab pos="1435100" algn="l"/>
                <a:tab pos="3606800" algn="l"/>
              </a:tabLst>
            </a:pPr>
            <a:endParaRPr lang="en-US" sz="1400" b="1" dirty="0">
              <a:ln w="1270">
                <a:solidFill>
                  <a:schemeClr val="accent2">
                    <a:lumMod val="60000"/>
                    <a:lumOff val="40000"/>
                  </a:schemeClr>
                </a:solidFill>
              </a:ln>
              <a:solidFill>
                <a:schemeClr val="bg1"/>
              </a:solidFill>
            </a:endParaRPr>
          </a:p>
          <a:p>
            <a:pPr>
              <a:spcBef>
                <a:spcPts val="600"/>
              </a:spcBef>
              <a:tabLst>
                <a:tab pos="2165350" algn="l"/>
                <a:tab pos="3606800" algn="l"/>
              </a:tabLst>
            </a:pPr>
            <a:r>
              <a:rPr lang="en-US" sz="1400" b="1" dirty="0">
                <a:ln w="1270">
                  <a:solidFill>
                    <a:schemeClr val="accent2">
                      <a:lumMod val="60000"/>
                      <a:lumOff val="40000"/>
                    </a:schemeClr>
                  </a:solidFill>
                </a:ln>
                <a:solidFill>
                  <a:schemeClr val="bg1"/>
                </a:solidFill>
              </a:rPr>
              <a:t>	(1) NASA/GSFC Earth Sciences Division – Atmospheres</a:t>
            </a:r>
          </a:p>
          <a:p>
            <a:pPr>
              <a:spcBef>
                <a:spcPts val="0"/>
              </a:spcBef>
              <a:tabLst>
                <a:tab pos="2165350" algn="l"/>
                <a:tab pos="3606800" algn="l"/>
              </a:tabLst>
            </a:pPr>
            <a:r>
              <a:rPr lang="en-US" sz="1400" b="1" dirty="0">
                <a:ln w="1270">
                  <a:solidFill>
                    <a:schemeClr val="accent2">
                      <a:lumMod val="60000"/>
                      <a:lumOff val="40000"/>
                    </a:schemeClr>
                  </a:solidFill>
                </a:ln>
                <a:solidFill>
                  <a:schemeClr val="bg1"/>
                </a:solidFill>
              </a:rPr>
              <a:t>	(2) Science Systems and Applications, Inc.</a:t>
            </a:r>
          </a:p>
          <a:p>
            <a:pPr>
              <a:spcBef>
                <a:spcPts val="0"/>
              </a:spcBef>
              <a:tabLst>
                <a:tab pos="2165350" algn="l"/>
                <a:tab pos="3606800" algn="l"/>
              </a:tabLst>
            </a:pPr>
            <a:r>
              <a:rPr lang="en-US" sz="1400" b="1" dirty="0">
                <a:ln w="1270">
                  <a:solidFill>
                    <a:schemeClr val="accent2">
                      <a:lumMod val="60000"/>
                      <a:lumOff val="40000"/>
                    </a:schemeClr>
                  </a:solidFill>
                </a:ln>
                <a:solidFill>
                  <a:schemeClr val="bg1"/>
                </a:solidFill>
              </a:rPr>
              <a:t>	(3) Univ. of California Irvine</a:t>
            </a:r>
          </a:p>
          <a:p>
            <a:pPr>
              <a:spcBef>
                <a:spcPts val="0"/>
              </a:spcBef>
              <a:tabLst>
                <a:tab pos="2165350" algn="l"/>
                <a:tab pos="3606800" algn="l"/>
              </a:tabLst>
            </a:pPr>
            <a:r>
              <a:rPr lang="en-US" sz="1400" b="1" dirty="0">
                <a:ln w="1270">
                  <a:solidFill>
                    <a:schemeClr val="accent2">
                      <a:lumMod val="60000"/>
                      <a:lumOff val="40000"/>
                    </a:schemeClr>
                  </a:solidFill>
                </a:ln>
                <a:solidFill>
                  <a:schemeClr val="bg1"/>
                </a:solidFill>
              </a:rPr>
              <a:t>	(4) </a:t>
            </a:r>
            <a:r>
              <a:rPr lang="en-US" sz="1400" b="1" dirty="0" err="1">
                <a:ln w="1270">
                  <a:solidFill>
                    <a:schemeClr val="accent2">
                      <a:lumMod val="60000"/>
                      <a:lumOff val="40000"/>
                    </a:schemeClr>
                  </a:solidFill>
                </a:ln>
                <a:solidFill>
                  <a:schemeClr val="bg1"/>
                </a:solidFill>
              </a:rPr>
              <a:t>Innovim</a:t>
            </a:r>
            <a:endParaRPr lang="en-US" sz="1400" b="1" dirty="0">
              <a:ln w="1270">
                <a:solidFill>
                  <a:schemeClr val="accent2">
                    <a:lumMod val="60000"/>
                    <a:lumOff val="40000"/>
                  </a:schemeClr>
                </a:solidFill>
              </a:ln>
              <a:solidFill>
                <a:schemeClr val="bg1"/>
              </a:solidFill>
            </a:endParaRPr>
          </a:p>
          <a:p>
            <a:pPr>
              <a:spcBef>
                <a:spcPts val="0"/>
              </a:spcBef>
              <a:tabLst>
                <a:tab pos="2165350" algn="l"/>
                <a:tab pos="3606800" algn="l"/>
              </a:tabLst>
            </a:pPr>
            <a:r>
              <a:rPr lang="en-US" sz="1400" b="1" dirty="0">
                <a:ln w="1270">
                  <a:solidFill>
                    <a:schemeClr val="accent2">
                      <a:lumMod val="60000"/>
                      <a:lumOff val="40000"/>
                    </a:schemeClr>
                  </a:solidFill>
                </a:ln>
                <a:solidFill>
                  <a:schemeClr val="bg1"/>
                </a:solidFill>
              </a:rPr>
              <a:t>	(5) NOAA/NWS Climate Prediction Center</a:t>
            </a:r>
          </a:p>
          <a:p>
            <a:pPr>
              <a:spcBef>
                <a:spcPts val="0"/>
              </a:spcBef>
              <a:tabLst>
                <a:tab pos="2165350" algn="l"/>
                <a:tab pos="3606800" algn="l"/>
              </a:tabLst>
            </a:pPr>
            <a:r>
              <a:rPr lang="en-US" sz="1400" b="1" dirty="0">
                <a:ln w="1270">
                  <a:solidFill>
                    <a:schemeClr val="accent2">
                      <a:lumMod val="60000"/>
                      <a:lumOff val="40000"/>
                    </a:schemeClr>
                  </a:solidFill>
                </a:ln>
                <a:solidFill>
                  <a:schemeClr val="bg1"/>
                </a:solidFill>
              </a:rPr>
              <a:t>	(6) Univ. of Maryland / ESSIC</a:t>
            </a:r>
          </a:p>
          <a:p>
            <a:pPr>
              <a:spcBef>
                <a:spcPts val="0"/>
              </a:spcBef>
              <a:tabLst>
                <a:tab pos="2165350" algn="l"/>
                <a:tab pos="3606800" algn="l"/>
              </a:tabLst>
            </a:pPr>
            <a:r>
              <a:rPr lang="en-US" sz="1400" b="1" dirty="0">
                <a:ln w="1270">
                  <a:solidFill>
                    <a:schemeClr val="accent2">
                      <a:lumMod val="60000"/>
                      <a:lumOff val="40000"/>
                    </a:schemeClr>
                  </a:solidFill>
                </a:ln>
                <a:solidFill>
                  <a:schemeClr val="bg1"/>
                </a:solidFill>
              </a:rPr>
              <a:t>	(7) Univ. Space Res. Assoc.</a:t>
            </a:r>
          </a:p>
          <a:p>
            <a:pPr algn="ctr">
              <a:defRPr/>
            </a:pPr>
            <a:endParaRPr lang="en-US" sz="1400" dirty="0">
              <a:solidFill>
                <a:srgbClr val="FFC000"/>
              </a:solidFill>
            </a:endParaRPr>
          </a:p>
          <a:p>
            <a:pPr algn="ctr"/>
            <a:r>
              <a:rPr lang="en-US" sz="1400" dirty="0" err="1">
                <a:solidFill>
                  <a:schemeClr val="bg1"/>
                </a:solidFill>
              </a:rPr>
              <a:t>george.j.huffman@nasa.gov</a:t>
            </a:r>
            <a:endParaRPr lang="en-US" sz="1400" dirty="0">
              <a:solidFill>
                <a:schemeClr val="bg1"/>
              </a:solidFill>
            </a:endParaRPr>
          </a:p>
          <a:p>
            <a:pPr algn="ctr"/>
            <a:endParaRPr lang="en-US" sz="1800" dirty="0">
              <a:solidFill>
                <a:srgbClr val="FF0000"/>
              </a:solidFill>
            </a:endParaRPr>
          </a:p>
        </p:txBody>
      </p:sp>
      <p:sp>
        <p:nvSpPr>
          <p:cNvPr id="3" name="TextBox 2">
            <a:extLst>
              <a:ext uri="{FF2B5EF4-FFF2-40B4-BE49-F238E27FC236}">
                <a16:creationId xmlns:a16="http://schemas.microsoft.com/office/drawing/2014/main" id="{6A4044D6-441A-C84A-9F2E-1B4D2016F3FB}"/>
              </a:ext>
            </a:extLst>
          </p:cNvPr>
          <p:cNvSpPr txBox="1"/>
          <p:nvPr/>
        </p:nvSpPr>
        <p:spPr>
          <a:xfrm>
            <a:off x="533400" y="4448170"/>
            <a:ext cx="3581400" cy="246221"/>
          </a:xfrm>
          <a:prstGeom prst="rect">
            <a:avLst/>
          </a:prstGeom>
          <a:noFill/>
        </p:spPr>
        <p:txBody>
          <a:bodyPr wrap="square" rtlCol="0">
            <a:spAutoFit/>
          </a:bodyPr>
          <a:lstStyle/>
          <a:p>
            <a:r>
              <a:rPr lang="en-US" sz="1000" dirty="0">
                <a:solidFill>
                  <a:srgbClr val="0724FB"/>
                </a:solidFill>
                <a:latin typeface="Arial"/>
                <a:cs typeface="Arial"/>
              </a:rPr>
              <a:t>See https://</a:t>
            </a:r>
            <a:r>
              <a:rPr lang="en-US" sz="1000" dirty="0" err="1">
                <a:solidFill>
                  <a:srgbClr val="0724FB"/>
                </a:solidFill>
                <a:latin typeface="Arial"/>
                <a:cs typeface="Arial"/>
              </a:rPr>
              <a:t>svs.gsfc.nasa.gov</a:t>
            </a:r>
            <a:r>
              <a:rPr lang="en-US" sz="1000" dirty="0">
                <a:solidFill>
                  <a:srgbClr val="0724FB"/>
                </a:solidFill>
                <a:latin typeface="Arial"/>
                <a:cs typeface="Arial"/>
              </a:rPr>
              <a:t>/</a:t>
            </a:r>
            <a:r>
              <a:rPr lang="en-US" sz="1000" dirty="0" err="1">
                <a:solidFill>
                  <a:srgbClr val="0724FB"/>
                </a:solidFill>
                <a:latin typeface="Arial"/>
                <a:cs typeface="Arial"/>
              </a:rPr>
              <a:t>cgi</a:t>
            </a:r>
            <a:r>
              <a:rPr lang="en-US" sz="1000" dirty="0">
                <a:solidFill>
                  <a:srgbClr val="0724FB"/>
                </a:solidFill>
                <a:latin typeface="Arial"/>
                <a:cs typeface="Arial"/>
              </a:rPr>
              <a:t>-bin/</a:t>
            </a:r>
            <a:r>
              <a:rPr lang="en-US" sz="1000" dirty="0" err="1">
                <a:solidFill>
                  <a:srgbClr val="0724FB"/>
                </a:solidFill>
                <a:latin typeface="Arial"/>
                <a:cs typeface="Arial"/>
              </a:rPr>
              <a:t>details.cgi?aid</a:t>
            </a:r>
            <a:r>
              <a:rPr lang="en-US" sz="1000" dirty="0">
                <a:solidFill>
                  <a:srgbClr val="0724FB"/>
                </a:solidFill>
                <a:latin typeface="Arial"/>
                <a:cs typeface="Arial"/>
              </a:rPr>
              <a:t>=4285</a:t>
            </a:r>
          </a:p>
        </p:txBody>
      </p:sp>
      <p:sp>
        <p:nvSpPr>
          <p:cNvPr id="5" name="TextBox 4">
            <a:extLst>
              <a:ext uri="{FF2B5EF4-FFF2-40B4-BE49-F238E27FC236}">
                <a16:creationId xmlns:a16="http://schemas.microsoft.com/office/drawing/2014/main" id="{B2EFDE7C-A177-7543-ABB2-EB0E4889FF3F}"/>
              </a:ext>
            </a:extLst>
          </p:cNvPr>
          <p:cNvSpPr txBox="1"/>
          <p:nvPr/>
        </p:nvSpPr>
        <p:spPr>
          <a:xfrm>
            <a:off x="8001000" y="4914900"/>
            <a:ext cx="1143000" cy="246221"/>
          </a:xfrm>
          <a:prstGeom prst="rect">
            <a:avLst/>
          </a:prstGeom>
          <a:noFill/>
        </p:spPr>
        <p:txBody>
          <a:bodyPr wrap="square" rtlCol="0">
            <a:spAutoFit/>
          </a:bodyPr>
          <a:lstStyle/>
          <a:p>
            <a:r>
              <a:rPr lang="en-US" sz="1000" dirty="0">
                <a:latin typeface="Arial"/>
                <a:cs typeface="Arial"/>
              </a:rPr>
              <a:t>U.S. Gov’t. Work</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7346" name="Freeform 2">
            <a:extLst>
              <a:ext uri="{FF2B5EF4-FFF2-40B4-BE49-F238E27FC236}">
                <a16:creationId xmlns:a16="http://schemas.microsoft.com/office/drawing/2014/main" id="{9DA41EA2-5348-9199-CCBE-D589CA69218F}"/>
              </a:ext>
            </a:extLst>
          </p:cNvPr>
          <p:cNvSpPr>
            <a:spLocks/>
          </p:cNvSpPr>
          <p:nvPr/>
        </p:nvSpPr>
        <p:spPr bwMode="auto">
          <a:xfrm>
            <a:off x="2828925" y="1028700"/>
            <a:ext cx="3486150" cy="3371850"/>
          </a:xfrm>
          <a:custGeom>
            <a:avLst/>
            <a:gdLst>
              <a:gd name="T0" fmla="*/ 2147483647 w 1307"/>
              <a:gd name="T1" fmla="*/ 2147483647 h 1145"/>
              <a:gd name="T2" fmla="*/ 2147483647 w 1307"/>
              <a:gd name="T3" fmla="*/ 2147483647 h 1145"/>
              <a:gd name="T4" fmla="*/ 2147483647 w 1307"/>
              <a:gd name="T5" fmla="*/ 2147483647 h 1145"/>
              <a:gd name="T6" fmla="*/ 2147483647 w 1307"/>
              <a:gd name="T7" fmla="*/ 2147483647 h 1145"/>
              <a:gd name="T8" fmla="*/ 2147483647 w 1307"/>
              <a:gd name="T9" fmla="*/ 2147483647 h 1145"/>
              <a:gd name="T10" fmla="*/ 2147483647 w 1307"/>
              <a:gd name="T11" fmla="*/ 2147483647 h 1145"/>
              <a:gd name="T12" fmla="*/ 2147483647 w 1307"/>
              <a:gd name="T13" fmla="*/ 2147483647 h 1145"/>
              <a:gd name="T14" fmla="*/ 2147483647 w 1307"/>
              <a:gd name="T15" fmla="*/ 2147483647 h 1145"/>
              <a:gd name="T16" fmla="*/ 2147483647 w 1307"/>
              <a:gd name="T17" fmla="*/ 2147483647 h 1145"/>
              <a:gd name="T18" fmla="*/ 2147483647 w 1307"/>
              <a:gd name="T19" fmla="*/ 2147483647 h 1145"/>
              <a:gd name="T20" fmla="*/ 2147483647 w 1307"/>
              <a:gd name="T21" fmla="*/ 2147483647 h 1145"/>
              <a:gd name="T22" fmla="*/ 2147483647 w 1307"/>
              <a:gd name="T23" fmla="*/ 2147483647 h 1145"/>
              <a:gd name="T24" fmla="*/ 2147483647 w 1307"/>
              <a:gd name="T25" fmla="*/ 2147483647 h 1145"/>
              <a:gd name="T26" fmla="*/ 2147483647 w 1307"/>
              <a:gd name="T27" fmla="*/ 2147483647 h 1145"/>
              <a:gd name="T28" fmla="*/ 2147483647 w 1307"/>
              <a:gd name="T29" fmla="*/ 2147483647 h 1145"/>
              <a:gd name="T30" fmla="*/ 2147483647 w 1307"/>
              <a:gd name="T31" fmla="*/ 2147483647 h 1145"/>
              <a:gd name="T32" fmla="*/ 2147483647 w 1307"/>
              <a:gd name="T33" fmla="*/ 2147483647 h 1145"/>
              <a:gd name="T34" fmla="*/ 2147483647 w 1307"/>
              <a:gd name="T35" fmla="*/ 0 h 1145"/>
              <a:gd name="T36" fmla="*/ 2147483647 w 1307"/>
              <a:gd name="T37" fmla="*/ 2147483647 h 1145"/>
              <a:gd name="T38" fmla="*/ 2147483647 w 1307"/>
              <a:gd name="T39" fmla="*/ 2147483647 h 1145"/>
              <a:gd name="T40" fmla="*/ 2147483647 w 1307"/>
              <a:gd name="T41" fmla="*/ 2147483647 h 1145"/>
              <a:gd name="T42" fmla="*/ 2147483647 w 1307"/>
              <a:gd name="T43" fmla="*/ 2147483647 h 1145"/>
              <a:gd name="T44" fmla="*/ 2147483647 w 1307"/>
              <a:gd name="T45" fmla="*/ 2147483647 h 1145"/>
              <a:gd name="T46" fmla="*/ 2147483647 w 1307"/>
              <a:gd name="T47" fmla="*/ 2147483647 h 1145"/>
              <a:gd name="T48" fmla="*/ 2147483647 w 1307"/>
              <a:gd name="T49" fmla="*/ 2147483647 h 1145"/>
              <a:gd name="T50" fmla="*/ 2147483647 w 1307"/>
              <a:gd name="T51" fmla="*/ 2147483647 h 1145"/>
              <a:gd name="T52" fmla="*/ 2147483647 w 1307"/>
              <a:gd name="T53" fmla="*/ 2147483647 h 1145"/>
              <a:gd name="T54" fmla="*/ 2147483647 w 1307"/>
              <a:gd name="T55" fmla="*/ 2147483647 h 1145"/>
              <a:gd name="T56" fmla="*/ 2147483647 w 1307"/>
              <a:gd name="T57" fmla="*/ 2147483647 h 1145"/>
              <a:gd name="T58" fmla="*/ 2147483647 w 1307"/>
              <a:gd name="T59" fmla="*/ 2147483647 h 1145"/>
              <a:gd name="T60" fmla="*/ 2147483647 w 1307"/>
              <a:gd name="T61" fmla="*/ 2147483647 h 1145"/>
              <a:gd name="T62" fmla="*/ 2147483647 w 1307"/>
              <a:gd name="T63" fmla="*/ 2147483647 h 1145"/>
              <a:gd name="T64" fmla="*/ 2147483647 w 1307"/>
              <a:gd name="T65" fmla="*/ 2147483647 h 1145"/>
              <a:gd name="T66" fmla="*/ 2147483647 w 1307"/>
              <a:gd name="T67" fmla="*/ 2147483647 h 1145"/>
              <a:gd name="T68" fmla="*/ 2147483647 w 1307"/>
              <a:gd name="T69" fmla="*/ 2147483647 h 11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07"/>
              <a:gd name="T106" fmla="*/ 0 h 1145"/>
              <a:gd name="T107" fmla="*/ 1307 w 1307"/>
              <a:gd name="T108" fmla="*/ 1145 h 114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07" h="1145">
                <a:moveTo>
                  <a:pt x="149" y="1028"/>
                </a:moveTo>
                <a:cubicBezTo>
                  <a:pt x="201" y="1034"/>
                  <a:pt x="253" y="1042"/>
                  <a:pt x="306" y="1051"/>
                </a:cubicBezTo>
                <a:cubicBezTo>
                  <a:pt x="350" y="1057"/>
                  <a:pt x="439" y="1075"/>
                  <a:pt x="439" y="1075"/>
                </a:cubicBezTo>
                <a:cubicBezTo>
                  <a:pt x="562" y="1068"/>
                  <a:pt x="589" y="1063"/>
                  <a:pt x="698" y="1043"/>
                </a:cubicBezTo>
                <a:cubicBezTo>
                  <a:pt x="781" y="1074"/>
                  <a:pt x="862" y="1129"/>
                  <a:pt x="949" y="1145"/>
                </a:cubicBezTo>
                <a:cubicBezTo>
                  <a:pt x="996" y="1142"/>
                  <a:pt x="1043" y="1142"/>
                  <a:pt x="1090" y="1138"/>
                </a:cubicBezTo>
                <a:cubicBezTo>
                  <a:pt x="1119" y="1135"/>
                  <a:pt x="1169" y="1098"/>
                  <a:pt x="1169" y="1098"/>
                </a:cubicBezTo>
                <a:cubicBezTo>
                  <a:pt x="1258" y="956"/>
                  <a:pt x="1307" y="959"/>
                  <a:pt x="1200" y="863"/>
                </a:cubicBezTo>
                <a:cubicBezTo>
                  <a:pt x="1182" y="847"/>
                  <a:pt x="1174" y="846"/>
                  <a:pt x="1153" y="839"/>
                </a:cubicBezTo>
                <a:cubicBezTo>
                  <a:pt x="1191" y="800"/>
                  <a:pt x="1242" y="720"/>
                  <a:pt x="1153" y="690"/>
                </a:cubicBezTo>
                <a:cubicBezTo>
                  <a:pt x="1150" y="682"/>
                  <a:pt x="1142" y="674"/>
                  <a:pt x="1145" y="667"/>
                </a:cubicBezTo>
                <a:cubicBezTo>
                  <a:pt x="1148" y="654"/>
                  <a:pt x="1162" y="647"/>
                  <a:pt x="1169" y="636"/>
                </a:cubicBezTo>
                <a:cubicBezTo>
                  <a:pt x="1187" y="606"/>
                  <a:pt x="1192" y="571"/>
                  <a:pt x="1208" y="541"/>
                </a:cubicBezTo>
                <a:cubicBezTo>
                  <a:pt x="1193" y="483"/>
                  <a:pt x="1147" y="457"/>
                  <a:pt x="1106" y="416"/>
                </a:cubicBezTo>
                <a:cubicBezTo>
                  <a:pt x="1107" y="406"/>
                  <a:pt x="1122" y="335"/>
                  <a:pt x="1122" y="330"/>
                </a:cubicBezTo>
                <a:cubicBezTo>
                  <a:pt x="1110" y="261"/>
                  <a:pt x="1040" y="265"/>
                  <a:pt x="988" y="259"/>
                </a:cubicBezTo>
                <a:cubicBezTo>
                  <a:pt x="969" y="219"/>
                  <a:pt x="946" y="182"/>
                  <a:pt x="933" y="141"/>
                </a:cubicBezTo>
                <a:cubicBezTo>
                  <a:pt x="914" y="86"/>
                  <a:pt x="939" y="35"/>
                  <a:pt x="886" y="0"/>
                </a:cubicBezTo>
                <a:cubicBezTo>
                  <a:pt x="790" y="35"/>
                  <a:pt x="829" y="25"/>
                  <a:pt x="769" y="39"/>
                </a:cubicBezTo>
                <a:cubicBezTo>
                  <a:pt x="713" y="76"/>
                  <a:pt x="781" y="42"/>
                  <a:pt x="714" y="24"/>
                </a:cubicBezTo>
                <a:cubicBezTo>
                  <a:pt x="672" y="12"/>
                  <a:pt x="559" y="61"/>
                  <a:pt x="518" y="79"/>
                </a:cubicBezTo>
                <a:cubicBezTo>
                  <a:pt x="513" y="84"/>
                  <a:pt x="486" y="126"/>
                  <a:pt x="471" y="126"/>
                </a:cubicBezTo>
                <a:cubicBezTo>
                  <a:pt x="430" y="126"/>
                  <a:pt x="392" y="104"/>
                  <a:pt x="353" y="94"/>
                </a:cubicBezTo>
                <a:cubicBezTo>
                  <a:pt x="285" y="107"/>
                  <a:pt x="247" y="154"/>
                  <a:pt x="212" y="212"/>
                </a:cubicBezTo>
                <a:cubicBezTo>
                  <a:pt x="209" y="225"/>
                  <a:pt x="204" y="237"/>
                  <a:pt x="204" y="251"/>
                </a:cubicBezTo>
                <a:cubicBezTo>
                  <a:pt x="204" y="277"/>
                  <a:pt x="226" y="307"/>
                  <a:pt x="212" y="330"/>
                </a:cubicBezTo>
                <a:cubicBezTo>
                  <a:pt x="200" y="347"/>
                  <a:pt x="170" y="334"/>
                  <a:pt x="149" y="337"/>
                </a:cubicBezTo>
                <a:cubicBezTo>
                  <a:pt x="66" y="326"/>
                  <a:pt x="66" y="325"/>
                  <a:pt x="55" y="408"/>
                </a:cubicBezTo>
                <a:cubicBezTo>
                  <a:pt x="59" y="434"/>
                  <a:pt x="71" y="506"/>
                  <a:pt x="78" y="526"/>
                </a:cubicBezTo>
                <a:cubicBezTo>
                  <a:pt x="86" y="551"/>
                  <a:pt x="105" y="572"/>
                  <a:pt x="118" y="596"/>
                </a:cubicBezTo>
                <a:cubicBezTo>
                  <a:pt x="39" y="712"/>
                  <a:pt x="73" y="656"/>
                  <a:pt x="16" y="761"/>
                </a:cubicBezTo>
                <a:cubicBezTo>
                  <a:pt x="11" y="795"/>
                  <a:pt x="0" y="836"/>
                  <a:pt x="16" y="871"/>
                </a:cubicBezTo>
                <a:cubicBezTo>
                  <a:pt x="28" y="899"/>
                  <a:pt x="52" y="911"/>
                  <a:pt x="71" y="934"/>
                </a:cubicBezTo>
                <a:cubicBezTo>
                  <a:pt x="95" y="963"/>
                  <a:pt x="119" y="1032"/>
                  <a:pt x="133" y="1059"/>
                </a:cubicBezTo>
                <a:cubicBezTo>
                  <a:pt x="171" y="1039"/>
                  <a:pt x="173" y="1051"/>
                  <a:pt x="149" y="10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800"/>
          </a:p>
        </p:txBody>
      </p:sp>
      <p:sp>
        <p:nvSpPr>
          <p:cNvPr id="57347" name="Oval 3">
            <a:extLst>
              <a:ext uri="{FF2B5EF4-FFF2-40B4-BE49-F238E27FC236}">
                <a16:creationId xmlns:a16="http://schemas.microsoft.com/office/drawing/2014/main" id="{237F36A6-B200-1E9F-3C98-9D891457E796}"/>
              </a:ext>
            </a:extLst>
          </p:cNvPr>
          <p:cNvSpPr>
            <a:spLocks noChangeArrowheads="1"/>
          </p:cNvSpPr>
          <p:nvPr/>
        </p:nvSpPr>
        <p:spPr bwMode="auto">
          <a:xfrm>
            <a:off x="4057650" y="29146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48" name="Oval 4">
            <a:extLst>
              <a:ext uri="{FF2B5EF4-FFF2-40B4-BE49-F238E27FC236}">
                <a16:creationId xmlns:a16="http://schemas.microsoft.com/office/drawing/2014/main" id="{70D7F269-E046-6E50-6B79-528DDCB54CA4}"/>
              </a:ext>
            </a:extLst>
          </p:cNvPr>
          <p:cNvSpPr>
            <a:spLocks noChangeArrowheads="1"/>
          </p:cNvSpPr>
          <p:nvPr/>
        </p:nvSpPr>
        <p:spPr bwMode="auto">
          <a:xfrm>
            <a:off x="4914900" y="34861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49" name="Oval 5">
            <a:extLst>
              <a:ext uri="{FF2B5EF4-FFF2-40B4-BE49-F238E27FC236}">
                <a16:creationId xmlns:a16="http://schemas.microsoft.com/office/drawing/2014/main" id="{F147B99D-E29F-C9A0-43CD-E98E4B65B134}"/>
              </a:ext>
            </a:extLst>
          </p:cNvPr>
          <p:cNvSpPr>
            <a:spLocks noChangeArrowheads="1"/>
          </p:cNvSpPr>
          <p:nvPr/>
        </p:nvSpPr>
        <p:spPr bwMode="auto">
          <a:xfrm>
            <a:off x="4514850" y="32004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50" name="Oval 6">
            <a:extLst>
              <a:ext uri="{FF2B5EF4-FFF2-40B4-BE49-F238E27FC236}">
                <a16:creationId xmlns:a16="http://schemas.microsoft.com/office/drawing/2014/main" id="{5930FA47-B6D3-73B3-E21A-6915FB88F54A}"/>
              </a:ext>
            </a:extLst>
          </p:cNvPr>
          <p:cNvSpPr>
            <a:spLocks noChangeArrowheads="1"/>
          </p:cNvSpPr>
          <p:nvPr/>
        </p:nvSpPr>
        <p:spPr bwMode="auto">
          <a:xfrm>
            <a:off x="4114800" y="36576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51" name="Oval 7">
            <a:extLst>
              <a:ext uri="{FF2B5EF4-FFF2-40B4-BE49-F238E27FC236}">
                <a16:creationId xmlns:a16="http://schemas.microsoft.com/office/drawing/2014/main" id="{80E503E7-BA99-99A8-B941-7AE7F78AB6C4}"/>
              </a:ext>
            </a:extLst>
          </p:cNvPr>
          <p:cNvSpPr>
            <a:spLocks noChangeArrowheads="1"/>
          </p:cNvSpPr>
          <p:nvPr/>
        </p:nvSpPr>
        <p:spPr bwMode="auto">
          <a:xfrm>
            <a:off x="5372100" y="33147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52" name="Oval 8">
            <a:extLst>
              <a:ext uri="{FF2B5EF4-FFF2-40B4-BE49-F238E27FC236}">
                <a16:creationId xmlns:a16="http://schemas.microsoft.com/office/drawing/2014/main" id="{A8D9D317-2633-C5FB-6D28-8513A23C5EFF}"/>
              </a:ext>
            </a:extLst>
          </p:cNvPr>
          <p:cNvSpPr>
            <a:spLocks noChangeArrowheads="1"/>
          </p:cNvSpPr>
          <p:nvPr/>
        </p:nvSpPr>
        <p:spPr bwMode="auto">
          <a:xfrm>
            <a:off x="4743450" y="30289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53" name="Oval 9">
            <a:extLst>
              <a:ext uri="{FF2B5EF4-FFF2-40B4-BE49-F238E27FC236}">
                <a16:creationId xmlns:a16="http://schemas.microsoft.com/office/drawing/2014/main" id="{D996266C-AF5F-7A3F-1E8B-27F92A692744}"/>
              </a:ext>
            </a:extLst>
          </p:cNvPr>
          <p:cNvSpPr>
            <a:spLocks noChangeArrowheads="1"/>
          </p:cNvSpPr>
          <p:nvPr/>
        </p:nvSpPr>
        <p:spPr bwMode="auto">
          <a:xfrm>
            <a:off x="5200650" y="297180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54" name="Text Box 10">
            <a:extLst>
              <a:ext uri="{FF2B5EF4-FFF2-40B4-BE49-F238E27FC236}">
                <a16:creationId xmlns:a16="http://schemas.microsoft.com/office/drawing/2014/main" id="{27BAC18E-1137-5E3D-708C-CC9FE6C465E1}"/>
              </a:ext>
            </a:extLst>
          </p:cNvPr>
          <p:cNvSpPr txBox="1">
            <a:spLocks noChangeArrowheads="1"/>
          </p:cNvSpPr>
          <p:nvPr/>
        </p:nvSpPr>
        <p:spPr bwMode="auto">
          <a:xfrm>
            <a:off x="3817144" y="1651397"/>
            <a:ext cx="2405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800">
                <a:solidFill>
                  <a:schemeClr val="accent2"/>
                </a:solidFill>
                <a:latin typeface="Symbol" pitchFamily="2" charset="2"/>
              </a:rPr>
              <a:t>*</a:t>
            </a:r>
            <a:endParaRPr lang="en-US" altLang="en-US" sz="1800">
              <a:latin typeface="Symbol" pitchFamily="2" charset="2"/>
            </a:endParaRPr>
          </a:p>
        </p:txBody>
      </p:sp>
      <p:sp>
        <p:nvSpPr>
          <p:cNvPr id="57355" name="Text Box 11">
            <a:extLst>
              <a:ext uri="{FF2B5EF4-FFF2-40B4-BE49-F238E27FC236}">
                <a16:creationId xmlns:a16="http://schemas.microsoft.com/office/drawing/2014/main" id="{5246F365-DACF-CC88-884A-CFDFA84750B9}"/>
              </a:ext>
            </a:extLst>
          </p:cNvPr>
          <p:cNvSpPr txBox="1">
            <a:spLocks noChangeArrowheads="1"/>
          </p:cNvSpPr>
          <p:nvPr/>
        </p:nvSpPr>
        <p:spPr bwMode="auto">
          <a:xfrm>
            <a:off x="4572001" y="1600200"/>
            <a:ext cx="2405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050">
                <a:solidFill>
                  <a:schemeClr val="accent2"/>
                </a:solidFill>
                <a:latin typeface="Symbol" pitchFamily="2" charset="2"/>
              </a:rPr>
              <a:t>*</a:t>
            </a:r>
            <a:endParaRPr lang="en-US" altLang="en-US" sz="1800">
              <a:latin typeface="Symbol" pitchFamily="2" charset="2"/>
            </a:endParaRPr>
          </a:p>
        </p:txBody>
      </p:sp>
      <p:sp>
        <p:nvSpPr>
          <p:cNvPr id="57356" name="Text Box 12">
            <a:extLst>
              <a:ext uri="{FF2B5EF4-FFF2-40B4-BE49-F238E27FC236}">
                <a16:creationId xmlns:a16="http://schemas.microsoft.com/office/drawing/2014/main" id="{456DDF56-16BE-99BE-9C32-C1885E49C8A9}"/>
              </a:ext>
            </a:extLst>
          </p:cNvPr>
          <p:cNvSpPr txBox="1">
            <a:spLocks noChangeArrowheads="1"/>
          </p:cNvSpPr>
          <p:nvPr/>
        </p:nvSpPr>
        <p:spPr bwMode="auto">
          <a:xfrm>
            <a:off x="4171950" y="1828800"/>
            <a:ext cx="400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a:solidFill>
                  <a:schemeClr val="accent2"/>
                </a:solidFill>
                <a:latin typeface="Symbol" pitchFamily="2" charset="2"/>
              </a:rPr>
              <a:t>*</a:t>
            </a:r>
            <a:endParaRPr lang="en-US" altLang="en-US" sz="1800">
              <a:latin typeface="Symbol" pitchFamily="2" charset="2"/>
            </a:endParaRPr>
          </a:p>
        </p:txBody>
      </p:sp>
      <p:sp>
        <p:nvSpPr>
          <p:cNvPr id="57357" name="Text Box 13">
            <a:extLst>
              <a:ext uri="{FF2B5EF4-FFF2-40B4-BE49-F238E27FC236}">
                <a16:creationId xmlns:a16="http://schemas.microsoft.com/office/drawing/2014/main" id="{C62D9740-0B35-BA4A-0559-3C385F0D50BE}"/>
              </a:ext>
            </a:extLst>
          </p:cNvPr>
          <p:cNvSpPr txBox="1">
            <a:spLocks noChangeArrowheads="1"/>
          </p:cNvSpPr>
          <p:nvPr/>
        </p:nvSpPr>
        <p:spPr bwMode="auto">
          <a:xfrm>
            <a:off x="3600451" y="1885950"/>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57358" name="Text Box 14">
            <a:extLst>
              <a:ext uri="{FF2B5EF4-FFF2-40B4-BE49-F238E27FC236}">
                <a16:creationId xmlns:a16="http://schemas.microsoft.com/office/drawing/2014/main" id="{014015A8-781A-106B-B141-96E0FD0B57B1}"/>
              </a:ext>
            </a:extLst>
          </p:cNvPr>
          <p:cNvSpPr txBox="1">
            <a:spLocks noChangeArrowheads="1"/>
          </p:cNvSpPr>
          <p:nvPr/>
        </p:nvSpPr>
        <p:spPr bwMode="auto">
          <a:xfrm>
            <a:off x="4972051" y="1943100"/>
            <a:ext cx="2405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800">
                <a:solidFill>
                  <a:schemeClr val="accent2"/>
                </a:solidFill>
                <a:latin typeface="Symbol" pitchFamily="2" charset="2"/>
              </a:rPr>
              <a:t>*</a:t>
            </a:r>
            <a:endParaRPr lang="en-US" altLang="en-US" sz="1800">
              <a:latin typeface="Symbol" pitchFamily="2" charset="2"/>
            </a:endParaRPr>
          </a:p>
        </p:txBody>
      </p:sp>
      <p:sp>
        <p:nvSpPr>
          <p:cNvPr id="57359" name="Text Box 15">
            <a:extLst>
              <a:ext uri="{FF2B5EF4-FFF2-40B4-BE49-F238E27FC236}">
                <a16:creationId xmlns:a16="http://schemas.microsoft.com/office/drawing/2014/main" id="{0F2C4586-6974-B15B-96D7-71A9169DA252}"/>
              </a:ext>
            </a:extLst>
          </p:cNvPr>
          <p:cNvSpPr txBox="1">
            <a:spLocks noChangeArrowheads="1"/>
          </p:cNvSpPr>
          <p:nvPr/>
        </p:nvSpPr>
        <p:spPr bwMode="auto">
          <a:xfrm>
            <a:off x="4000501" y="1714500"/>
            <a:ext cx="2405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800">
                <a:solidFill>
                  <a:schemeClr val="accent2"/>
                </a:solidFill>
                <a:latin typeface="Symbol" pitchFamily="2" charset="2"/>
              </a:rPr>
              <a:t>*</a:t>
            </a:r>
            <a:endParaRPr lang="en-US" altLang="en-US" sz="1800">
              <a:latin typeface="Symbol" pitchFamily="2" charset="2"/>
            </a:endParaRPr>
          </a:p>
        </p:txBody>
      </p:sp>
      <p:sp>
        <p:nvSpPr>
          <p:cNvPr id="57360" name="Line 16">
            <a:extLst>
              <a:ext uri="{FF2B5EF4-FFF2-40B4-BE49-F238E27FC236}">
                <a16:creationId xmlns:a16="http://schemas.microsoft.com/office/drawing/2014/main" id="{587C3B3C-0010-3556-3AA4-6A86876031B8}"/>
              </a:ext>
            </a:extLst>
          </p:cNvPr>
          <p:cNvSpPr>
            <a:spLocks noChangeShapeType="1"/>
          </p:cNvSpPr>
          <p:nvPr/>
        </p:nvSpPr>
        <p:spPr bwMode="auto">
          <a:xfrm>
            <a:off x="2971800" y="2686050"/>
            <a:ext cx="3314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800"/>
          </a:p>
        </p:txBody>
      </p:sp>
      <p:sp>
        <p:nvSpPr>
          <p:cNvPr id="57361" name="Text Box 17">
            <a:extLst>
              <a:ext uri="{FF2B5EF4-FFF2-40B4-BE49-F238E27FC236}">
                <a16:creationId xmlns:a16="http://schemas.microsoft.com/office/drawing/2014/main" id="{0F46229B-395D-36CE-608C-088EE3833595}"/>
              </a:ext>
            </a:extLst>
          </p:cNvPr>
          <p:cNvSpPr txBox="1">
            <a:spLocks noChangeArrowheads="1"/>
          </p:cNvSpPr>
          <p:nvPr/>
        </p:nvSpPr>
        <p:spPr bwMode="auto">
          <a:xfrm>
            <a:off x="2571750" y="2571750"/>
            <a:ext cx="4572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350">
                <a:latin typeface="Helvetica" pitchFamily="2" charset="0"/>
              </a:rPr>
              <a:t>0°C</a:t>
            </a:r>
          </a:p>
        </p:txBody>
      </p:sp>
      <p:sp>
        <p:nvSpPr>
          <p:cNvPr id="57362" name="Oval 18">
            <a:extLst>
              <a:ext uri="{FF2B5EF4-FFF2-40B4-BE49-F238E27FC236}">
                <a16:creationId xmlns:a16="http://schemas.microsoft.com/office/drawing/2014/main" id="{A02D43A6-33E9-EF3E-C649-A7B05CEFF694}"/>
              </a:ext>
            </a:extLst>
          </p:cNvPr>
          <p:cNvSpPr>
            <a:spLocks noChangeArrowheads="1"/>
          </p:cNvSpPr>
          <p:nvPr/>
        </p:nvSpPr>
        <p:spPr bwMode="auto">
          <a:xfrm>
            <a:off x="3829050" y="34861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63" name="Oval 19">
            <a:extLst>
              <a:ext uri="{FF2B5EF4-FFF2-40B4-BE49-F238E27FC236}">
                <a16:creationId xmlns:a16="http://schemas.microsoft.com/office/drawing/2014/main" id="{8370077E-1B88-B6FE-00F6-A1BB004ABF52}"/>
              </a:ext>
            </a:extLst>
          </p:cNvPr>
          <p:cNvSpPr>
            <a:spLocks noChangeArrowheads="1"/>
          </p:cNvSpPr>
          <p:nvPr/>
        </p:nvSpPr>
        <p:spPr bwMode="auto">
          <a:xfrm>
            <a:off x="5200650" y="3714750"/>
            <a:ext cx="95250" cy="10596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64" name="Oval 20">
            <a:extLst>
              <a:ext uri="{FF2B5EF4-FFF2-40B4-BE49-F238E27FC236}">
                <a16:creationId xmlns:a16="http://schemas.microsoft.com/office/drawing/2014/main" id="{C44F97F5-97FB-9516-941B-4B4ABC7C07E2}"/>
              </a:ext>
            </a:extLst>
          </p:cNvPr>
          <p:cNvSpPr>
            <a:spLocks noChangeArrowheads="1"/>
          </p:cNvSpPr>
          <p:nvPr/>
        </p:nvSpPr>
        <p:spPr bwMode="auto">
          <a:xfrm>
            <a:off x="4210050" y="3392091"/>
            <a:ext cx="76200" cy="940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65" name="Oval 21">
            <a:extLst>
              <a:ext uri="{FF2B5EF4-FFF2-40B4-BE49-F238E27FC236}">
                <a16:creationId xmlns:a16="http://schemas.microsoft.com/office/drawing/2014/main" id="{69AC105D-2CCA-6D88-41F7-94D9EBF5A2B2}"/>
              </a:ext>
            </a:extLst>
          </p:cNvPr>
          <p:cNvSpPr>
            <a:spLocks noChangeArrowheads="1"/>
          </p:cNvSpPr>
          <p:nvPr/>
        </p:nvSpPr>
        <p:spPr bwMode="auto">
          <a:xfrm>
            <a:off x="4572000" y="342900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66" name="Text Box 22">
            <a:extLst>
              <a:ext uri="{FF2B5EF4-FFF2-40B4-BE49-F238E27FC236}">
                <a16:creationId xmlns:a16="http://schemas.microsoft.com/office/drawing/2014/main" id="{EC629CF4-7BE9-100A-57DC-66863A9E75CD}"/>
              </a:ext>
            </a:extLst>
          </p:cNvPr>
          <p:cNvSpPr txBox="1">
            <a:spLocks noChangeArrowheads="1"/>
          </p:cNvSpPr>
          <p:nvPr/>
        </p:nvSpPr>
        <p:spPr bwMode="auto">
          <a:xfrm>
            <a:off x="3467101" y="2395537"/>
            <a:ext cx="24050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2100">
                <a:solidFill>
                  <a:schemeClr val="accent2"/>
                </a:solidFill>
                <a:latin typeface="Symbol" pitchFamily="2" charset="2"/>
              </a:rPr>
              <a:t>*</a:t>
            </a:r>
            <a:endParaRPr lang="en-US" altLang="en-US" sz="1800">
              <a:latin typeface="Symbol" pitchFamily="2" charset="2"/>
            </a:endParaRPr>
          </a:p>
        </p:txBody>
      </p:sp>
      <p:sp>
        <p:nvSpPr>
          <p:cNvPr id="57367" name="Text Box 23">
            <a:extLst>
              <a:ext uri="{FF2B5EF4-FFF2-40B4-BE49-F238E27FC236}">
                <a16:creationId xmlns:a16="http://schemas.microsoft.com/office/drawing/2014/main" id="{03396B99-556D-A263-E9EE-BD26104C4D12}"/>
              </a:ext>
            </a:extLst>
          </p:cNvPr>
          <p:cNvSpPr txBox="1">
            <a:spLocks noChangeArrowheads="1"/>
          </p:cNvSpPr>
          <p:nvPr/>
        </p:nvSpPr>
        <p:spPr bwMode="auto">
          <a:xfrm>
            <a:off x="3714751" y="2296716"/>
            <a:ext cx="24050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350">
                <a:solidFill>
                  <a:schemeClr val="accent2"/>
                </a:solidFill>
                <a:latin typeface="Symbol" pitchFamily="2" charset="2"/>
              </a:rPr>
              <a:t>*</a:t>
            </a:r>
            <a:endParaRPr lang="en-US" altLang="en-US" sz="1800">
              <a:latin typeface="Symbol" pitchFamily="2" charset="2"/>
            </a:endParaRPr>
          </a:p>
        </p:txBody>
      </p:sp>
      <p:sp>
        <p:nvSpPr>
          <p:cNvPr id="57368" name="Text Box 24">
            <a:extLst>
              <a:ext uri="{FF2B5EF4-FFF2-40B4-BE49-F238E27FC236}">
                <a16:creationId xmlns:a16="http://schemas.microsoft.com/office/drawing/2014/main" id="{EF27CC74-6BC5-131E-7C92-66469D3BF0B6}"/>
              </a:ext>
            </a:extLst>
          </p:cNvPr>
          <p:cNvSpPr txBox="1">
            <a:spLocks noChangeArrowheads="1"/>
          </p:cNvSpPr>
          <p:nvPr/>
        </p:nvSpPr>
        <p:spPr bwMode="auto">
          <a:xfrm>
            <a:off x="3943351" y="2228850"/>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57369" name="Text Box 25">
            <a:extLst>
              <a:ext uri="{FF2B5EF4-FFF2-40B4-BE49-F238E27FC236}">
                <a16:creationId xmlns:a16="http://schemas.microsoft.com/office/drawing/2014/main" id="{065A84D2-1792-94C7-DFD5-1E954254535A}"/>
              </a:ext>
            </a:extLst>
          </p:cNvPr>
          <p:cNvSpPr txBox="1">
            <a:spLocks noChangeArrowheads="1"/>
          </p:cNvSpPr>
          <p:nvPr/>
        </p:nvSpPr>
        <p:spPr bwMode="auto">
          <a:xfrm>
            <a:off x="4114801" y="2400300"/>
            <a:ext cx="2405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800">
                <a:solidFill>
                  <a:schemeClr val="accent2"/>
                </a:solidFill>
                <a:latin typeface="Symbol" pitchFamily="2" charset="2"/>
              </a:rPr>
              <a:t>*</a:t>
            </a:r>
            <a:endParaRPr lang="en-US" altLang="en-US" sz="1800">
              <a:latin typeface="Symbol" pitchFamily="2" charset="2"/>
            </a:endParaRPr>
          </a:p>
        </p:txBody>
      </p:sp>
      <p:sp>
        <p:nvSpPr>
          <p:cNvPr id="57370" name="Text Box 26">
            <a:extLst>
              <a:ext uri="{FF2B5EF4-FFF2-40B4-BE49-F238E27FC236}">
                <a16:creationId xmlns:a16="http://schemas.microsoft.com/office/drawing/2014/main" id="{46D64EC8-6E73-232B-D5E9-9996F5B4D656}"/>
              </a:ext>
            </a:extLst>
          </p:cNvPr>
          <p:cNvSpPr txBox="1">
            <a:spLocks noChangeArrowheads="1"/>
          </p:cNvSpPr>
          <p:nvPr/>
        </p:nvSpPr>
        <p:spPr bwMode="auto">
          <a:xfrm>
            <a:off x="4572001" y="1943100"/>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57371" name="Text Box 27">
            <a:extLst>
              <a:ext uri="{FF2B5EF4-FFF2-40B4-BE49-F238E27FC236}">
                <a16:creationId xmlns:a16="http://schemas.microsoft.com/office/drawing/2014/main" id="{81A70235-8421-A302-AB9A-CF68FEFD51F3}"/>
              </a:ext>
            </a:extLst>
          </p:cNvPr>
          <p:cNvSpPr txBox="1">
            <a:spLocks noChangeArrowheads="1"/>
          </p:cNvSpPr>
          <p:nvPr/>
        </p:nvSpPr>
        <p:spPr bwMode="auto">
          <a:xfrm>
            <a:off x="4914901" y="2274094"/>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57372" name="Text Box 28">
            <a:extLst>
              <a:ext uri="{FF2B5EF4-FFF2-40B4-BE49-F238E27FC236}">
                <a16:creationId xmlns:a16="http://schemas.microsoft.com/office/drawing/2014/main" id="{27B76867-022E-6FE6-85EE-A584207E2EAD}"/>
              </a:ext>
            </a:extLst>
          </p:cNvPr>
          <p:cNvSpPr txBox="1">
            <a:spLocks noChangeArrowheads="1"/>
          </p:cNvSpPr>
          <p:nvPr/>
        </p:nvSpPr>
        <p:spPr bwMode="auto">
          <a:xfrm>
            <a:off x="4331494" y="2171701"/>
            <a:ext cx="2405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200">
                <a:solidFill>
                  <a:schemeClr val="accent2"/>
                </a:solidFill>
                <a:latin typeface="Symbol" pitchFamily="2" charset="2"/>
              </a:rPr>
              <a:t>*</a:t>
            </a:r>
            <a:endParaRPr lang="en-US" altLang="en-US" sz="1800">
              <a:latin typeface="Symbol" pitchFamily="2" charset="2"/>
            </a:endParaRPr>
          </a:p>
        </p:txBody>
      </p:sp>
      <p:sp>
        <p:nvSpPr>
          <p:cNvPr id="57373" name="Text Box 29">
            <a:extLst>
              <a:ext uri="{FF2B5EF4-FFF2-40B4-BE49-F238E27FC236}">
                <a16:creationId xmlns:a16="http://schemas.microsoft.com/office/drawing/2014/main" id="{C0D69050-09ED-5817-5356-C73A7585E243}"/>
              </a:ext>
            </a:extLst>
          </p:cNvPr>
          <p:cNvSpPr txBox="1">
            <a:spLocks noChangeArrowheads="1"/>
          </p:cNvSpPr>
          <p:nvPr/>
        </p:nvSpPr>
        <p:spPr bwMode="auto">
          <a:xfrm>
            <a:off x="5057776" y="2395538"/>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57374" name="Oval 30">
            <a:extLst>
              <a:ext uri="{FF2B5EF4-FFF2-40B4-BE49-F238E27FC236}">
                <a16:creationId xmlns:a16="http://schemas.microsoft.com/office/drawing/2014/main" id="{5FE389A4-2E7C-C0F7-8420-580B5B4100FC}"/>
              </a:ext>
            </a:extLst>
          </p:cNvPr>
          <p:cNvSpPr>
            <a:spLocks noChangeArrowheads="1"/>
          </p:cNvSpPr>
          <p:nvPr/>
        </p:nvSpPr>
        <p:spPr bwMode="auto">
          <a:xfrm>
            <a:off x="3429000" y="28003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75" name="Oval 31">
            <a:extLst>
              <a:ext uri="{FF2B5EF4-FFF2-40B4-BE49-F238E27FC236}">
                <a16:creationId xmlns:a16="http://schemas.microsoft.com/office/drawing/2014/main" id="{5F957073-8836-94F0-20EA-B16BA9C19266}"/>
              </a:ext>
            </a:extLst>
          </p:cNvPr>
          <p:cNvSpPr>
            <a:spLocks noChangeArrowheads="1"/>
          </p:cNvSpPr>
          <p:nvPr/>
        </p:nvSpPr>
        <p:spPr bwMode="auto">
          <a:xfrm>
            <a:off x="3886200" y="30861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76" name="Oval 32">
            <a:extLst>
              <a:ext uri="{FF2B5EF4-FFF2-40B4-BE49-F238E27FC236}">
                <a16:creationId xmlns:a16="http://schemas.microsoft.com/office/drawing/2014/main" id="{484D464F-FD34-C341-BFDA-C4C3377EB8A4}"/>
              </a:ext>
            </a:extLst>
          </p:cNvPr>
          <p:cNvSpPr>
            <a:spLocks noChangeArrowheads="1"/>
          </p:cNvSpPr>
          <p:nvPr/>
        </p:nvSpPr>
        <p:spPr bwMode="auto">
          <a:xfrm>
            <a:off x="3486150" y="35433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77" name="Oval 33">
            <a:extLst>
              <a:ext uri="{FF2B5EF4-FFF2-40B4-BE49-F238E27FC236}">
                <a16:creationId xmlns:a16="http://schemas.microsoft.com/office/drawing/2014/main" id="{F5C9686F-CFAA-303A-F910-A78232372227}"/>
              </a:ext>
            </a:extLst>
          </p:cNvPr>
          <p:cNvSpPr>
            <a:spLocks noChangeArrowheads="1"/>
          </p:cNvSpPr>
          <p:nvPr/>
        </p:nvSpPr>
        <p:spPr bwMode="auto">
          <a:xfrm>
            <a:off x="4686300" y="280035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78" name="Oval 34">
            <a:extLst>
              <a:ext uri="{FF2B5EF4-FFF2-40B4-BE49-F238E27FC236}">
                <a16:creationId xmlns:a16="http://schemas.microsoft.com/office/drawing/2014/main" id="{76EE83D2-834E-2E1E-3B57-B4488A29151E}"/>
              </a:ext>
            </a:extLst>
          </p:cNvPr>
          <p:cNvSpPr>
            <a:spLocks noChangeArrowheads="1"/>
          </p:cNvSpPr>
          <p:nvPr/>
        </p:nvSpPr>
        <p:spPr bwMode="auto">
          <a:xfrm>
            <a:off x="3429000" y="331470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79" name="Text Box 35">
            <a:extLst>
              <a:ext uri="{FF2B5EF4-FFF2-40B4-BE49-F238E27FC236}">
                <a16:creationId xmlns:a16="http://schemas.microsoft.com/office/drawing/2014/main" id="{EC0F1ED1-7FE4-C8A5-D6BE-8D8D0B156BD8}"/>
              </a:ext>
            </a:extLst>
          </p:cNvPr>
          <p:cNvSpPr txBox="1">
            <a:spLocks noChangeArrowheads="1"/>
          </p:cNvSpPr>
          <p:nvPr/>
        </p:nvSpPr>
        <p:spPr bwMode="auto">
          <a:xfrm>
            <a:off x="4331494" y="1543050"/>
            <a:ext cx="2405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050">
                <a:solidFill>
                  <a:schemeClr val="accent2"/>
                </a:solidFill>
                <a:latin typeface="Symbol" pitchFamily="2" charset="2"/>
              </a:rPr>
              <a:t>*</a:t>
            </a:r>
            <a:endParaRPr lang="en-US" altLang="en-US" sz="1800">
              <a:latin typeface="Symbol" pitchFamily="2" charset="2"/>
            </a:endParaRPr>
          </a:p>
        </p:txBody>
      </p:sp>
      <p:sp>
        <p:nvSpPr>
          <p:cNvPr id="57380" name="Text Box 36">
            <a:extLst>
              <a:ext uri="{FF2B5EF4-FFF2-40B4-BE49-F238E27FC236}">
                <a16:creationId xmlns:a16="http://schemas.microsoft.com/office/drawing/2014/main" id="{28220916-B017-4D1A-B31F-F1C07DCFF2AE}"/>
              </a:ext>
            </a:extLst>
          </p:cNvPr>
          <p:cNvSpPr txBox="1">
            <a:spLocks noChangeArrowheads="1"/>
          </p:cNvSpPr>
          <p:nvPr/>
        </p:nvSpPr>
        <p:spPr bwMode="auto">
          <a:xfrm>
            <a:off x="4800601" y="1657350"/>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57381" name="Oval 250">
            <a:extLst>
              <a:ext uri="{FF2B5EF4-FFF2-40B4-BE49-F238E27FC236}">
                <a16:creationId xmlns:a16="http://schemas.microsoft.com/office/drawing/2014/main" id="{51B5DDDD-65B7-CF1F-4E23-0B913AF4071B}"/>
              </a:ext>
            </a:extLst>
          </p:cNvPr>
          <p:cNvSpPr>
            <a:spLocks noChangeArrowheads="1"/>
          </p:cNvSpPr>
          <p:nvPr/>
        </p:nvSpPr>
        <p:spPr bwMode="auto">
          <a:xfrm>
            <a:off x="4572000" y="39433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82" name="Oval 251">
            <a:extLst>
              <a:ext uri="{FF2B5EF4-FFF2-40B4-BE49-F238E27FC236}">
                <a16:creationId xmlns:a16="http://schemas.microsoft.com/office/drawing/2014/main" id="{DA9A9AC8-3699-9653-E4C0-3C66ABA165F5}"/>
              </a:ext>
            </a:extLst>
          </p:cNvPr>
          <p:cNvSpPr>
            <a:spLocks noChangeArrowheads="1"/>
          </p:cNvSpPr>
          <p:nvPr/>
        </p:nvSpPr>
        <p:spPr bwMode="auto">
          <a:xfrm>
            <a:off x="4800600" y="45148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83" name="Oval 252">
            <a:extLst>
              <a:ext uri="{FF2B5EF4-FFF2-40B4-BE49-F238E27FC236}">
                <a16:creationId xmlns:a16="http://schemas.microsoft.com/office/drawing/2014/main" id="{DBDB41E8-DAEE-95EE-6DF9-AAEDFC3CB18C}"/>
              </a:ext>
            </a:extLst>
          </p:cNvPr>
          <p:cNvSpPr>
            <a:spLocks noChangeArrowheads="1"/>
          </p:cNvSpPr>
          <p:nvPr/>
        </p:nvSpPr>
        <p:spPr bwMode="auto">
          <a:xfrm>
            <a:off x="3714750" y="45720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84" name="Oval 253">
            <a:extLst>
              <a:ext uri="{FF2B5EF4-FFF2-40B4-BE49-F238E27FC236}">
                <a16:creationId xmlns:a16="http://schemas.microsoft.com/office/drawing/2014/main" id="{4D61E8EE-B6FF-99DB-7251-EAB2FD1A0404}"/>
              </a:ext>
            </a:extLst>
          </p:cNvPr>
          <p:cNvSpPr>
            <a:spLocks noChangeArrowheads="1"/>
          </p:cNvSpPr>
          <p:nvPr/>
        </p:nvSpPr>
        <p:spPr bwMode="auto">
          <a:xfrm>
            <a:off x="4572000" y="4743450"/>
            <a:ext cx="76200" cy="9406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85" name="Oval 254">
            <a:extLst>
              <a:ext uri="{FF2B5EF4-FFF2-40B4-BE49-F238E27FC236}">
                <a16:creationId xmlns:a16="http://schemas.microsoft.com/office/drawing/2014/main" id="{2330F3DF-5C07-F6DB-DD56-9562FF6D319A}"/>
              </a:ext>
            </a:extLst>
          </p:cNvPr>
          <p:cNvSpPr>
            <a:spLocks noChangeArrowheads="1"/>
          </p:cNvSpPr>
          <p:nvPr/>
        </p:nvSpPr>
        <p:spPr bwMode="auto">
          <a:xfrm>
            <a:off x="3657600" y="40005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86" name="Oval 255">
            <a:extLst>
              <a:ext uri="{FF2B5EF4-FFF2-40B4-BE49-F238E27FC236}">
                <a16:creationId xmlns:a16="http://schemas.microsoft.com/office/drawing/2014/main" id="{BD99D8C6-6F7F-8219-6350-80EC8DB0956A}"/>
              </a:ext>
            </a:extLst>
          </p:cNvPr>
          <p:cNvSpPr>
            <a:spLocks noChangeArrowheads="1"/>
          </p:cNvSpPr>
          <p:nvPr/>
        </p:nvSpPr>
        <p:spPr bwMode="auto">
          <a:xfrm>
            <a:off x="4057650" y="400050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87" name="Oval 256">
            <a:extLst>
              <a:ext uri="{FF2B5EF4-FFF2-40B4-BE49-F238E27FC236}">
                <a16:creationId xmlns:a16="http://schemas.microsoft.com/office/drawing/2014/main" id="{43C30CE3-B24A-6E31-C085-A07A97C6F0C4}"/>
              </a:ext>
            </a:extLst>
          </p:cNvPr>
          <p:cNvSpPr>
            <a:spLocks noChangeArrowheads="1"/>
          </p:cNvSpPr>
          <p:nvPr/>
        </p:nvSpPr>
        <p:spPr bwMode="auto">
          <a:xfrm>
            <a:off x="4248150" y="432316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88" name="Oval 257">
            <a:extLst>
              <a:ext uri="{FF2B5EF4-FFF2-40B4-BE49-F238E27FC236}">
                <a16:creationId xmlns:a16="http://schemas.microsoft.com/office/drawing/2014/main" id="{14AA6556-AFDC-F28A-9525-697A5E8D8EB5}"/>
              </a:ext>
            </a:extLst>
          </p:cNvPr>
          <p:cNvSpPr>
            <a:spLocks noChangeArrowheads="1"/>
          </p:cNvSpPr>
          <p:nvPr/>
        </p:nvSpPr>
        <p:spPr bwMode="auto">
          <a:xfrm>
            <a:off x="5105400" y="489466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89" name="Oval 258">
            <a:extLst>
              <a:ext uri="{FF2B5EF4-FFF2-40B4-BE49-F238E27FC236}">
                <a16:creationId xmlns:a16="http://schemas.microsoft.com/office/drawing/2014/main" id="{7910C7D4-1F3F-AE4D-B409-74F2DC2841D6}"/>
              </a:ext>
            </a:extLst>
          </p:cNvPr>
          <p:cNvSpPr>
            <a:spLocks noChangeArrowheads="1"/>
          </p:cNvSpPr>
          <p:nvPr/>
        </p:nvSpPr>
        <p:spPr bwMode="auto">
          <a:xfrm>
            <a:off x="4019550" y="489466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90" name="Oval 259">
            <a:extLst>
              <a:ext uri="{FF2B5EF4-FFF2-40B4-BE49-F238E27FC236}">
                <a16:creationId xmlns:a16="http://schemas.microsoft.com/office/drawing/2014/main" id="{9DEE1F27-60E7-D08A-ED49-E15314D06663}"/>
              </a:ext>
            </a:extLst>
          </p:cNvPr>
          <p:cNvSpPr>
            <a:spLocks noChangeArrowheads="1"/>
          </p:cNvSpPr>
          <p:nvPr/>
        </p:nvSpPr>
        <p:spPr bwMode="auto">
          <a:xfrm>
            <a:off x="4400550" y="4800600"/>
            <a:ext cx="76200" cy="9406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91" name="Oval 260">
            <a:extLst>
              <a:ext uri="{FF2B5EF4-FFF2-40B4-BE49-F238E27FC236}">
                <a16:creationId xmlns:a16="http://schemas.microsoft.com/office/drawing/2014/main" id="{203BA552-0585-6CE9-AFE9-57A9DB07AE9D}"/>
              </a:ext>
            </a:extLst>
          </p:cNvPr>
          <p:cNvSpPr>
            <a:spLocks noChangeArrowheads="1"/>
          </p:cNvSpPr>
          <p:nvPr/>
        </p:nvSpPr>
        <p:spPr bwMode="auto">
          <a:xfrm>
            <a:off x="3619500" y="420886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92" name="Oval 261">
            <a:extLst>
              <a:ext uri="{FF2B5EF4-FFF2-40B4-BE49-F238E27FC236}">
                <a16:creationId xmlns:a16="http://schemas.microsoft.com/office/drawing/2014/main" id="{294CC535-AA11-8EA8-67ED-D8E36F16A9BC}"/>
              </a:ext>
            </a:extLst>
          </p:cNvPr>
          <p:cNvSpPr>
            <a:spLocks noChangeArrowheads="1"/>
          </p:cNvSpPr>
          <p:nvPr/>
        </p:nvSpPr>
        <p:spPr bwMode="auto">
          <a:xfrm>
            <a:off x="4876800" y="420886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393" name="Text Box 262">
            <a:extLst>
              <a:ext uri="{FF2B5EF4-FFF2-40B4-BE49-F238E27FC236}">
                <a16:creationId xmlns:a16="http://schemas.microsoft.com/office/drawing/2014/main" id="{618C9656-E3CA-B6AB-3304-B95BBFE74814}"/>
              </a:ext>
            </a:extLst>
          </p:cNvPr>
          <p:cNvSpPr txBox="1">
            <a:spLocks noChangeArrowheads="1"/>
          </p:cNvSpPr>
          <p:nvPr/>
        </p:nvSpPr>
        <p:spPr bwMode="auto">
          <a:xfrm>
            <a:off x="3041179" y="171451"/>
            <a:ext cx="3060453" cy="503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050">
                <a:solidFill>
                  <a:srgbClr val="F1FC16"/>
                </a:solidFill>
                <a:latin typeface="Helvetica" pitchFamily="2" charset="0"/>
              </a:rPr>
              <a:t>WHAT REMOTE SENSORS </a:t>
            </a:r>
            <a:r>
              <a:rPr lang="ja-JP" altLang="en-US" sz="1050">
                <a:solidFill>
                  <a:srgbClr val="F1FC16"/>
                </a:solidFill>
                <a:latin typeface="Helvetica" pitchFamily="2" charset="0"/>
              </a:rPr>
              <a:t>“</a:t>
            </a:r>
            <a:r>
              <a:rPr lang="en-US" altLang="ja-JP" sz="1050">
                <a:solidFill>
                  <a:srgbClr val="F1FC16"/>
                </a:solidFill>
                <a:latin typeface="Helvetica" pitchFamily="2" charset="0"/>
              </a:rPr>
              <a:t>SEE</a:t>
            </a:r>
            <a:r>
              <a:rPr lang="ja-JP" altLang="en-US" sz="1050">
                <a:solidFill>
                  <a:srgbClr val="F1FC16"/>
                </a:solidFill>
                <a:latin typeface="Helvetica" pitchFamily="2" charset="0"/>
              </a:rPr>
              <a:t>”</a:t>
            </a:r>
            <a:r>
              <a:rPr lang="en-US" altLang="ja-JP" sz="1050">
                <a:solidFill>
                  <a:srgbClr val="F1FC16"/>
                </a:solidFill>
                <a:latin typeface="Helvetica" pitchFamily="2" charset="0"/>
              </a:rPr>
              <a:t> (cont.)</a:t>
            </a:r>
            <a:endParaRPr lang="en-US" altLang="ja-JP" sz="1800">
              <a:solidFill>
                <a:srgbClr val="CCFFFF"/>
              </a:solidFill>
              <a:latin typeface="Helvetica" pitchFamily="2" charset="0"/>
            </a:endParaRPr>
          </a:p>
          <a:p>
            <a:pPr algn="ctr">
              <a:spcBef>
                <a:spcPct val="20000"/>
              </a:spcBef>
            </a:pPr>
            <a:r>
              <a:rPr lang="en-US" altLang="en-US" sz="1350">
                <a:solidFill>
                  <a:srgbClr val="CCFFFF"/>
                </a:solidFill>
                <a:latin typeface="Helvetica" pitchFamily="2" charset="0"/>
              </a:rPr>
              <a:t>Passive infrared senses the cloud top</a:t>
            </a:r>
          </a:p>
        </p:txBody>
      </p:sp>
      <p:sp>
        <p:nvSpPr>
          <p:cNvPr id="7431" name="AutoShape 263">
            <a:extLst>
              <a:ext uri="{FF2B5EF4-FFF2-40B4-BE49-F238E27FC236}">
                <a16:creationId xmlns:a16="http://schemas.microsoft.com/office/drawing/2014/main" id="{11D04E08-97AA-2D81-0E4E-FC9BA412A154}"/>
              </a:ext>
            </a:extLst>
          </p:cNvPr>
          <p:cNvSpPr>
            <a:spLocks noChangeArrowheads="1"/>
          </p:cNvSpPr>
          <p:nvPr/>
        </p:nvSpPr>
        <p:spPr bwMode="auto">
          <a:xfrm>
            <a:off x="1257300" y="1657350"/>
            <a:ext cx="1771650" cy="742950"/>
          </a:xfrm>
          <a:prstGeom prst="wedgeRoundRectCallout">
            <a:avLst>
              <a:gd name="adj1" fmla="val 64449"/>
              <a:gd name="adj2" fmla="val -37019"/>
              <a:gd name="adj3" fmla="val 16667"/>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350">
                <a:latin typeface="Helvetica" pitchFamily="2" charset="0"/>
              </a:rPr>
              <a:t>Upwelling energy</a:t>
            </a:r>
          </a:p>
          <a:p>
            <a:pPr algn="ctr"/>
            <a:r>
              <a:rPr lang="en-US" altLang="en-US" sz="1350">
                <a:latin typeface="Helvetica" pitchFamily="2" charset="0"/>
              </a:rPr>
              <a:t>emitted by the last</a:t>
            </a:r>
          </a:p>
          <a:p>
            <a:pPr algn="ctr"/>
            <a:r>
              <a:rPr lang="en-US" altLang="en-US" sz="1350">
                <a:latin typeface="Helvetica" pitchFamily="2" charset="0"/>
                <a:sym typeface="Symbol" pitchFamily="2" charset="2"/>
              </a:rPr>
              <a:t>=1 in the column</a:t>
            </a:r>
            <a:r>
              <a:rPr lang="en-US" altLang="en-US" sz="1350">
                <a:latin typeface="Helvetica" pitchFamily="2" charset="0"/>
              </a:rPr>
              <a:t> </a:t>
            </a:r>
            <a:endParaRPr lang="en-US" altLang="en-US" sz="1800">
              <a:latin typeface="Helvetica" pitchFamily="2" charset="0"/>
            </a:endParaRPr>
          </a:p>
        </p:txBody>
      </p:sp>
      <p:grpSp>
        <p:nvGrpSpPr>
          <p:cNvPr id="2" name="Group 78">
            <a:extLst>
              <a:ext uri="{FF2B5EF4-FFF2-40B4-BE49-F238E27FC236}">
                <a16:creationId xmlns:a16="http://schemas.microsoft.com/office/drawing/2014/main" id="{62B2AADA-55E6-4C8C-9C8B-25ED8657BD5B}"/>
              </a:ext>
            </a:extLst>
          </p:cNvPr>
          <p:cNvGrpSpPr>
            <a:grpSpLocks/>
          </p:cNvGrpSpPr>
          <p:nvPr/>
        </p:nvGrpSpPr>
        <p:grpSpPr bwMode="auto">
          <a:xfrm>
            <a:off x="2457451" y="857250"/>
            <a:ext cx="1079897" cy="940594"/>
            <a:chOff x="3600" y="3168"/>
            <a:chExt cx="907" cy="790"/>
          </a:xfrm>
        </p:grpSpPr>
        <p:grpSp>
          <p:nvGrpSpPr>
            <p:cNvPr id="57398" name="Group 79">
              <a:extLst>
                <a:ext uri="{FF2B5EF4-FFF2-40B4-BE49-F238E27FC236}">
                  <a16:creationId xmlns:a16="http://schemas.microsoft.com/office/drawing/2014/main" id="{68B14FB6-1D85-D83D-FA48-E761273F0DC6}"/>
                </a:ext>
              </a:extLst>
            </p:cNvPr>
            <p:cNvGrpSpPr>
              <a:grpSpLocks/>
            </p:cNvGrpSpPr>
            <p:nvPr/>
          </p:nvGrpSpPr>
          <p:grpSpPr bwMode="auto">
            <a:xfrm>
              <a:off x="3984" y="3552"/>
              <a:ext cx="523" cy="406"/>
              <a:chOff x="3456" y="3072"/>
              <a:chExt cx="523" cy="406"/>
            </a:xfrm>
          </p:grpSpPr>
          <p:sp>
            <p:nvSpPr>
              <p:cNvPr id="57404" name="AutoShape 80">
                <a:extLst>
                  <a:ext uri="{FF2B5EF4-FFF2-40B4-BE49-F238E27FC236}">
                    <a16:creationId xmlns:a16="http://schemas.microsoft.com/office/drawing/2014/main" id="{72B327B9-3D49-0734-D645-1EE845B2D60B}"/>
                  </a:ext>
                </a:extLst>
              </p:cNvPr>
              <p:cNvSpPr>
                <a:spLocks noChangeArrowheads="1"/>
              </p:cNvSpPr>
              <p:nvPr/>
            </p:nvSpPr>
            <p:spPr bwMode="auto">
              <a:xfrm rot="-2495242">
                <a:off x="3648" y="3264"/>
                <a:ext cx="235" cy="118"/>
              </a:xfrm>
              <a:prstGeom prst="upArrow">
                <a:avLst>
                  <a:gd name="adj1" fmla="val 50000"/>
                  <a:gd name="adj2" fmla="val 25000"/>
                </a:avLst>
              </a:prstGeom>
              <a:solidFill>
                <a:srgbClr val="F1FC1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405" name="AutoShape 81">
                <a:extLst>
                  <a:ext uri="{FF2B5EF4-FFF2-40B4-BE49-F238E27FC236}">
                    <a16:creationId xmlns:a16="http://schemas.microsoft.com/office/drawing/2014/main" id="{C123B709-B8CB-F951-6AF7-9DE98BCB743C}"/>
                  </a:ext>
                </a:extLst>
              </p:cNvPr>
              <p:cNvSpPr>
                <a:spLocks noChangeArrowheads="1"/>
              </p:cNvSpPr>
              <p:nvPr/>
            </p:nvSpPr>
            <p:spPr bwMode="auto">
              <a:xfrm rot="-2495242">
                <a:off x="3552" y="3168"/>
                <a:ext cx="235" cy="117"/>
              </a:xfrm>
              <a:prstGeom prst="upArrow">
                <a:avLst>
                  <a:gd name="adj1" fmla="val 50000"/>
                  <a:gd name="adj2" fmla="val 25000"/>
                </a:avLst>
              </a:prstGeom>
              <a:gradFill rotWithShape="0">
                <a:gsLst>
                  <a:gs pos="0">
                    <a:srgbClr val="D91703"/>
                  </a:gs>
                  <a:gs pos="100000">
                    <a:srgbClr val="F1FC1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406" name="AutoShape 82">
                <a:extLst>
                  <a:ext uri="{FF2B5EF4-FFF2-40B4-BE49-F238E27FC236}">
                    <a16:creationId xmlns:a16="http://schemas.microsoft.com/office/drawing/2014/main" id="{E9947A87-9B0B-2856-1DC8-480D56D4069E}"/>
                  </a:ext>
                </a:extLst>
              </p:cNvPr>
              <p:cNvSpPr>
                <a:spLocks noChangeArrowheads="1"/>
              </p:cNvSpPr>
              <p:nvPr/>
            </p:nvSpPr>
            <p:spPr bwMode="auto">
              <a:xfrm rot="-2495242">
                <a:off x="3456" y="3072"/>
                <a:ext cx="235" cy="117"/>
              </a:xfrm>
              <a:prstGeom prst="upArrow">
                <a:avLst>
                  <a:gd name="adj1" fmla="val 50000"/>
                  <a:gd name="adj2" fmla="val 25000"/>
                </a:avLst>
              </a:prstGeom>
              <a:solidFill>
                <a:srgbClr val="D9170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407" name="AutoShape 83">
                <a:extLst>
                  <a:ext uri="{FF2B5EF4-FFF2-40B4-BE49-F238E27FC236}">
                    <a16:creationId xmlns:a16="http://schemas.microsoft.com/office/drawing/2014/main" id="{5CA3F818-FE2E-F947-9F82-A8FF02FFB71A}"/>
                  </a:ext>
                </a:extLst>
              </p:cNvPr>
              <p:cNvSpPr>
                <a:spLocks noChangeArrowheads="1"/>
              </p:cNvSpPr>
              <p:nvPr/>
            </p:nvSpPr>
            <p:spPr bwMode="auto">
              <a:xfrm rot="-2495242">
                <a:off x="3744" y="3360"/>
                <a:ext cx="235" cy="118"/>
              </a:xfrm>
              <a:prstGeom prst="upArrow">
                <a:avLst>
                  <a:gd name="adj1" fmla="val 50000"/>
                  <a:gd name="adj2" fmla="val 25000"/>
                </a:avLst>
              </a:prstGeom>
              <a:gradFill rotWithShape="0">
                <a:gsLst>
                  <a:gs pos="0">
                    <a:srgbClr val="F1FC16"/>
                  </a:gs>
                  <a:gs pos="100000">
                    <a:srgbClr val="D91703"/>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grpSp>
        <p:grpSp>
          <p:nvGrpSpPr>
            <p:cNvPr id="57399" name="Group 84">
              <a:extLst>
                <a:ext uri="{FF2B5EF4-FFF2-40B4-BE49-F238E27FC236}">
                  <a16:creationId xmlns:a16="http://schemas.microsoft.com/office/drawing/2014/main" id="{05E7F107-40C9-5A22-2A0A-134A818BDBC6}"/>
                </a:ext>
              </a:extLst>
            </p:cNvPr>
            <p:cNvGrpSpPr>
              <a:grpSpLocks/>
            </p:cNvGrpSpPr>
            <p:nvPr/>
          </p:nvGrpSpPr>
          <p:grpSpPr bwMode="auto">
            <a:xfrm>
              <a:off x="3600" y="3168"/>
              <a:ext cx="523" cy="406"/>
              <a:chOff x="3456" y="3072"/>
              <a:chExt cx="523" cy="406"/>
            </a:xfrm>
          </p:grpSpPr>
          <p:sp>
            <p:nvSpPr>
              <p:cNvPr id="57400" name="AutoShape 85">
                <a:extLst>
                  <a:ext uri="{FF2B5EF4-FFF2-40B4-BE49-F238E27FC236}">
                    <a16:creationId xmlns:a16="http://schemas.microsoft.com/office/drawing/2014/main" id="{7939EBC6-85EA-2CAB-12C0-BD7705ADAD91}"/>
                  </a:ext>
                </a:extLst>
              </p:cNvPr>
              <p:cNvSpPr>
                <a:spLocks noChangeArrowheads="1"/>
              </p:cNvSpPr>
              <p:nvPr/>
            </p:nvSpPr>
            <p:spPr bwMode="auto">
              <a:xfrm rot="-2495242">
                <a:off x="3648" y="3264"/>
                <a:ext cx="235" cy="118"/>
              </a:xfrm>
              <a:prstGeom prst="upArrow">
                <a:avLst>
                  <a:gd name="adj1" fmla="val 50000"/>
                  <a:gd name="adj2" fmla="val 25000"/>
                </a:avLst>
              </a:prstGeom>
              <a:solidFill>
                <a:srgbClr val="F1FC1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401" name="AutoShape 86">
                <a:extLst>
                  <a:ext uri="{FF2B5EF4-FFF2-40B4-BE49-F238E27FC236}">
                    <a16:creationId xmlns:a16="http://schemas.microsoft.com/office/drawing/2014/main" id="{E48BA392-D6F4-5F27-C403-73EB207D9A5F}"/>
                  </a:ext>
                </a:extLst>
              </p:cNvPr>
              <p:cNvSpPr>
                <a:spLocks noChangeArrowheads="1"/>
              </p:cNvSpPr>
              <p:nvPr/>
            </p:nvSpPr>
            <p:spPr bwMode="auto">
              <a:xfrm rot="-2495242">
                <a:off x="3552" y="3168"/>
                <a:ext cx="235" cy="117"/>
              </a:xfrm>
              <a:prstGeom prst="upArrow">
                <a:avLst>
                  <a:gd name="adj1" fmla="val 50000"/>
                  <a:gd name="adj2" fmla="val 25000"/>
                </a:avLst>
              </a:prstGeom>
              <a:gradFill rotWithShape="0">
                <a:gsLst>
                  <a:gs pos="0">
                    <a:srgbClr val="D91703"/>
                  </a:gs>
                  <a:gs pos="100000">
                    <a:srgbClr val="F1FC1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402" name="AutoShape 87">
                <a:extLst>
                  <a:ext uri="{FF2B5EF4-FFF2-40B4-BE49-F238E27FC236}">
                    <a16:creationId xmlns:a16="http://schemas.microsoft.com/office/drawing/2014/main" id="{13FFFC41-2EF9-7C2D-2D47-A291B4BB4D33}"/>
                  </a:ext>
                </a:extLst>
              </p:cNvPr>
              <p:cNvSpPr>
                <a:spLocks noChangeArrowheads="1"/>
              </p:cNvSpPr>
              <p:nvPr/>
            </p:nvSpPr>
            <p:spPr bwMode="auto">
              <a:xfrm rot="-2495242">
                <a:off x="3456" y="3072"/>
                <a:ext cx="235" cy="117"/>
              </a:xfrm>
              <a:prstGeom prst="upArrow">
                <a:avLst>
                  <a:gd name="adj1" fmla="val 50000"/>
                  <a:gd name="adj2" fmla="val 25000"/>
                </a:avLst>
              </a:prstGeom>
              <a:solidFill>
                <a:srgbClr val="D9170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7403" name="AutoShape 88">
                <a:extLst>
                  <a:ext uri="{FF2B5EF4-FFF2-40B4-BE49-F238E27FC236}">
                    <a16:creationId xmlns:a16="http://schemas.microsoft.com/office/drawing/2014/main" id="{4EDB47F2-4D2A-9E87-17FF-98C373570B7F}"/>
                  </a:ext>
                </a:extLst>
              </p:cNvPr>
              <p:cNvSpPr>
                <a:spLocks noChangeArrowheads="1"/>
              </p:cNvSpPr>
              <p:nvPr/>
            </p:nvSpPr>
            <p:spPr bwMode="auto">
              <a:xfrm rot="-2495242">
                <a:off x="3744" y="3360"/>
                <a:ext cx="235" cy="118"/>
              </a:xfrm>
              <a:prstGeom prst="upArrow">
                <a:avLst>
                  <a:gd name="adj1" fmla="val 50000"/>
                  <a:gd name="adj2" fmla="val 25000"/>
                </a:avLst>
              </a:prstGeom>
              <a:gradFill rotWithShape="0">
                <a:gsLst>
                  <a:gs pos="0">
                    <a:srgbClr val="F1FC16"/>
                  </a:gs>
                  <a:gs pos="100000">
                    <a:srgbClr val="D91703"/>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grpSp>
      </p:grpSp>
      <p:sp>
        <p:nvSpPr>
          <p:cNvPr id="7566" name="AutoShape 398">
            <a:extLst>
              <a:ext uri="{FF2B5EF4-FFF2-40B4-BE49-F238E27FC236}">
                <a16:creationId xmlns:a16="http://schemas.microsoft.com/office/drawing/2014/main" id="{12D0C55D-140F-AA70-9EA4-31B45C79EBC9}"/>
              </a:ext>
            </a:extLst>
          </p:cNvPr>
          <p:cNvSpPr>
            <a:spLocks noChangeArrowheads="1"/>
          </p:cNvSpPr>
          <p:nvPr/>
        </p:nvSpPr>
        <p:spPr bwMode="auto">
          <a:xfrm>
            <a:off x="1257300" y="3429000"/>
            <a:ext cx="1771650" cy="1600200"/>
          </a:xfrm>
          <a:prstGeom prst="roundRect">
            <a:avLst>
              <a:gd name="adj" fmla="val 16667"/>
            </a:avLst>
          </a:prstGeom>
          <a:solidFill>
            <a:schemeClr val="folHlink"/>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350">
                <a:latin typeface="Helvetica" pitchFamily="2" charset="0"/>
              </a:rPr>
              <a:t>Most of the upwelling</a:t>
            </a:r>
          </a:p>
          <a:p>
            <a:pPr algn="ctr"/>
            <a:r>
              <a:rPr lang="en-US" altLang="en-US" sz="1350">
                <a:latin typeface="Helvetica" pitchFamily="2" charset="0"/>
              </a:rPr>
              <a:t>energy from below is </a:t>
            </a:r>
          </a:p>
          <a:p>
            <a:pPr algn="ctr"/>
            <a:r>
              <a:rPr lang="en-US" altLang="en-US" sz="1350">
                <a:latin typeface="Helvetica" pitchFamily="2" charset="0"/>
              </a:rPr>
              <a:t>absorbed by the </a:t>
            </a:r>
          </a:p>
          <a:p>
            <a:pPr algn="ctr"/>
            <a:r>
              <a:rPr lang="en-US" altLang="en-US" sz="1350">
                <a:latin typeface="Helvetica" pitchFamily="2" charset="0"/>
              </a:rPr>
              <a:t>material that yields </a:t>
            </a:r>
          </a:p>
          <a:p>
            <a:pPr algn="ctr"/>
            <a:r>
              <a:rPr lang="en-US" altLang="en-US" sz="1350">
                <a:latin typeface="Helvetica" pitchFamily="2" charset="0"/>
              </a:rPr>
              <a:t>the last unit of optical</a:t>
            </a:r>
          </a:p>
          <a:p>
            <a:pPr algn="ctr"/>
            <a:r>
              <a:rPr lang="en-US" altLang="en-US" sz="1350">
                <a:latin typeface="Helvetica" pitchFamily="2" charset="0"/>
              </a:rPr>
              <a:t>depth (</a:t>
            </a:r>
            <a:r>
              <a:rPr lang="en-US" altLang="en-US" sz="1350">
                <a:latin typeface="Helvetica" pitchFamily="2" charset="0"/>
                <a:sym typeface="Symbol" pitchFamily="2" charset="2"/>
              </a:rPr>
              <a:t></a:t>
            </a:r>
            <a:r>
              <a:rPr lang="en-US" altLang="en-US" sz="1350">
                <a:latin typeface="Helvetica" pitchFamily="2" charset="0"/>
              </a:rPr>
              <a:t>) along the</a:t>
            </a:r>
          </a:p>
          <a:p>
            <a:pPr algn="ctr"/>
            <a:r>
              <a:rPr lang="en-US" altLang="en-US" sz="1350">
                <a:latin typeface="Helvetica" pitchFamily="2" charset="0"/>
              </a:rPr>
              <a:t>sensor</a:t>
            </a:r>
            <a:r>
              <a:rPr lang="ja-JP" altLang="en-US" sz="1350">
                <a:latin typeface="Helvetica" pitchFamily="2" charset="0"/>
              </a:rPr>
              <a:t>’</a:t>
            </a:r>
            <a:r>
              <a:rPr lang="en-US" altLang="ja-JP" sz="1350">
                <a:latin typeface="Helvetica" pitchFamily="2" charset="0"/>
              </a:rPr>
              <a:t>s line of sight</a:t>
            </a:r>
            <a:endParaRPr lang="en-US" altLang="en-US" sz="1350">
              <a:latin typeface="Helvetica" pitchFamily="2" charset="0"/>
            </a:endParaRPr>
          </a:p>
        </p:txBody>
      </p:sp>
      <p:sp>
        <p:nvSpPr>
          <p:cNvPr id="57397" name="Text Box 270">
            <a:extLst>
              <a:ext uri="{FF2B5EF4-FFF2-40B4-BE49-F238E27FC236}">
                <a16:creationId xmlns:a16="http://schemas.microsoft.com/office/drawing/2014/main" id="{D9707533-EEFA-9AC5-D05C-AFD0CF80D471}"/>
              </a:ext>
            </a:extLst>
          </p:cNvPr>
          <p:cNvSpPr txBox="1">
            <a:spLocks noChangeArrowheads="1"/>
          </p:cNvSpPr>
          <p:nvPr/>
        </p:nvSpPr>
        <p:spPr bwMode="auto">
          <a:xfrm>
            <a:off x="7359254" y="4982766"/>
            <a:ext cx="69121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600">
                <a:latin typeface="Arial" panose="020B0604020202020204" pitchFamily="34" charset="0"/>
              </a:rPr>
              <a:t>Huffman 10/10</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100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nodeType="afterGroup">
                            <p:stCondLst>
                              <p:cond delay="1500"/>
                            </p:stCondLst>
                            <p:childTnLst>
                              <p:par>
                                <p:cTn id="8" presetID="23" presetClass="entr" presetSubtype="288" fill="hold" grpId="0" nodeType="afterEffect">
                                  <p:stCondLst>
                                    <p:cond delay="0"/>
                                  </p:stCondLst>
                                  <p:childTnLst>
                                    <p:set>
                                      <p:cBhvr>
                                        <p:cTn id="9" dur="1" fill="hold">
                                          <p:stCondLst>
                                            <p:cond delay="0"/>
                                          </p:stCondLst>
                                        </p:cTn>
                                        <p:tgtEl>
                                          <p:spTgt spid="7431"/>
                                        </p:tgtEl>
                                        <p:attrNameLst>
                                          <p:attrName>style.visibility</p:attrName>
                                        </p:attrNameLst>
                                      </p:cBhvr>
                                      <p:to>
                                        <p:strVal val="visible"/>
                                      </p:to>
                                    </p:set>
                                    <p:anim calcmode="lin" valueType="num">
                                      <p:cBhvr>
                                        <p:cTn id="10" dur="500" fill="hold"/>
                                        <p:tgtEl>
                                          <p:spTgt spid="7431"/>
                                        </p:tgtEl>
                                        <p:attrNameLst>
                                          <p:attrName>ppt_w</p:attrName>
                                        </p:attrNameLst>
                                      </p:cBhvr>
                                      <p:tavLst>
                                        <p:tav tm="0">
                                          <p:val>
                                            <p:strVal val="4/3*#ppt_w"/>
                                          </p:val>
                                        </p:tav>
                                        <p:tav tm="100000">
                                          <p:val>
                                            <p:strVal val="#ppt_w"/>
                                          </p:val>
                                        </p:tav>
                                      </p:tavLst>
                                    </p:anim>
                                    <p:anim calcmode="lin" valueType="num">
                                      <p:cBhvr>
                                        <p:cTn id="11" dur="500" fill="hold"/>
                                        <p:tgtEl>
                                          <p:spTgt spid="7431"/>
                                        </p:tgtEl>
                                        <p:attrNameLst>
                                          <p:attrName>ppt_h</p:attrName>
                                        </p:attrNameLst>
                                      </p:cBhvr>
                                      <p:tavLst>
                                        <p:tav tm="0">
                                          <p:val>
                                            <p:strVal val="4/3*#ppt_h"/>
                                          </p:val>
                                        </p:tav>
                                        <p:tav tm="100000">
                                          <p:val>
                                            <p:strVal val="#ppt_h"/>
                                          </p:val>
                                        </p:tav>
                                      </p:tavLst>
                                    </p:anim>
                                  </p:childTnLst>
                                </p:cTn>
                              </p:par>
                            </p:childTnLst>
                          </p:cTn>
                        </p:par>
                        <p:par>
                          <p:cTn id="12" fill="hold" nodeType="afterGroup">
                            <p:stCondLst>
                              <p:cond delay="2000"/>
                            </p:stCondLst>
                            <p:childTnLst>
                              <p:par>
                                <p:cTn id="13" presetID="23" presetClass="entr" presetSubtype="288" fill="hold" grpId="0" nodeType="afterEffect">
                                  <p:stCondLst>
                                    <p:cond delay="0"/>
                                  </p:stCondLst>
                                  <p:childTnLst>
                                    <p:set>
                                      <p:cBhvr>
                                        <p:cTn id="14" dur="1" fill="hold">
                                          <p:stCondLst>
                                            <p:cond delay="0"/>
                                          </p:stCondLst>
                                        </p:cTn>
                                        <p:tgtEl>
                                          <p:spTgt spid="7566"/>
                                        </p:tgtEl>
                                        <p:attrNameLst>
                                          <p:attrName>style.visibility</p:attrName>
                                        </p:attrNameLst>
                                      </p:cBhvr>
                                      <p:to>
                                        <p:strVal val="visible"/>
                                      </p:to>
                                    </p:set>
                                    <p:anim calcmode="lin" valueType="num">
                                      <p:cBhvr>
                                        <p:cTn id="15" dur="500" fill="hold"/>
                                        <p:tgtEl>
                                          <p:spTgt spid="7566"/>
                                        </p:tgtEl>
                                        <p:attrNameLst>
                                          <p:attrName>ppt_w</p:attrName>
                                        </p:attrNameLst>
                                      </p:cBhvr>
                                      <p:tavLst>
                                        <p:tav tm="0">
                                          <p:val>
                                            <p:strVal val="4/3*#ppt_w"/>
                                          </p:val>
                                        </p:tav>
                                        <p:tav tm="100000">
                                          <p:val>
                                            <p:strVal val="#ppt_w"/>
                                          </p:val>
                                        </p:tav>
                                      </p:tavLst>
                                    </p:anim>
                                    <p:anim calcmode="lin" valueType="num">
                                      <p:cBhvr>
                                        <p:cTn id="16" dur="500" fill="hold"/>
                                        <p:tgtEl>
                                          <p:spTgt spid="7566"/>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1" grpId="0" animBg="1" autoUpdateAnimBg="0"/>
      <p:bldP spid="7566"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9394" name="Freeform 2">
            <a:extLst>
              <a:ext uri="{FF2B5EF4-FFF2-40B4-BE49-F238E27FC236}">
                <a16:creationId xmlns:a16="http://schemas.microsoft.com/office/drawing/2014/main" id="{3C9CCFC0-E52E-2BF4-F7DD-0C3785CCE8C1}"/>
              </a:ext>
            </a:extLst>
          </p:cNvPr>
          <p:cNvSpPr>
            <a:spLocks/>
          </p:cNvSpPr>
          <p:nvPr/>
        </p:nvSpPr>
        <p:spPr bwMode="auto">
          <a:xfrm>
            <a:off x="2828925" y="1028700"/>
            <a:ext cx="3486150" cy="3371850"/>
          </a:xfrm>
          <a:custGeom>
            <a:avLst/>
            <a:gdLst>
              <a:gd name="T0" fmla="*/ 2147483647 w 1307"/>
              <a:gd name="T1" fmla="*/ 2147483647 h 1145"/>
              <a:gd name="T2" fmla="*/ 2147483647 w 1307"/>
              <a:gd name="T3" fmla="*/ 2147483647 h 1145"/>
              <a:gd name="T4" fmla="*/ 2147483647 w 1307"/>
              <a:gd name="T5" fmla="*/ 2147483647 h 1145"/>
              <a:gd name="T6" fmla="*/ 2147483647 w 1307"/>
              <a:gd name="T7" fmla="*/ 2147483647 h 1145"/>
              <a:gd name="T8" fmla="*/ 2147483647 w 1307"/>
              <a:gd name="T9" fmla="*/ 2147483647 h 1145"/>
              <a:gd name="T10" fmla="*/ 2147483647 w 1307"/>
              <a:gd name="T11" fmla="*/ 2147483647 h 1145"/>
              <a:gd name="T12" fmla="*/ 2147483647 w 1307"/>
              <a:gd name="T13" fmla="*/ 2147483647 h 1145"/>
              <a:gd name="T14" fmla="*/ 2147483647 w 1307"/>
              <a:gd name="T15" fmla="*/ 2147483647 h 1145"/>
              <a:gd name="T16" fmla="*/ 2147483647 w 1307"/>
              <a:gd name="T17" fmla="*/ 2147483647 h 1145"/>
              <a:gd name="T18" fmla="*/ 2147483647 w 1307"/>
              <a:gd name="T19" fmla="*/ 2147483647 h 1145"/>
              <a:gd name="T20" fmla="*/ 2147483647 w 1307"/>
              <a:gd name="T21" fmla="*/ 2147483647 h 1145"/>
              <a:gd name="T22" fmla="*/ 2147483647 w 1307"/>
              <a:gd name="T23" fmla="*/ 2147483647 h 1145"/>
              <a:gd name="T24" fmla="*/ 2147483647 w 1307"/>
              <a:gd name="T25" fmla="*/ 2147483647 h 1145"/>
              <a:gd name="T26" fmla="*/ 2147483647 w 1307"/>
              <a:gd name="T27" fmla="*/ 2147483647 h 1145"/>
              <a:gd name="T28" fmla="*/ 2147483647 w 1307"/>
              <a:gd name="T29" fmla="*/ 2147483647 h 1145"/>
              <a:gd name="T30" fmla="*/ 2147483647 w 1307"/>
              <a:gd name="T31" fmla="*/ 2147483647 h 1145"/>
              <a:gd name="T32" fmla="*/ 2147483647 w 1307"/>
              <a:gd name="T33" fmla="*/ 2147483647 h 1145"/>
              <a:gd name="T34" fmla="*/ 2147483647 w 1307"/>
              <a:gd name="T35" fmla="*/ 0 h 1145"/>
              <a:gd name="T36" fmla="*/ 2147483647 w 1307"/>
              <a:gd name="T37" fmla="*/ 2147483647 h 1145"/>
              <a:gd name="T38" fmla="*/ 2147483647 w 1307"/>
              <a:gd name="T39" fmla="*/ 2147483647 h 1145"/>
              <a:gd name="T40" fmla="*/ 2147483647 w 1307"/>
              <a:gd name="T41" fmla="*/ 2147483647 h 1145"/>
              <a:gd name="T42" fmla="*/ 2147483647 w 1307"/>
              <a:gd name="T43" fmla="*/ 2147483647 h 1145"/>
              <a:gd name="T44" fmla="*/ 2147483647 w 1307"/>
              <a:gd name="T45" fmla="*/ 2147483647 h 1145"/>
              <a:gd name="T46" fmla="*/ 2147483647 w 1307"/>
              <a:gd name="T47" fmla="*/ 2147483647 h 1145"/>
              <a:gd name="T48" fmla="*/ 2147483647 w 1307"/>
              <a:gd name="T49" fmla="*/ 2147483647 h 1145"/>
              <a:gd name="T50" fmla="*/ 2147483647 w 1307"/>
              <a:gd name="T51" fmla="*/ 2147483647 h 1145"/>
              <a:gd name="T52" fmla="*/ 2147483647 w 1307"/>
              <a:gd name="T53" fmla="*/ 2147483647 h 1145"/>
              <a:gd name="T54" fmla="*/ 2147483647 w 1307"/>
              <a:gd name="T55" fmla="*/ 2147483647 h 1145"/>
              <a:gd name="T56" fmla="*/ 2147483647 w 1307"/>
              <a:gd name="T57" fmla="*/ 2147483647 h 1145"/>
              <a:gd name="T58" fmla="*/ 2147483647 w 1307"/>
              <a:gd name="T59" fmla="*/ 2147483647 h 1145"/>
              <a:gd name="T60" fmla="*/ 2147483647 w 1307"/>
              <a:gd name="T61" fmla="*/ 2147483647 h 1145"/>
              <a:gd name="T62" fmla="*/ 2147483647 w 1307"/>
              <a:gd name="T63" fmla="*/ 2147483647 h 1145"/>
              <a:gd name="T64" fmla="*/ 2147483647 w 1307"/>
              <a:gd name="T65" fmla="*/ 2147483647 h 1145"/>
              <a:gd name="T66" fmla="*/ 2147483647 w 1307"/>
              <a:gd name="T67" fmla="*/ 2147483647 h 1145"/>
              <a:gd name="T68" fmla="*/ 2147483647 w 1307"/>
              <a:gd name="T69" fmla="*/ 2147483647 h 11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07"/>
              <a:gd name="T106" fmla="*/ 0 h 1145"/>
              <a:gd name="T107" fmla="*/ 1307 w 1307"/>
              <a:gd name="T108" fmla="*/ 1145 h 114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07" h="1145">
                <a:moveTo>
                  <a:pt x="149" y="1028"/>
                </a:moveTo>
                <a:cubicBezTo>
                  <a:pt x="201" y="1034"/>
                  <a:pt x="253" y="1042"/>
                  <a:pt x="306" y="1051"/>
                </a:cubicBezTo>
                <a:cubicBezTo>
                  <a:pt x="350" y="1057"/>
                  <a:pt x="439" y="1075"/>
                  <a:pt x="439" y="1075"/>
                </a:cubicBezTo>
                <a:cubicBezTo>
                  <a:pt x="562" y="1068"/>
                  <a:pt x="589" y="1063"/>
                  <a:pt x="698" y="1043"/>
                </a:cubicBezTo>
                <a:cubicBezTo>
                  <a:pt x="781" y="1074"/>
                  <a:pt x="862" y="1129"/>
                  <a:pt x="949" y="1145"/>
                </a:cubicBezTo>
                <a:cubicBezTo>
                  <a:pt x="996" y="1142"/>
                  <a:pt x="1043" y="1142"/>
                  <a:pt x="1090" y="1138"/>
                </a:cubicBezTo>
                <a:cubicBezTo>
                  <a:pt x="1119" y="1135"/>
                  <a:pt x="1169" y="1098"/>
                  <a:pt x="1169" y="1098"/>
                </a:cubicBezTo>
                <a:cubicBezTo>
                  <a:pt x="1258" y="956"/>
                  <a:pt x="1307" y="959"/>
                  <a:pt x="1200" y="863"/>
                </a:cubicBezTo>
                <a:cubicBezTo>
                  <a:pt x="1182" y="847"/>
                  <a:pt x="1174" y="846"/>
                  <a:pt x="1153" y="839"/>
                </a:cubicBezTo>
                <a:cubicBezTo>
                  <a:pt x="1191" y="800"/>
                  <a:pt x="1242" y="720"/>
                  <a:pt x="1153" y="690"/>
                </a:cubicBezTo>
                <a:cubicBezTo>
                  <a:pt x="1150" y="682"/>
                  <a:pt x="1142" y="674"/>
                  <a:pt x="1145" y="667"/>
                </a:cubicBezTo>
                <a:cubicBezTo>
                  <a:pt x="1148" y="654"/>
                  <a:pt x="1162" y="647"/>
                  <a:pt x="1169" y="636"/>
                </a:cubicBezTo>
                <a:cubicBezTo>
                  <a:pt x="1187" y="606"/>
                  <a:pt x="1192" y="571"/>
                  <a:pt x="1208" y="541"/>
                </a:cubicBezTo>
                <a:cubicBezTo>
                  <a:pt x="1193" y="483"/>
                  <a:pt x="1147" y="457"/>
                  <a:pt x="1106" y="416"/>
                </a:cubicBezTo>
                <a:cubicBezTo>
                  <a:pt x="1107" y="406"/>
                  <a:pt x="1122" y="335"/>
                  <a:pt x="1122" y="330"/>
                </a:cubicBezTo>
                <a:cubicBezTo>
                  <a:pt x="1110" y="261"/>
                  <a:pt x="1040" y="265"/>
                  <a:pt x="988" y="259"/>
                </a:cubicBezTo>
                <a:cubicBezTo>
                  <a:pt x="969" y="219"/>
                  <a:pt x="946" y="182"/>
                  <a:pt x="933" y="141"/>
                </a:cubicBezTo>
                <a:cubicBezTo>
                  <a:pt x="914" y="86"/>
                  <a:pt x="939" y="35"/>
                  <a:pt x="886" y="0"/>
                </a:cubicBezTo>
                <a:cubicBezTo>
                  <a:pt x="790" y="35"/>
                  <a:pt x="829" y="25"/>
                  <a:pt x="769" y="39"/>
                </a:cubicBezTo>
                <a:cubicBezTo>
                  <a:pt x="713" y="76"/>
                  <a:pt x="781" y="42"/>
                  <a:pt x="714" y="24"/>
                </a:cubicBezTo>
                <a:cubicBezTo>
                  <a:pt x="672" y="12"/>
                  <a:pt x="559" y="61"/>
                  <a:pt x="518" y="79"/>
                </a:cubicBezTo>
                <a:cubicBezTo>
                  <a:pt x="513" y="84"/>
                  <a:pt x="486" y="126"/>
                  <a:pt x="471" y="126"/>
                </a:cubicBezTo>
                <a:cubicBezTo>
                  <a:pt x="430" y="126"/>
                  <a:pt x="392" y="104"/>
                  <a:pt x="353" y="94"/>
                </a:cubicBezTo>
                <a:cubicBezTo>
                  <a:pt x="285" y="107"/>
                  <a:pt x="247" y="154"/>
                  <a:pt x="212" y="212"/>
                </a:cubicBezTo>
                <a:cubicBezTo>
                  <a:pt x="209" y="225"/>
                  <a:pt x="204" y="237"/>
                  <a:pt x="204" y="251"/>
                </a:cubicBezTo>
                <a:cubicBezTo>
                  <a:pt x="204" y="277"/>
                  <a:pt x="226" y="307"/>
                  <a:pt x="212" y="330"/>
                </a:cubicBezTo>
                <a:cubicBezTo>
                  <a:pt x="200" y="347"/>
                  <a:pt x="170" y="334"/>
                  <a:pt x="149" y="337"/>
                </a:cubicBezTo>
                <a:cubicBezTo>
                  <a:pt x="66" y="326"/>
                  <a:pt x="66" y="325"/>
                  <a:pt x="55" y="408"/>
                </a:cubicBezTo>
                <a:cubicBezTo>
                  <a:pt x="59" y="434"/>
                  <a:pt x="71" y="506"/>
                  <a:pt x="78" y="526"/>
                </a:cubicBezTo>
                <a:cubicBezTo>
                  <a:pt x="86" y="551"/>
                  <a:pt x="105" y="572"/>
                  <a:pt x="118" y="596"/>
                </a:cubicBezTo>
                <a:cubicBezTo>
                  <a:pt x="39" y="712"/>
                  <a:pt x="73" y="656"/>
                  <a:pt x="16" y="761"/>
                </a:cubicBezTo>
                <a:cubicBezTo>
                  <a:pt x="11" y="795"/>
                  <a:pt x="0" y="836"/>
                  <a:pt x="16" y="871"/>
                </a:cubicBezTo>
                <a:cubicBezTo>
                  <a:pt x="28" y="899"/>
                  <a:pt x="52" y="911"/>
                  <a:pt x="71" y="934"/>
                </a:cubicBezTo>
                <a:cubicBezTo>
                  <a:pt x="95" y="963"/>
                  <a:pt x="119" y="1032"/>
                  <a:pt x="133" y="1059"/>
                </a:cubicBezTo>
                <a:cubicBezTo>
                  <a:pt x="171" y="1039"/>
                  <a:pt x="173" y="1051"/>
                  <a:pt x="149" y="10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800"/>
          </a:p>
        </p:txBody>
      </p:sp>
      <p:sp>
        <p:nvSpPr>
          <p:cNvPr id="59395" name="Oval 3">
            <a:extLst>
              <a:ext uri="{FF2B5EF4-FFF2-40B4-BE49-F238E27FC236}">
                <a16:creationId xmlns:a16="http://schemas.microsoft.com/office/drawing/2014/main" id="{0982DC62-FC23-E3D2-D5E7-FD5EE3E34DD0}"/>
              </a:ext>
            </a:extLst>
          </p:cNvPr>
          <p:cNvSpPr>
            <a:spLocks noChangeArrowheads="1"/>
          </p:cNvSpPr>
          <p:nvPr/>
        </p:nvSpPr>
        <p:spPr bwMode="auto">
          <a:xfrm>
            <a:off x="4057650" y="29146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396" name="Oval 4">
            <a:extLst>
              <a:ext uri="{FF2B5EF4-FFF2-40B4-BE49-F238E27FC236}">
                <a16:creationId xmlns:a16="http://schemas.microsoft.com/office/drawing/2014/main" id="{27CB9004-F508-0824-91A2-984305E8006B}"/>
              </a:ext>
            </a:extLst>
          </p:cNvPr>
          <p:cNvSpPr>
            <a:spLocks noChangeArrowheads="1"/>
          </p:cNvSpPr>
          <p:nvPr/>
        </p:nvSpPr>
        <p:spPr bwMode="auto">
          <a:xfrm>
            <a:off x="4914900" y="34861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397" name="Oval 5">
            <a:extLst>
              <a:ext uri="{FF2B5EF4-FFF2-40B4-BE49-F238E27FC236}">
                <a16:creationId xmlns:a16="http://schemas.microsoft.com/office/drawing/2014/main" id="{FFBFBD88-C63C-CB4B-AFE7-02FA74FD0360}"/>
              </a:ext>
            </a:extLst>
          </p:cNvPr>
          <p:cNvSpPr>
            <a:spLocks noChangeArrowheads="1"/>
          </p:cNvSpPr>
          <p:nvPr/>
        </p:nvSpPr>
        <p:spPr bwMode="auto">
          <a:xfrm>
            <a:off x="4514850" y="32004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398" name="Oval 6">
            <a:extLst>
              <a:ext uri="{FF2B5EF4-FFF2-40B4-BE49-F238E27FC236}">
                <a16:creationId xmlns:a16="http://schemas.microsoft.com/office/drawing/2014/main" id="{EA0CFE5E-1957-B955-BA35-66C5F51968D9}"/>
              </a:ext>
            </a:extLst>
          </p:cNvPr>
          <p:cNvSpPr>
            <a:spLocks noChangeArrowheads="1"/>
          </p:cNvSpPr>
          <p:nvPr/>
        </p:nvSpPr>
        <p:spPr bwMode="auto">
          <a:xfrm>
            <a:off x="4114800" y="36576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399" name="Oval 7">
            <a:extLst>
              <a:ext uri="{FF2B5EF4-FFF2-40B4-BE49-F238E27FC236}">
                <a16:creationId xmlns:a16="http://schemas.microsoft.com/office/drawing/2014/main" id="{62952C60-0AB5-BAF0-405B-04B540147A18}"/>
              </a:ext>
            </a:extLst>
          </p:cNvPr>
          <p:cNvSpPr>
            <a:spLocks noChangeArrowheads="1"/>
          </p:cNvSpPr>
          <p:nvPr/>
        </p:nvSpPr>
        <p:spPr bwMode="auto">
          <a:xfrm>
            <a:off x="5372100" y="33147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00" name="Oval 8">
            <a:extLst>
              <a:ext uri="{FF2B5EF4-FFF2-40B4-BE49-F238E27FC236}">
                <a16:creationId xmlns:a16="http://schemas.microsoft.com/office/drawing/2014/main" id="{E70882C5-5D07-22EF-E10F-9BEF8CD3D8F4}"/>
              </a:ext>
            </a:extLst>
          </p:cNvPr>
          <p:cNvSpPr>
            <a:spLocks noChangeArrowheads="1"/>
          </p:cNvSpPr>
          <p:nvPr/>
        </p:nvSpPr>
        <p:spPr bwMode="auto">
          <a:xfrm>
            <a:off x="4743450" y="30289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01" name="Oval 9">
            <a:extLst>
              <a:ext uri="{FF2B5EF4-FFF2-40B4-BE49-F238E27FC236}">
                <a16:creationId xmlns:a16="http://schemas.microsoft.com/office/drawing/2014/main" id="{A809DF21-B2EC-3032-A8BF-596B0BC83260}"/>
              </a:ext>
            </a:extLst>
          </p:cNvPr>
          <p:cNvSpPr>
            <a:spLocks noChangeArrowheads="1"/>
          </p:cNvSpPr>
          <p:nvPr/>
        </p:nvSpPr>
        <p:spPr bwMode="auto">
          <a:xfrm>
            <a:off x="5200650" y="297180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02" name="Text Box 10">
            <a:extLst>
              <a:ext uri="{FF2B5EF4-FFF2-40B4-BE49-F238E27FC236}">
                <a16:creationId xmlns:a16="http://schemas.microsoft.com/office/drawing/2014/main" id="{F2782C57-579D-8ECF-1D06-DE904CBB40BB}"/>
              </a:ext>
            </a:extLst>
          </p:cNvPr>
          <p:cNvSpPr txBox="1">
            <a:spLocks noChangeArrowheads="1"/>
          </p:cNvSpPr>
          <p:nvPr/>
        </p:nvSpPr>
        <p:spPr bwMode="auto">
          <a:xfrm>
            <a:off x="3817144" y="1651397"/>
            <a:ext cx="2405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800">
                <a:solidFill>
                  <a:schemeClr val="accent2"/>
                </a:solidFill>
                <a:latin typeface="Symbol" pitchFamily="2" charset="2"/>
              </a:rPr>
              <a:t>*</a:t>
            </a:r>
            <a:endParaRPr lang="en-US" altLang="en-US" sz="1800">
              <a:latin typeface="Symbol" pitchFamily="2" charset="2"/>
            </a:endParaRPr>
          </a:p>
        </p:txBody>
      </p:sp>
      <p:sp>
        <p:nvSpPr>
          <p:cNvPr id="59403" name="Text Box 11">
            <a:extLst>
              <a:ext uri="{FF2B5EF4-FFF2-40B4-BE49-F238E27FC236}">
                <a16:creationId xmlns:a16="http://schemas.microsoft.com/office/drawing/2014/main" id="{7CD53B51-8E2B-D560-9338-5CC828887955}"/>
              </a:ext>
            </a:extLst>
          </p:cNvPr>
          <p:cNvSpPr txBox="1">
            <a:spLocks noChangeArrowheads="1"/>
          </p:cNvSpPr>
          <p:nvPr/>
        </p:nvSpPr>
        <p:spPr bwMode="auto">
          <a:xfrm>
            <a:off x="4572001" y="1600200"/>
            <a:ext cx="2405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050">
                <a:solidFill>
                  <a:schemeClr val="accent2"/>
                </a:solidFill>
                <a:latin typeface="Symbol" pitchFamily="2" charset="2"/>
              </a:rPr>
              <a:t>*</a:t>
            </a:r>
            <a:endParaRPr lang="en-US" altLang="en-US" sz="1800">
              <a:latin typeface="Symbol" pitchFamily="2" charset="2"/>
            </a:endParaRPr>
          </a:p>
        </p:txBody>
      </p:sp>
      <p:sp>
        <p:nvSpPr>
          <p:cNvPr id="59404" name="Text Box 12">
            <a:extLst>
              <a:ext uri="{FF2B5EF4-FFF2-40B4-BE49-F238E27FC236}">
                <a16:creationId xmlns:a16="http://schemas.microsoft.com/office/drawing/2014/main" id="{11987D1E-317A-895D-F2B4-4F861768039C}"/>
              </a:ext>
            </a:extLst>
          </p:cNvPr>
          <p:cNvSpPr txBox="1">
            <a:spLocks noChangeArrowheads="1"/>
          </p:cNvSpPr>
          <p:nvPr/>
        </p:nvSpPr>
        <p:spPr bwMode="auto">
          <a:xfrm>
            <a:off x="4171950" y="1828800"/>
            <a:ext cx="400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a:solidFill>
                  <a:schemeClr val="accent2"/>
                </a:solidFill>
                <a:latin typeface="Symbol" pitchFamily="2" charset="2"/>
              </a:rPr>
              <a:t>*</a:t>
            </a:r>
            <a:endParaRPr lang="en-US" altLang="en-US" sz="1800">
              <a:latin typeface="Symbol" pitchFamily="2" charset="2"/>
            </a:endParaRPr>
          </a:p>
        </p:txBody>
      </p:sp>
      <p:sp>
        <p:nvSpPr>
          <p:cNvPr id="59405" name="Text Box 13">
            <a:extLst>
              <a:ext uri="{FF2B5EF4-FFF2-40B4-BE49-F238E27FC236}">
                <a16:creationId xmlns:a16="http://schemas.microsoft.com/office/drawing/2014/main" id="{9ECDC6A9-26A6-A5D1-2D1F-E5A7922BFAB2}"/>
              </a:ext>
            </a:extLst>
          </p:cNvPr>
          <p:cNvSpPr txBox="1">
            <a:spLocks noChangeArrowheads="1"/>
          </p:cNvSpPr>
          <p:nvPr/>
        </p:nvSpPr>
        <p:spPr bwMode="auto">
          <a:xfrm>
            <a:off x="3600451" y="1885950"/>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59406" name="Text Box 14">
            <a:extLst>
              <a:ext uri="{FF2B5EF4-FFF2-40B4-BE49-F238E27FC236}">
                <a16:creationId xmlns:a16="http://schemas.microsoft.com/office/drawing/2014/main" id="{D0FFA285-62E6-5023-73EC-B970CD35BCA5}"/>
              </a:ext>
            </a:extLst>
          </p:cNvPr>
          <p:cNvSpPr txBox="1">
            <a:spLocks noChangeArrowheads="1"/>
          </p:cNvSpPr>
          <p:nvPr/>
        </p:nvSpPr>
        <p:spPr bwMode="auto">
          <a:xfrm>
            <a:off x="4972051" y="1943100"/>
            <a:ext cx="2405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800">
                <a:solidFill>
                  <a:schemeClr val="accent2"/>
                </a:solidFill>
                <a:latin typeface="Symbol" pitchFamily="2" charset="2"/>
              </a:rPr>
              <a:t>*</a:t>
            </a:r>
            <a:endParaRPr lang="en-US" altLang="en-US" sz="1800">
              <a:latin typeface="Symbol" pitchFamily="2" charset="2"/>
            </a:endParaRPr>
          </a:p>
        </p:txBody>
      </p:sp>
      <p:sp>
        <p:nvSpPr>
          <p:cNvPr id="59407" name="Text Box 15">
            <a:extLst>
              <a:ext uri="{FF2B5EF4-FFF2-40B4-BE49-F238E27FC236}">
                <a16:creationId xmlns:a16="http://schemas.microsoft.com/office/drawing/2014/main" id="{2D7EE0DF-8696-6CE0-71E2-C940D434AF06}"/>
              </a:ext>
            </a:extLst>
          </p:cNvPr>
          <p:cNvSpPr txBox="1">
            <a:spLocks noChangeArrowheads="1"/>
          </p:cNvSpPr>
          <p:nvPr/>
        </p:nvSpPr>
        <p:spPr bwMode="auto">
          <a:xfrm>
            <a:off x="4000501" y="1714500"/>
            <a:ext cx="2405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800">
                <a:solidFill>
                  <a:schemeClr val="accent2"/>
                </a:solidFill>
                <a:latin typeface="Symbol" pitchFamily="2" charset="2"/>
              </a:rPr>
              <a:t>*</a:t>
            </a:r>
            <a:endParaRPr lang="en-US" altLang="en-US" sz="1800">
              <a:latin typeface="Symbol" pitchFamily="2" charset="2"/>
            </a:endParaRPr>
          </a:p>
        </p:txBody>
      </p:sp>
      <p:sp>
        <p:nvSpPr>
          <p:cNvPr id="59408" name="Line 16">
            <a:extLst>
              <a:ext uri="{FF2B5EF4-FFF2-40B4-BE49-F238E27FC236}">
                <a16:creationId xmlns:a16="http://schemas.microsoft.com/office/drawing/2014/main" id="{07455732-AABB-E839-B09B-9A2DB10E2AE5}"/>
              </a:ext>
            </a:extLst>
          </p:cNvPr>
          <p:cNvSpPr>
            <a:spLocks noChangeShapeType="1"/>
          </p:cNvSpPr>
          <p:nvPr/>
        </p:nvSpPr>
        <p:spPr bwMode="auto">
          <a:xfrm>
            <a:off x="2971800" y="2686050"/>
            <a:ext cx="3314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800"/>
          </a:p>
        </p:txBody>
      </p:sp>
      <p:sp>
        <p:nvSpPr>
          <p:cNvPr id="59409" name="Text Box 17">
            <a:extLst>
              <a:ext uri="{FF2B5EF4-FFF2-40B4-BE49-F238E27FC236}">
                <a16:creationId xmlns:a16="http://schemas.microsoft.com/office/drawing/2014/main" id="{199AAD55-D091-A779-1104-AB289403734A}"/>
              </a:ext>
            </a:extLst>
          </p:cNvPr>
          <p:cNvSpPr txBox="1">
            <a:spLocks noChangeArrowheads="1"/>
          </p:cNvSpPr>
          <p:nvPr/>
        </p:nvSpPr>
        <p:spPr bwMode="auto">
          <a:xfrm>
            <a:off x="2571750" y="2571750"/>
            <a:ext cx="4572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350">
                <a:latin typeface="Helvetica" pitchFamily="2" charset="0"/>
              </a:rPr>
              <a:t>0°C</a:t>
            </a:r>
          </a:p>
        </p:txBody>
      </p:sp>
      <p:sp>
        <p:nvSpPr>
          <p:cNvPr id="59410" name="Oval 18">
            <a:extLst>
              <a:ext uri="{FF2B5EF4-FFF2-40B4-BE49-F238E27FC236}">
                <a16:creationId xmlns:a16="http://schemas.microsoft.com/office/drawing/2014/main" id="{7A03D1A5-C133-4A97-85CF-D7EA8AE41A6F}"/>
              </a:ext>
            </a:extLst>
          </p:cNvPr>
          <p:cNvSpPr>
            <a:spLocks noChangeArrowheads="1"/>
          </p:cNvSpPr>
          <p:nvPr/>
        </p:nvSpPr>
        <p:spPr bwMode="auto">
          <a:xfrm>
            <a:off x="3829050" y="34861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11" name="Oval 19">
            <a:extLst>
              <a:ext uri="{FF2B5EF4-FFF2-40B4-BE49-F238E27FC236}">
                <a16:creationId xmlns:a16="http://schemas.microsoft.com/office/drawing/2014/main" id="{BA429D0B-6754-BE03-79E9-099BC299E20D}"/>
              </a:ext>
            </a:extLst>
          </p:cNvPr>
          <p:cNvSpPr>
            <a:spLocks noChangeArrowheads="1"/>
          </p:cNvSpPr>
          <p:nvPr/>
        </p:nvSpPr>
        <p:spPr bwMode="auto">
          <a:xfrm>
            <a:off x="5200650" y="3714750"/>
            <a:ext cx="95250" cy="10596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12" name="Oval 20">
            <a:extLst>
              <a:ext uri="{FF2B5EF4-FFF2-40B4-BE49-F238E27FC236}">
                <a16:creationId xmlns:a16="http://schemas.microsoft.com/office/drawing/2014/main" id="{B950BC38-D8C7-5A52-6A2E-E13EF5AE68CD}"/>
              </a:ext>
            </a:extLst>
          </p:cNvPr>
          <p:cNvSpPr>
            <a:spLocks noChangeArrowheads="1"/>
          </p:cNvSpPr>
          <p:nvPr/>
        </p:nvSpPr>
        <p:spPr bwMode="auto">
          <a:xfrm>
            <a:off x="4210050" y="3392091"/>
            <a:ext cx="76200" cy="940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13" name="Oval 21">
            <a:extLst>
              <a:ext uri="{FF2B5EF4-FFF2-40B4-BE49-F238E27FC236}">
                <a16:creationId xmlns:a16="http://schemas.microsoft.com/office/drawing/2014/main" id="{21799607-19BE-70E7-4489-B181079D2129}"/>
              </a:ext>
            </a:extLst>
          </p:cNvPr>
          <p:cNvSpPr>
            <a:spLocks noChangeArrowheads="1"/>
          </p:cNvSpPr>
          <p:nvPr/>
        </p:nvSpPr>
        <p:spPr bwMode="auto">
          <a:xfrm>
            <a:off x="4572000" y="342900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14" name="Text Box 22">
            <a:extLst>
              <a:ext uri="{FF2B5EF4-FFF2-40B4-BE49-F238E27FC236}">
                <a16:creationId xmlns:a16="http://schemas.microsoft.com/office/drawing/2014/main" id="{47EAA461-F11E-D410-8D4F-8306E231155E}"/>
              </a:ext>
            </a:extLst>
          </p:cNvPr>
          <p:cNvSpPr txBox="1">
            <a:spLocks noChangeArrowheads="1"/>
          </p:cNvSpPr>
          <p:nvPr/>
        </p:nvSpPr>
        <p:spPr bwMode="auto">
          <a:xfrm>
            <a:off x="3467101" y="2395537"/>
            <a:ext cx="24050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2100">
                <a:solidFill>
                  <a:schemeClr val="accent2"/>
                </a:solidFill>
                <a:latin typeface="Symbol" pitchFamily="2" charset="2"/>
              </a:rPr>
              <a:t>*</a:t>
            </a:r>
            <a:endParaRPr lang="en-US" altLang="en-US" sz="1800">
              <a:latin typeface="Symbol" pitchFamily="2" charset="2"/>
            </a:endParaRPr>
          </a:p>
        </p:txBody>
      </p:sp>
      <p:sp>
        <p:nvSpPr>
          <p:cNvPr id="59415" name="Text Box 23">
            <a:extLst>
              <a:ext uri="{FF2B5EF4-FFF2-40B4-BE49-F238E27FC236}">
                <a16:creationId xmlns:a16="http://schemas.microsoft.com/office/drawing/2014/main" id="{0B9861B0-7FD8-E3F7-0958-303247C0A070}"/>
              </a:ext>
            </a:extLst>
          </p:cNvPr>
          <p:cNvSpPr txBox="1">
            <a:spLocks noChangeArrowheads="1"/>
          </p:cNvSpPr>
          <p:nvPr/>
        </p:nvSpPr>
        <p:spPr bwMode="auto">
          <a:xfrm>
            <a:off x="3714751" y="2296716"/>
            <a:ext cx="24050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350">
                <a:solidFill>
                  <a:schemeClr val="accent2"/>
                </a:solidFill>
                <a:latin typeface="Symbol" pitchFamily="2" charset="2"/>
              </a:rPr>
              <a:t>*</a:t>
            </a:r>
            <a:endParaRPr lang="en-US" altLang="en-US" sz="1800">
              <a:latin typeface="Symbol" pitchFamily="2" charset="2"/>
            </a:endParaRPr>
          </a:p>
        </p:txBody>
      </p:sp>
      <p:sp>
        <p:nvSpPr>
          <p:cNvPr id="59416" name="Text Box 24">
            <a:extLst>
              <a:ext uri="{FF2B5EF4-FFF2-40B4-BE49-F238E27FC236}">
                <a16:creationId xmlns:a16="http://schemas.microsoft.com/office/drawing/2014/main" id="{F86D6903-FC0B-A1E0-60F5-C6675D613CAA}"/>
              </a:ext>
            </a:extLst>
          </p:cNvPr>
          <p:cNvSpPr txBox="1">
            <a:spLocks noChangeArrowheads="1"/>
          </p:cNvSpPr>
          <p:nvPr/>
        </p:nvSpPr>
        <p:spPr bwMode="auto">
          <a:xfrm>
            <a:off x="3943351" y="2228850"/>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59417" name="Text Box 25">
            <a:extLst>
              <a:ext uri="{FF2B5EF4-FFF2-40B4-BE49-F238E27FC236}">
                <a16:creationId xmlns:a16="http://schemas.microsoft.com/office/drawing/2014/main" id="{743E283A-56A1-A625-DA4B-66F7D597258F}"/>
              </a:ext>
            </a:extLst>
          </p:cNvPr>
          <p:cNvSpPr txBox="1">
            <a:spLocks noChangeArrowheads="1"/>
          </p:cNvSpPr>
          <p:nvPr/>
        </p:nvSpPr>
        <p:spPr bwMode="auto">
          <a:xfrm>
            <a:off x="4114801" y="2400300"/>
            <a:ext cx="2405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800">
                <a:solidFill>
                  <a:schemeClr val="accent2"/>
                </a:solidFill>
                <a:latin typeface="Symbol" pitchFamily="2" charset="2"/>
              </a:rPr>
              <a:t>*</a:t>
            </a:r>
            <a:endParaRPr lang="en-US" altLang="en-US" sz="1800">
              <a:latin typeface="Symbol" pitchFamily="2" charset="2"/>
            </a:endParaRPr>
          </a:p>
        </p:txBody>
      </p:sp>
      <p:sp>
        <p:nvSpPr>
          <p:cNvPr id="59418" name="Text Box 26">
            <a:extLst>
              <a:ext uri="{FF2B5EF4-FFF2-40B4-BE49-F238E27FC236}">
                <a16:creationId xmlns:a16="http://schemas.microsoft.com/office/drawing/2014/main" id="{725647BF-2725-2102-593B-1B72605DEF08}"/>
              </a:ext>
            </a:extLst>
          </p:cNvPr>
          <p:cNvSpPr txBox="1">
            <a:spLocks noChangeArrowheads="1"/>
          </p:cNvSpPr>
          <p:nvPr/>
        </p:nvSpPr>
        <p:spPr bwMode="auto">
          <a:xfrm>
            <a:off x="4572001" y="1943100"/>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59419" name="Text Box 27">
            <a:extLst>
              <a:ext uri="{FF2B5EF4-FFF2-40B4-BE49-F238E27FC236}">
                <a16:creationId xmlns:a16="http://schemas.microsoft.com/office/drawing/2014/main" id="{6A859B6C-02B0-6E91-8B1C-60C3A0DAD51B}"/>
              </a:ext>
            </a:extLst>
          </p:cNvPr>
          <p:cNvSpPr txBox="1">
            <a:spLocks noChangeArrowheads="1"/>
          </p:cNvSpPr>
          <p:nvPr/>
        </p:nvSpPr>
        <p:spPr bwMode="auto">
          <a:xfrm>
            <a:off x="4914901" y="2274094"/>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59420" name="Text Box 28">
            <a:extLst>
              <a:ext uri="{FF2B5EF4-FFF2-40B4-BE49-F238E27FC236}">
                <a16:creationId xmlns:a16="http://schemas.microsoft.com/office/drawing/2014/main" id="{C4CE113B-5A16-2AD2-2498-EF99D9B3DDDB}"/>
              </a:ext>
            </a:extLst>
          </p:cNvPr>
          <p:cNvSpPr txBox="1">
            <a:spLocks noChangeArrowheads="1"/>
          </p:cNvSpPr>
          <p:nvPr/>
        </p:nvSpPr>
        <p:spPr bwMode="auto">
          <a:xfrm>
            <a:off x="4331494" y="2171701"/>
            <a:ext cx="2405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200">
                <a:solidFill>
                  <a:schemeClr val="accent2"/>
                </a:solidFill>
                <a:latin typeface="Symbol" pitchFamily="2" charset="2"/>
              </a:rPr>
              <a:t>*</a:t>
            </a:r>
            <a:endParaRPr lang="en-US" altLang="en-US" sz="1800">
              <a:latin typeface="Symbol" pitchFamily="2" charset="2"/>
            </a:endParaRPr>
          </a:p>
        </p:txBody>
      </p:sp>
      <p:sp>
        <p:nvSpPr>
          <p:cNvPr id="59421" name="Text Box 29">
            <a:extLst>
              <a:ext uri="{FF2B5EF4-FFF2-40B4-BE49-F238E27FC236}">
                <a16:creationId xmlns:a16="http://schemas.microsoft.com/office/drawing/2014/main" id="{C84D2BF9-1137-19D1-BF15-7E38CA0CB1B1}"/>
              </a:ext>
            </a:extLst>
          </p:cNvPr>
          <p:cNvSpPr txBox="1">
            <a:spLocks noChangeArrowheads="1"/>
          </p:cNvSpPr>
          <p:nvPr/>
        </p:nvSpPr>
        <p:spPr bwMode="auto">
          <a:xfrm>
            <a:off x="5057776" y="2395538"/>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59422" name="Oval 30">
            <a:extLst>
              <a:ext uri="{FF2B5EF4-FFF2-40B4-BE49-F238E27FC236}">
                <a16:creationId xmlns:a16="http://schemas.microsoft.com/office/drawing/2014/main" id="{5EC9722A-839E-5859-6F06-A3F783749097}"/>
              </a:ext>
            </a:extLst>
          </p:cNvPr>
          <p:cNvSpPr>
            <a:spLocks noChangeArrowheads="1"/>
          </p:cNvSpPr>
          <p:nvPr/>
        </p:nvSpPr>
        <p:spPr bwMode="auto">
          <a:xfrm>
            <a:off x="3429000" y="28003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23" name="Oval 31">
            <a:extLst>
              <a:ext uri="{FF2B5EF4-FFF2-40B4-BE49-F238E27FC236}">
                <a16:creationId xmlns:a16="http://schemas.microsoft.com/office/drawing/2014/main" id="{A7433FAB-6B65-155E-9213-CCFACD35400D}"/>
              </a:ext>
            </a:extLst>
          </p:cNvPr>
          <p:cNvSpPr>
            <a:spLocks noChangeArrowheads="1"/>
          </p:cNvSpPr>
          <p:nvPr/>
        </p:nvSpPr>
        <p:spPr bwMode="auto">
          <a:xfrm>
            <a:off x="3886200" y="30861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24" name="Oval 32">
            <a:extLst>
              <a:ext uri="{FF2B5EF4-FFF2-40B4-BE49-F238E27FC236}">
                <a16:creationId xmlns:a16="http://schemas.microsoft.com/office/drawing/2014/main" id="{28834CDC-6D48-B7E1-A923-ACBF13DEEAE3}"/>
              </a:ext>
            </a:extLst>
          </p:cNvPr>
          <p:cNvSpPr>
            <a:spLocks noChangeArrowheads="1"/>
          </p:cNvSpPr>
          <p:nvPr/>
        </p:nvSpPr>
        <p:spPr bwMode="auto">
          <a:xfrm>
            <a:off x="3486150" y="35433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25" name="Oval 33">
            <a:extLst>
              <a:ext uri="{FF2B5EF4-FFF2-40B4-BE49-F238E27FC236}">
                <a16:creationId xmlns:a16="http://schemas.microsoft.com/office/drawing/2014/main" id="{BAE11B5F-7E34-D913-E93A-1F14CA22C040}"/>
              </a:ext>
            </a:extLst>
          </p:cNvPr>
          <p:cNvSpPr>
            <a:spLocks noChangeArrowheads="1"/>
          </p:cNvSpPr>
          <p:nvPr/>
        </p:nvSpPr>
        <p:spPr bwMode="auto">
          <a:xfrm>
            <a:off x="4686300" y="280035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26" name="Oval 34">
            <a:extLst>
              <a:ext uri="{FF2B5EF4-FFF2-40B4-BE49-F238E27FC236}">
                <a16:creationId xmlns:a16="http://schemas.microsoft.com/office/drawing/2014/main" id="{C955A8F4-A4B4-59C2-404C-870BBD9400BD}"/>
              </a:ext>
            </a:extLst>
          </p:cNvPr>
          <p:cNvSpPr>
            <a:spLocks noChangeArrowheads="1"/>
          </p:cNvSpPr>
          <p:nvPr/>
        </p:nvSpPr>
        <p:spPr bwMode="auto">
          <a:xfrm>
            <a:off x="3429000" y="331470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27" name="Text Box 35">
            <a:extLst>
              <a:ext uri="{FF2B5EF4-FFF2-40B4-BE49-F238E27FC236}">
                <a16:creationId xmlns:a16="http://schemas.microsoft.com/office/drawing/2014/main" id="{A82C238A-CAB7-0452-0176-1BA10C105355}"/>
              </a:ext>
            </a:extLst>
          </p:cNvPr>
          <p:cNvSpPr txBox="1">
            <a:spLocks noChangeArrowheads="1"/>
          </p:cNvSpPr>
          <p:nvPr/>
        </p:nvSpPr>
        <p:spPr bwMode="auto">
          <a:xfrm>
            <a:off x="4331494" y="1543050"/>
            <a:ext cx="2405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050">
                <a:solidFill>
                  <a:schemeClr val="accent2"/>
                </a:solidFill>
                <a:latin typeface="Symbol" pitchFamily="2" charset="2"/>
              </a:rPr>
              <a:t>*</a:t>
            </a:r>
            <a:endParaRPr lang="en-US" altLang="en-US" sz="1800">
              <a:latin typeface="Symbol" pitchFamily="2" charset="2"/>
            </a:endParaRPr>
          </a:p>
        </p:txBody>
      </p:sp>
      <p:sp>
        <p:nvSpPr>
          <p:cNvPr id="59428" name="Text Box 36">
            <a:extLst>
              <a:ext uri="{FF2B5EF4-FFF2-40B4-BE49-F238E27FC236}">
                <a16:creationId xmlns:a16="http://schemas.microsoft.com/office/drawing/2014/main" id="{934657C2-CC10-4404-0E91-067480B54D86}"/>
              </a:ext>
            </a:extLst>
          </p:cNvPr>
          <p:cNvSpPr txBox="1">
            <a:spLocks noChangeArrowheads="1"/>
          </p:cNvSpPr>
          <p:nvPr/>
        </p:nvSpPr>
        <p:spPr bwMode="auto">
          <a:xfrm>
            <a:off x="4800601" y="1657350"/>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59429" name="Oval 250">
            <a:extLst>
              <a:ext uri="{FF2B5EF4-FFF2-40B4-BE49-F238E27FC236}">
                <a16:creationId xmlns:a16="http://schemas.microsoft.com/office/drawing/2014/main" id="{C63724DF-8802-44B8-7618-9AF9BE04B12B}"/>
              </a:ext>
            </a:extLst>
          </p:cNvPr>
          <p:cNvSpPr>
            <a:spLocks noChangeArrowheads="1"/>
          </p:cNvSpPr>
          <p:nvPr/>
        </p:nvSpPr>
        <p:spPr bwMode="auto">
          <a:xfrm>
            <a:off x="4572000" y="39433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30" name="Oval 251">
            <a:extLst>
              <a:ext uri="{FF2B5EF4-FFF2-40B4-BE49-F238E27FC236}">
                <a16:creationId xmlns:a16="http://schemas.microsoft.com/office/drawing/2014/main" id="{70BD1A1F-D8CD-C379-00DF-65B1B9CB594E}"/>
              </a:ext>
            </a:extLst>
          </p:cNvPr>
          <p:cNvSpPr>
            <a:spLocks noChangeArrowheads="1"/>
          </p:cNvSpPr>
          <p:nvPr/>
        </p:nvSpPr>
        <p:spPr bwMode="auto">
          <a:xfrm>
            <a:off x="4800600" y="45148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31" name="Oval 252">
            <a:extLst>
              <a:ext uri="{FF2B5EF4-FFF2-40B4-BE49-F238E27FC236}">
                <a16:creationId xmlns:a16="http://schemas.microsoft.com/office/drawing/2014/main" id="{ED13C078-FC16-C6E9-FFAC-593AFAD0CADE}"/>
              </a:ext>
            </a:extLst>
          </p:cNvPr>
          <p:cNvSpPr>
            <a:spLocks noChangeArrowheads="1"/>
          </p:cNvSpPr>
          <p:nvPr/>
        </p:nvSpPr>
        <p:spPr bwMode="auto">
          <a:xfrm>
            <a:off x="3714750" y="45720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32" name="Oval 253">
            <a:extLst>
              <a:ext uri="{FF2B5EF4-FFF2-40B4-BE49-F238E27FC236}">
                <a16:creationId xmlns:a16="http://schemas.microsoft.com/office/drawing/2014/main" id="{C48260BC-5F3D-A778-0E0E-A1138A98240D}"/>
              </a:ext>
            </a:extLst>
          </p:cNvPr>
          <p:cNvSpPr>
            <a:spLocks noChangeArrowheads="1"/>
          </p:cNvSpPr>
          <p:nvPr/>
        </p:nvSpPr>
        <p:spPr bwMode="auto">
          <a:xfrm>
            <a:off x="4572000" y="4743450"/>
            <a:ext cx="76200" cy="9406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33" name="Oval 254">
            <a:extLst>
              <a:ext uri="{FF2B5EF4-FFF2-40B4-BE49-F238E27FC236}">
                <a16:creationId xmlns:a16="http://schemas.microsoft.com/office/drawing/2014/main" id="{974A8AD1-ECF8-A361-EC45-F3DA46A43906}"/>
              </a:ext>
            </a:extLst>
          </p:cNvPr>
          <p:cNvSpPr>
            <a:spLocks noChangeArrowheads="1"/>
          </p:cNvSpPr>
          <p:nvPr/>
        </p:nvSpPr>
        <p:spPr bwMode="auto">
          <a:xfrm>
            <a:off x="3657600" y="40005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34" name="Oval 255">
            <a:extLst>
              <a:ext uri="{FF2B5EF4-FFF2-40B4-BE49-F238E27FC236}">
                <a16:creationId xmlns:a16="http://schemas.microsoft.com/office/drawing/2014/main" id="{321A4FC0-7E7A-7FBF-B7AD-DA551DB39CE2}"/>
              </a:ext>
            </a:extLst>
          </p:cNvPr>
          <p:cNvSpPr>
            <a:spLocks noChangeArrowheads="1"/>
          </p:cNvSpPr>
          <p:nvPr/>
        </p:nvSpPr>
        <p:spPr bwMode="auto">
          <a:xfrm>
            <a:off x="4057650" y="400050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35" name="Oval 256">
            <a:extLst>
              <a:ext uri="{FF2B5EF4-FFF2-40B4-BE49-F238E27FC236}">
                <a16:creationId xmlns:a16="http://schemas.microsoft.com/office/drawing/2014/main" id="{813D119E-D69F-804A-606A-65C23D09B8E7}"/>
              </a:ext>
            </a:extLst>
          </p:cNvPr>
          <p:cNvSpPr>
            <a:spLocks noChangeArrowheads="1"/>
          </p:cNvSpPr>
          <p:nvPr/>
        </p:nvSpPr>
        <p:spPr bwMode="auto">
          <a:xfrm>
            <a:off x="4248150" y="432316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36" name="Oval 257">
            <a:extLst>
              <a:ext uri="{FF2B5EF4-FFF2-40B4-BE49-F238E27FC236}">
                <a16:creationId xmlns:a16="http://schemas.microsoft.com/office/drawing/2014/main" id="{C493F191-E05C-E84A-AE46-09E8B0089D52}"/>
              </a:ext>
            </a:extLst>
          </p:cNvPr>
          <p:cNvSpPr>
            <a:spLocks noChangeArrowheads="1"/>
          </p:cNvSpPr>
          <p:nvPr/>
        </p:nvSpPr>
        <p:spPr bwMode="auto">
          <a:xfrm>
            <a:off x="5105400" y="489466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37" name="Oval 258">
            <a:extLst>
              <a:ext uri="{FF2B5EF4-FFF2-40B4-BE49-F238E27FC236}">
                <a16:creationId xmlns:a16="http://schemas.microsoft.com/office/drawing/2014/main" id="{8329B9B4-127A-28B4-7EF9-8F3C2793614E}"/>
              </a:ext>
            </a:extLst>
          </p:cNvPr>
          <p:cNvSpPr>
            <a:spLocks noChangeArrowheads="1"/>
          </p:cNvSpPr>
          <p:nvPr/>
        </p:nvSpPr>
        <p:spPr bwMode="auto">
          <a:xfrm>
            <a:off x="4019550" y="489466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38" name="Oval 259">
            <a:extLst>
              <a:ext uri="{FF2B5EF4-FFF2-40B4-BE49-F238E27FC236}">
                <a16:creationId xmlns:a16="http://schemas.microsoft.com/office/drawing/2014/main" id="{E6DF9E30-FFE7-0C15-6345-CFB0F44BED75}"/>
              </a:ext>
            </a:extLst>
          </p:cNvPr>
          <p:cNvSpPr>
            <a:spLocks noChangeArrowheads="1"/>
          </p:cNvSpPr>
          <p:nvPr/>
        </p:nvSpPr>
        <p:spPr bwMode="auto">
          <a:xfrm>
            <a:off x="4400550" y="4800600"/>
            <a:ext cx="76200" cy="9406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39" name="Oval 260">
            <a:extLst>
              <a:ext uri="{FF2B5EF4-FFF2-40B4-BE49-F238E27FC236}">
                <a16:creationId xmlns:a16="http://schemas.microsoft.com/office/drawing/2014/main" id="{3FD90F78-F7ED-626A-7F31-F2542FEBA4A5}"/>
              </a:ext>
            </a:extLst>
          </p:cNvPr>
          <p:cNvSpPr>
            <a:spLocks noChangeArrowheads="1"/>
          </p:cNvSpPr>
          <p:nvPr/>
        </p:nvSpPr>
        <p:spPr bwMode="auto">
          <a:xfrm>
            <a:off x="3619500" y="420886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40" name="Oval 261">
            <a:extLst>
              <a:ext uri="{FF2B5EF4-FFF2-40B4-BE49-F238E27FC236}">
                <a16:creationId xmlns:a16="http://schemas.microsoft.com/office/drawing/2014/main" id="{40517455-7C2A-38CF-F189-1F1C75E26BAD}"/>
              </a:ext>
            </a:extLst>
          </p:cNvPr>
          <p:cNvSpPr>
            <a:spLocks noChangeArrowheads="1"/>
          </p:cNvSpPr>
          <p:nvPr/>
        </p:nvSpPr>
        <p:spPr bwMode="auto">
          <a:xfrm>
            <a:off x="4876800" y="420886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41" name="Text Box 262">
            <a:extLst>
              <a:ext uri="{FF2B5EF4-FFF2-40B4-BE49-F238E27FC236}">
                <a16:creationId xmlns:a16="http://schemas.microsoft.com/office/drawing/2014/main" id="{2813FA43-CA0A-8AEC-5FFB-A42A5006D2F2}"/>
              </a:ext>
            </a:extLst>
          </p:cNvPr>
          <p:cNvSpPr txBox="1">
            <a:spLocks noChangeArrowheads="1"/>
          </p:cNvSpPr>
          <p:nvPr/>
        </p:nvSpPr>
        <p:spPr bwMode="auto">
          <a:xfrm>
            <a:off x="2632413" y="20241"/>
            <a:ext cx="3877985" cy="71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050" dirty="0">
                <a:solidFill>
                  <a:srgbClr val="F1FC16"/>
                </a:solidFill>
                <a:latin typeface="Helvetica" pitchFamily="2" charset="0"/>
              </a:rPr>
              <a:t>WHAT REMOTE SENSORS </a:t>
            </a:r>
            <a:r>
              <a:rPr lang="ja-JP" altLang="en-US" sz="1050">
                <a:solidFill>
                  <a:srgbClr val="F1FC16"/>
                </a:solidFill>
                <a:latin typeface="Helvetica" pitchFamily="2" charset="0"/>
              </a:rPr>
              <a:t>“</a:t>
            </a:r>
            <a:r>
              <a:rPr lang="en-US" altLang="ja-JP" sz="1050" dirty="0">
                <a:solidFill>
                  <a:srgbClr val="F1FC16"/>
                </a:solidFill>
                <a:latin typeface="Helvetica" pitchFamily="2" charset="0"/>
              </a:rPr>
              <a:t>SEE</a:t>
            </a:r>
            <a:r>
              <a:rPr lang="ja-JP" altLang="en-US" sz="1050">
                <a:solidFill>
                  <a:srgbClr val="F1FC16"/>
                </a:solidFill>
                <a:latin typeface="Helvetica" pitchFamily="2" charset="0"/>
              </a:rPr>
              <a:t>”</a:t>
            </a:r>
            <a:r>
              <a:rPr lang="en-US" altLang="ja-JP" sz="1050" dirty="0">
                <a:solidFill>
                  <a:srgbClr val="F1FC16"/>
                </a:solidFill>
                <a:latin typeface="Helvetica" pitchFamily="2" charset="0"/>
              </a:rPr>
              <a:t> (cont.)</a:t>
            </a:r>
            <a:endParaRPr lang="en-US" altLang="ja-JP" sz="1800" dirty="0">
              <a:solidFill>
                <a:srgbClr val="CCFFFF"/>
              </a:solidFill>
              <a:latin typeface="Helvetica" pitchFamily="2" charset="0"/>
            </a:endParaRPr>
          </a:p>
          <a:p>
            <a:pPr algn="ctr">
              <a:spcBef>
                <a:spcPct val="20000"/>
              </a:spcBef>
            </a:pPr>
            <a:r>
              <a:rPr lang="en-US" altLang="en-US" sz="1350" dirty="0">
                <a:solidFill>
                  <a:srgbClr val="CCFFFF"/>
                </a:solidFill>
                <a:latin typeface="Helvetica" pitchFamily="2" charset="0"/>
              </a:rPr>
              <a:t>Passive microwave at </a:t>
            </a:r>
            <a:r>
              <a:rPr lang="ja-JP" altLang="en-US" sz="1350">
                <a:solidFill>
                  <a:srgbClr val="CCFFFF"/>
                </a:solidFill>
                <a:latin typeface="Helvetica" pitchFamily="2" charset="0"/>
              </a:rPr>
              <a:t>“</a:t>
            </a:r>
            <a:r>
              <a:rPr lang="en-US" altLang="ja-JP" sz="1350" dirty="0">
                <a:solidFill>
                  <a:srgbClr val="CCFFFF"/>
                </a:solidFill>
                <a:latin typeface="Helvetica" pitchFamily="2" charset="0"/>
              </a:rPr>
              <a:t>low</a:t>
            </a:r>
            <a:r>
              <a:rPr lang="ja-JP" altLang="en-US" sz="1350">
                <a:solidFill>
                  <a:srgbClr val="CCFFFF"/>
                </a:solidFill>
                <a:latin typeface="Helvetica" pitchFamily="2" charset="0"/>
              </a:rPr>
              <a:t>”</a:t>
            </a:r>
            <a:r>
              <a:rPr lang="en-US" altLang="ja-JP" sz="1350" dirty="0">
                <a:solidFill>
                  <a:srgbClr val="CCFFFF"/>
                </a:solidFill>
                <a:latin typeface="Helvetica" pitchFamily="2" charset="0"/>
              </a:rPr>
              <a:t> frequencies senses</a:t>
            </a:r>
          </a:p>
          <a:p>
            <a:pPr algn="ctr"/>
            <a:r>
              <a:rPr lang="en-US" altLang="en-US" sz="1350" dirty="0">
                <a:solidFill>
                  <a:srgbClr val="CCFFFF"/>
                </a:solidFill>
                <a:latin typeface="Helvetica" pitchFamily="2" charset="0"/>
              </a:rPr>
              <a:t>emission by liquid hydrometeors</a:t>
            </a:r>
          </a:p>
        </p:txBody>
      </p:sp>
      <p:grpSp>
        <p:nvGrpSpPr>
          <p:cNvPr id="2" name="Group 337">
            <a:extLst>
              <a:ext uri="{FF2B5EF4-FFF2-40B4-BE49-F238E27FC236}">
                <a16:creationId xmlns:a16="http://schemas.microsoft.com/office/drawing/2014/main" id="{EC67664E-5F25-EDB1-5130-838F629CB2AB}"/>
              </a:ext>
            </a:extLst>
          </p:cNvPr>
          <p:cNvGrpSpPr>
            <a:grpSpLocks/>
          </p:cNvGrpSpPr>
          <p:nvPr/>
        </p:nvGrpSpPr>
        <p:grpSpPr bwMode="auto">
          <a:xfrm>
            <a:off x="2308623" y="948928"/>
            <a:ext cx="4525565" cy="4194572"/>
            <a:chOff x="994" y="797"/>
            <a:chExt cx="3801" cy="3523"/>
          </a:xfrm>
        </p:grpSpPr>
        <p:grpSp>
          <p:nvGrpSpPr>
            <p:cNvPr id="59446" name="Group 95">
              <a:extLst>
                <a:ext uri="{FF2B5EF4-FFF2-40B4-BE49-F238E27FC236}">
                  <a16:creationId xmlns:a16="http://schemas.microsoft.com/office/drawing/2014/main" id="{5B320D2C-712A-8E58-C272-B8CCA26AF925}"/>
                </a:ext>
              </a:extLst>
            </p:cNvPr>
            <p:cNvGrpSpPr>
              <a:grpSpLocks/>
            </p:cNvGrpSpPr>
            <p:nvPr/>
          </p:nvGrpSpPr>
          <p:grpSpPr bwMode="auto">
            <a:xfrm>
              <a:off x="3504" y="3147"/>
              <a:ext cx="1291" cy="1173"/>
              <a:chOff x="3696" y="2640"/>
              <a:chExt cx="1291" cy="1173"/>
            </a:xfrm>
          </p:grpSpPr>
          <p:grpSp>
            <p:nvGrpSpPr>
              <p:cNvPr id="59507" name="Group 96">
                <a:extLst>
                  <a:ext uri="{FF2B5EF4-FFF2-40B4-BE49-F238E27FC236}">
                    <a16:creationId xmlns:a16="http://schemas.microsoft.com/office/drawing/2014/main" id="{106615B2-B935-9BB0-CF13-8036E191AF45}"/>
                  </a:ext>
                </a:extLst>
              </p:cNvPr>
              <p:cNvGrpSpPr>
                <a:grpSpLocks/>
              </p:cNvGrpSpPr>
              <p:nvPr/>
            </p:nvGrpSpPr>
            <p:grpSpPr bwMode="auto">
              <a:xfrm>
                <a:off x="4080" y="3024"/>
                <a:ext cx="907" cy="789"/>
                <a:chOff x="3600" y="3168"/>
                <a:chExt cx="907" cy="789"/>
              </a:xfrm>
            </p:grpSpPr>
            <p:grpSp>
              <p:nvGrpSpPr>
                <p:cNvPr id="59513" name="Group 97">
                  <a:extLst>
                    <a:ext uri="{FF2B5EF4-FFF2-40B4-BE49-F238E27FC236}">
                      <a16:creationId xmlns:a16="http://schemas.microsoft.com/office/drawing/2014/main" id="{FACBB841-F371-5F3D-1548-515E4CE3FAC6}"/>
                    </a:ext>
                  </a:extLst>
                </p:cNvPr>
                <p:cNvGrpSpPr>
                  <a:grpSpLocks/>
                </p:cNvGrpSpPr>
                <p:nvPr/>
              </p:nvGrpSpPr>
              <p:grpSpPr bwMode="auto">
                <a:xfrm>
                  <a:off x="3984" y="3552"/>
                  <a:ext cx="523" cy="405"/>
                  <a:chOff x="2357" y="3216"/>
                  <a:chExt cx="523" cy="405"/>
                </a:xfrm>
              </p:grpSpPr>
              <p:sp>
                <p:nvSpPr>
                  <p:cNvPr id="59519" name="AutoShape 98">
                    <a:extLst>
                      <a:ext uri="{FF2B5EF4-FFF2-40B4-BE49-F238E27FC236}">
                        <a16:creationId xmlns:a16="http://schemas.microsoft.com/office/drawing/2014/main" id="{25EE5871-D21F-FDA8-F3BE-BE368E0B4046}"/>
                      </a:ext>
                    </a:extLst>
                  </p:cNvPr>
                  <p:cNvSpPr>
                    <a:spLocks noChangeArrowheads="1"/>
                  </p:cNvSpPr>
                  <p:nvPr/>
                </p:nvSpPr>
                <p:spPr bwMode="auto">
                  <a:xfrm rot="-2495242">
                    <a:off x="2453" y="3312"/>
                    <a:ext cx="235" cy="118"/>
                  </a:xfrm>
                  <a:prstGeom prst="upArrow">
                    <a:avLst>
                      <a:gd name="adj1" fmla="val 50000"/>
                      <a:gd name="adj2" fmla="val 25000"/>
                    </a:avLst>
                  </a:prstGeom>
                  <a:solidFill>
                    <a:srgbClr val="F1FC1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520" name="AutoShape 99">
                    <a:extLst>
                      <a:ext uri="{FF2B5EF4-FFF2-40B4-BE49-F238E27FC236}">
                        <a16:creationId xmlns:a16="http://schemas.microsoft.com/office/drawing/2014/main" id="{85F812B5-4C69-0F27-14F0-457A8D4AF6D2}"/>
                      </a:ext>
                    </a:extLst>
                  </p:cNvPr>
                  <p:cNvSpPr>
                    <a:spLocks noChangeArrowheads="1"/>
                  </p:cNvSpPr>
                  <p:nvPr/>
                </p:nvSpPr>
                <p:spPr bwMode="auto">
                  <a:xfrm rot="-2495242">
                    <a:off x="2357" y="3216"/>
                    <a:ext cx="235" cy="117"/>
                  </a:xfrm>
                  <a:prstGeom prst="upArrow">
                    <a:avLst>
                      <a:gd name="adj1" fmla="val 50000"/>
                      <a:gd name="adj2" fmla="val 25000"/>
                    </a:avLst>
                  </a:prstGeom>
                  <a:gradFill rotWithShape="0">
                    <a:gsLst>
                      <a:gs pos="0">
                        <a:srgbClr val="D91703"/>
                      </a:gs>
                      <a:gs pos="100000">
                        <a:srgbClr val="F1FC1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521" name="AutoShape 100">
                    <a:extLst>
                      <a:ext uri="{FF2B5EF4-FFF2-40B4-BE49-F238E27FC236}">
                        <a16:creationId xmlns:a16="http://schemas.microsoft.com/office/drawing/2014/main" id="{1B453510-C53D-77CA-A9F6-B62A985640AD}"/>
                      </a:ext>
                    </a:extLst>
                  </p:cNvPr>
                  <p:cNvSpPr>
                    <a:spLocks noChangeArrowheads="1"/>
                  </p:cNvSpPr>
                  <p:nvPr/>
                </p:nvSpPr>
                <p:spPr bwMode="auto">
                  <a:xfrm rot="-2495242">
                    <a:off x="2645" y="3504"/>
                    <a:ext cx="235" cy="117"/>
                  </a:xfrm>
                  <a:prstGeom prst="upArrow">
                    <a:avLst>
                      <a:gd name="adj1" fmla="val 50000"/>
                      <a:gd name="adj2" fmla="val 25000"/>
                    </a:avLst>
                  </a:prstGeom>
                  <a:solidFill>
                    <a:srgbClr val="D9170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522" name="AutoShape 101">
                    <a:extLst>
                      <a:ext uri="{FF2B5EF4-FFF2-40B4-BE49-F238E27FC236}">
                        <a16:creationId xmlns:a16="http://schemas.microsoft.com/office/drawing/2014/main" id="{42089387-3209-8EEA-25CA-6073A2AD73CD}"/>
                      </a:ext>
                    </a:extLst>
                  </p:cNvPr>
                  <p:cNvSpPr>
                    <a:spLocks noChangeArrowheads="1"/>
                  </p:cNvSpPr>
                  <p:nvPr/>
                </p:nvSpPr>
                <p:spPr bwMode="auto">
                  <a:xfrm rot="-2495242">
                    <a:off x="2549" y="3408"/>
                    <a:ext cx="235" cy="118"/>
                  </a:xfrm>
                  <a:prstGeom prst="upArrow">
                    <a:avLst>
                      <a:gd name="adj1" fmla="val 50000"/>
                      <a:gd name="adj2" fmla="val 25000"/>
                    </a:avLst>
                  </a:prstGeom>
                  <a:gradFill rotWithShape="0">
                    <a:gsLst>
                      <a:gs pos="0">
                        <a:srgbClr val="F1FC16"/>
                      </a:gs>
                      <a:gs pos="100000">
                        <a:srgbClr val="D91703"/>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grpSp>
            <p:grpSp>
              <p:nvGrpSpPr>
                <p:cNvPr id="59514" name="Group 102">
                  <a:extLst>
                    <a:ext uri="{FF2B5EF4-FFF2-40B4-BE49-F238E27FC236}">
                      <a16:creationId xmlns:a16="http://schemas.microsoft.com/office/drawing/2014/main" id="{BDCF64E2-7B64-B7E9-BD73-2ABD95EACBA2}"/>
                    </a:ext>
                  </a:extLst>
                </p:cNvPr>
                <p:cNvGrpSpPr>
                  <a:grpSpLocks/>
                </p:cNvGrpSpPr>
                <p:nvPr/>
              </p:nvGrpSpPr>
              <p:grpSpPr bwMode="auto">
                <a:xfrm>
                  <a:off x="3600" y="3168"/>
                  <a:ext cx="523" cy="405"/>
                  <a:chOff x="2357" y="3216"/>
                  <a:chExt cx="523" cy="405"/>
                </a:xfrm>
              </p:grpSpPr>
              <p:sp>
                <p:nvSpPr>
                  <p:cNvPr id="59515" name="AutoShape 103">
                    <a:extLst>
                      <a:ext uri="{FF2B5EF4-FFF2-40B4-BE49-F238E27FC236}">
                        <a16:creationId xmlns:a16="http://schemas.microsoft.com/office/drawing/2014/main" id="{EDCE05B0-EA07-8B3E-AACD-7C78BC089F92}"/>
                      </a:ext>
                    </a:extLst>
                  </p:cNvPr>
                  <p:cNvSpPr>
                    <a:spLocks noChangeArrowheads="1"/>
                  </p:cNvSpPr>
                  <p:nvPr/>
                </p:nvSpPr>
                <p:spPr bwMode="auto">
                  <a:xfrm rot="-2495242">
                    <a:off x="2453" y="3312"/>
                    <a:ext cx="235" cy="118"/>
                  </a:xfrm>
                  <a:prstGeom prst="upArrow">
                    <a:avLst>
                      <a:gd name="adj1" fmla="val 50000"/>
                      <a:gd name="adj2" fmla="val 25000"/>
                    </a:avLst>
                  </a:prstGeom>
                  <a:solidFill>
                    <a:srgbClr val="F1FC1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516" name="AutoShape 104">
                    <a:extLst>
                      <a:ext uri="{FF2B5EF4-FFF2-40B4-BE49-F238E27FC236}">
                        <a16:creationId xmlns:a16="http://schemas.microsoft.com/office/drawing/2014/main" id="{1FD9A45D-4707-62BC-346E-1E9BDCA325F1}"/>
                      </a:ext>
                    </a:extLst>
                  </p:cNvPr>
                  <p:cNvSpPr>
                    <a:spLocks noChangeArrowheads="1"/>
                  </p:cNvSpPr>
                  <p:nvPr/>
                </p:nvSpPr>
                <p:spPr bwMode="auto">
                  <a:xfrm rot="-2495242">
                    <a:off x="2357" y="3216"/>
                    <a:ext cx="235" cy="117"/>
                  </a:xfrm>
                  <a:prstGeom prst="upArrow">
                    <a:avLst>
                      <a:gd name="adj1" fmla="val 50000"/>
                      <a:gd name="adj2" fmla="val 25000"/>
                    </a:avLst>
                  </a:prstGeom>
                  <a:gradFill rotWithShape="0">
                    <a:gsLst>
                      <a:gs pos="0">
                        <a:srgbClr val="D91703"/>
                      </a:gs>
                      <a:gs pos="100000">
                        <a:srgbClr val="F1FC1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517" name="AutoShape 105">
                    <a:extLst>
                      <a:ext uri="{FF2B5EF4-FFF2-40B4-BE49-F238E27FC236}">
                        <a16:creationId xmlns:a16="http://schemas.microsoft.com/office/drawing/2014/main" id="{6DCB5366-48A0-D0E8-4392-9B83FE5AB572}"/>
                      </a:ext>
                    </a:extLst>
                  </p:cNvPr>
                  <p:cNvSpPr>
                    <a:spLocks noChangeArrowheads="1"/>
                  </p:cNvSpPr>
                  <p:nvPr/>
                </p:nvSpPr>
                <p:spPr bwMode="auto">
                  <a:xfrm rot="-2495242">
                    <a:off x="2645" y="3504"/>
                    <a:ext cx="235" cy="117"/>
                  </a:xfrm>
                  <a:prstGeom prst="upArrow">
                    <a:avLst>
                      <a:gd name="adj1" fmla="val 50000"/>
                      <a:gd name="adj2" fmla="val 25000"/>
                    </a:avLst>
                  </a:prstGeom>
                  <a:solidFill>
                    <a:srgbClr val="D9170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518" name="AutoShape 106">
                    <a:extLst>
                      <a:ext uri="{FF2B5EF4-FFF2-40B4-BE49-F238E27FC236}">
                        <a16:creationId xmlns:a16="http://schemas.microsoft.com/office/drawing/2014/main" id="{DB41BD7E-5337-0254-CB64-C568DD5BA1AA}"/>
                      </a:ext>
                    </a:extLst>
                  </p:cNvPr>
                  <p:cNvSpPr>
                    <a:spLocks noChangeArrowheads="1"/>
                  </p:cNvSpPr>
                  <p:nvPr/>
                </p:nvSpPr>
                <p:spPr bwMode="auto">
                  <a:xfrm rot="-2495242">
                    <a:off x="2549" y="3408"/>
                    <a:ext cx="235" cy="118"/>
                  </a:xfrm>
                  <a:prstGeom prst="upArrow">
                    <a:avLst>
                      <a:gd name="adj1" fmla="val 50000"/>
                      <a:gd name="adj2" fmla="val 25000"/>
                    </a:avLst>
                  </a:prstGeom>
                  <a:gradFill rotWithShape="0">
                    <a:gsLst>
                      <a:gs pos="0">
                        <a:srgbClr val="F1FC16"/>
                      </a:gs>
                      <a:gs pos="100000">
                        <a:srgbClr val="D91703"/>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grpSp>
          </p:grpSp>
          <p:grpSp>
            <p:nvGrpSpPr>
              <p:cNvPr id="59508" name="Group 107">
                <a:extLst>
                  <a:ext uri="{FF2B5EF4-FFF2-40B4-BE49-F238E27FC236}">
                    <a16:creationId xmlns:a16="http://schemas.microsoft.com/office/drawing/2014/main" id="{893EF14C-8B96-7311-864C-29E3F24F320E}"/>
                  </a:ext>
                </a:extLst>
              </p:cNvPr>
              <p:cNvGrpSpPr>
                <a:grpSpLocks/>
              </p:cNvGrpSpPr>
              <p:nvPr/>
            </p:nvGrpSpPr>
            <p:grpSpPr bwMode="auto">
              <a:xfrm>
                <a:off x="3696" y="2640"/>
                <a:ext cx="523" cy="405"/>
                <a:chOff x="2357" y="3216"/>
                <a:chExt cx="523" cy="405"/>
              </a:xfrm>
            </p:grpSpPr>
            <p:sp>
              <p:nvSpPr>
                <p:cNvPr id="59509" name="AutoShape 108">
                  <a:extLst>
                    <a:ext uri="{FF2B5EF4-FFF2-40B4-BE49-F238E27FC236}">
                      <a16:creationId xmlns:a16="http://schemas.microsoft.com/office/drawing/2014/main" id="{26DF2746-C215-EAAE-12B3-097E3FA38C98}"/>
                    </a:ext>
                  </a:extLst>
                </p:cNvPr>
                <p:cNvSpPr>
                  <a:spLocks noChangeArrowheads="1"/>
                </p:cNvSpPr>
                <p:nvPr/>
              </p:nvSpPr>
              <p:spPr bwMode="auto">
                <a:xfrm rot="-2495242">
                  <a:off x="2453" y="3312"/>
                  <a:ext cx="235" cy="118"/>
                </a:xfrm>
                <a:prstGeom prst="upArrow">
                  <a:avLst>
                    <a:gd name="adj1" fmla="val 50000"/>
                    <a:gd name="adj2" fmla="val 25000"/>
                  </a:avLst>
                </a:prstGeom>
                <a:solidFill>
                  <a:srgbClr val="F1FC1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510" name="AutoShape 109">
                  <a:extLst>
                    <a:ext uri="{FF2B5EF4-FFF2-40B4-BE49-F238E27FC236}">
                      <a16:creationId xmlns:a16="http://schemas.microsoft.com/office/drawing/2014/main" id="{E8D01A8F-568C-7EF8-5714-E5E2ACE46CBB}"/>
                    </a:ext>
                  </a:extLst>
                </p:cNvPr>
                <p:cNvSpPr>
                  <a:spLocks noChangeArrowheads="1"/>
                </p:cNvSpPr>
                <p:nvPr/>
              </p:nvSpPr>
              <p:spPr bwMode="auto">
                <a:xfrm rot="-2495242">
                  <a:off x="2357" y="3216"/>
                  <a:ext cx="235" cy="117"/>
                </a:xfrm>
                <a:prstGeom prst="upArrow">
                  <a:avLst>
                    <a:gd name="adj1" fmla="val 50000"/>
                    <a:gd name="adj2" fmla="val 25000"/>
                  </a:avLst>
                </a:prstGeom>
                <a:gradFill rotWithShape="0">
                  <a:gsLst>
                    <a:gs pos="0">
                      <a:srgbClr val="D91703"/>
                    </a:gs>
                    <a:gs pos="100000">
                      <a:srgbClr val="F1FC1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511" name="AutoShape 110">
                  <a:extLst>
                    <a:ext uri="{FF2B5EF4-FFF2-40B4-BE49-F238E27FC236}">
                      <a16:creationId xmlns:a16="http://schemas.microsoft.com/office/drawing/2014/main" id="{037C67B6-1BFA-8883-516D-CCFC6F0A677E}"/>
                    </a:ext>
                  </a:extLst>
                </p:cNvPr>
                <p:cNvSpPr>
                  <a:spLocks noChangeArrowheads="1"/>
                </p:cNvSpPr>
                <p:nvPr/>
              </p:nvSpPr>
              <p:spPr bwMode="auto">
                <a:xfrm rot="-2495242">
                  <a:off x="2645" y="3504"/>
                  <a:ext cx="235" cy="117"/>
                </a:xfrm>
                <a:prstGeom prst="upArrow">
                  <a:avLst>
                    <a:gd name="adj1" fmla="val 50000"/>
                    <a:gd name="adj2" fmla="val 25000"/>
                  </a:avLst>
                </a:prstGeom>
                <a:solidFill>
                  <a:srgbClr val="D9170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512" name="AutoShape 111">
                  <a:extLst>
                    <a:ext uri="{FF2B5EF4-FFF2-40B4-BE49-F238E27FC236}">
                      <a16:creationId xmlns:a16="http://schemas.microsoft.com/office/drawing/2014/main" id="{CCA71F4A-ADC1-F12C-5DE3-6D7FDBBD39AB}"/>
                    </a:ext>
                  </a:extLst>
                </p:cNvPr>
                <p:cNvSpPr>
                  <a:spLocks noChangeArrowheads="1"/>
                </p:cNvSpPr>
                <p:nvPr/>
              </p:nvSpPr>
              <p:spPr bwMode="auto">
                <a:xfrm rot="-2495242">
                  <a:off x="2549" y="3408"/>
                  <a:ext cx="235" cy="118"/>
                </a:xfrm>
                <a:prstGeom prst="upArrow">
                  <a:avLst>
                    <a:gd name="adj1" fmla="val 50000"/>
                    <a:gd name="adj2" fmla="val 25000"/>
                  </a:avLst>
                </a:prstGeom>
                <a:gradFill rotWithShape="0">
                  <a:gsLst>
                    <a:gs pos="0">
                      <a:srgbClr val="F1FC16"/>
                    </a:gs>
                    <a:gs pos="100000">
                      <a:srgbClr val="D91703"/>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grpSp>
        </p:grpSp>
        <p:grpSp>
          <p:nvGrpSpPr>
            <p:cNvPr id="59447" name="Group 112">
              <a:extLst>
                <a:ext uri="{FF2B5EF4-FFF2-40B4-BE49-F238E27FC236}">
                  <a16:creationId xmlns:a16="http://schemas.microsoft.com/office/drawing/2014/main" id="{47088E2A-DC21-9ED5-97D0-F428300E68C1}"/>
                </a:ext>
              </a:extLst>
            </p:cNvPr>
            <p:cNvGrpSpPr>
              <a:grpSpLocks/>
            </p:cNvGrpSpPr>
            <p:nvPr/>
          </p:nvGrpSpPr>
          <p:grpSpPr bwMode="auto">
            <a:xfrm>
              <a:off x="2352" y="1969"/>
              <a:ext cx="1291" cy="1173"/>
              <a:chOff x="3696" y="2640"/>
              <a:chExt cx="1291" cy="1173"/>
            </a:xfrm>
          </p:grpSpPr>
          <p:grpSp>
            <p:nvGrpSpPr>
              <p:cNvPr id="59491" name="Group 113">
                <a:extLst>
                  <a:ext uri="{FF2B5EF4-FFF2-40B4-BE49-F238E27FC236}">
                    <a16:creationId xmlns:a16="http://schemas.microsoft.com/office/drawing/2014/main" id="{9A96C974-D46B-6408-47FB-1E257944AE2A}"/>
                  </a:ext>
                </a:extLst>
              </p:cNvPr>
              <p:cNvGrpSpPr>
                <a:grpSpLocks/>
              </p:cNvGrpSpPr>
              <p:nvPr/>
            </p:nvGrpSpPr>
            <p:grpSpPr bwMode="auto">
              <a:xfrm>
                <a:off x="4080" y="3024"/>
                <a:ext cx="907" cy="789"/>
                <a:chOff x="3600" y="3168"/>
                <a:chExt cx="907" cy="789"/>
              </a:xfrm>
            </p:grpSpPr>
            <p:grpSp>
              <p:nvGrpSpPr>
                <p:cNvPr id="59497" name="Group 114">
                  <a:extLst>
                    <a:ext uri="{FF2B5EF4-FFF2-40B4-BE49-F238E27FC236}">
                      <a16:creationId xmlns:a16="http://schemas.microsoft.com/office/drawing/2014/main" id="{77A80430-3945-34C7-7777-A20011B833B1}"/>
                    </a:ext>
                  </a:extLst>
                </p:cNvPr>
                <p:cNvGrpSpPr>
                  <a:grpSpLocks/>
                </p:cNvGrpSpPr>
                <p:nvPr/>
              </p:nvGrpSpPr>
              <p:grpSpPr bwMode="auto">
                <a:xfrm>
                  <a:off x="3984" y="3552"/>
                  <a:ext cx="523" cy="405"/>
                  <a:chOff x="2357" y="3216"/>
                  <a:chExt cx="523" cy="405"/>
                </a:xfrm>
              </p:grpSpPr>
              <p:sp>
                <p:nvSpPr>
                  <p:cNvPr id="59503" name="AutoShape 115">
                    <a:extLst>
                      <a:ext uri="{FF2B5EF4-FFF2-40B4-BE49-F238E27FC236}">
                        <a16:creationId xmlns:a16="http://schemas.microsoft.com/office/drawing/2014/main" id="{460A329D-F37E-DC67-43DD-212827110744}"/>
                      </a:ext>
                    </a:extLst>
                  </p:cNvPr>
                  <p:cNvSpPr>
                    <a:spLocks noChangeArrowheads="1"/>
                  </p:cNvSpPr>
                  <p:nvPr/>
                </p:nvSpPr>
                <p:spPr bwMode="auto">
                  <a:xfrm rot="-2495242">
                    <a:off x="2453" y="3312"/>
                    <a:ext cx="235" cy="118"/>
                  </a:xfrm>
                  <a:prstGeom prst="upArrow">
                    <a:avLst>
                      <a:gd name="adj1" fmla="val 50000"/>
                      <a:gd name="adj2" fmla="val 25000"/>
                    </a:avLst>
                  </a:prstGeom>
                  <a:solidFill>
                    <a:srgbClr val="F1FC1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504" name="AutoShape 116">
                    <a:extLst>
                      <a:ext uri="{FF2B5EF4-FFF2-40B4-BE49-F238E27FC236}">
                        <a16:creationId xmlns:a16="http://schemas.microsoft.com/office/drawing/2014/main" id="{98BCECE3-CA04-A9D8-1A73-E5D85C3AD8FB}"/>
                      </a:ext>
                    </a:extLst>
                  </p:cNvPr>
                  <p:cNvSpPr>
                    <a:spLocks noChangeArrowheads="1"/>
                  </p:cNvSpPr>
                  <p:nvPr/>
                </p:nvSpPr>
                <p:spPr bwMode="auto">
                  <a:xfrm rot="-2495242">
                    <a:off x="2357" y="3216"/>
                    <a:ext cx="235" cy="117"/>
                  </a:xfrm>
                  <a:prstGeom prst="upArrow">
                    <a:avLst>
                      <a:gd name="adj1" fmla="val 50000"/>
                      <a:gd name="adj2" fmla="val 25000"/>
                    </a:avLst>
                  </a:prstGeom>
                  <a:gradFill rotWithShape="0">
                    <a:gsLst>
                      <a:gs pos="0">
                        <a:srgbClr val="D91703"/>
                      </a:gs>
                      <a:gs pos="100000">
                        <a:srgbClr val="F1FC1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505" name="AutoShape 117">
                    <a:extLst>
                      <a:ext uri="{FF2B5EF4-FFF2-40B4-BE49-F238E27FC236}">
                        <a16:creationId xmlns:a16="http://schemas.microsoft.com/office/drawing/2014/main" id="{20F9448A-FC8E-17B7-A7EC-10CE769AD6B6}"/>
                      </a:ext>
                    </a:extLst>
                  </p:cNvPr>
                  <p:cNvSpPr>
                    <a:spLocks noChangeArrowheads="1"/>
                  </p:cNvSpPr>
                  <p:nvPr/>
                </p:nvSpPr>
                <p:spPr bwMode="auto">
                  <a:xfrm rot="-2495242">
                    <a:off x="2645" y="3504"/>
                    <a:ext cx="235" cy="117"/>
                  </a:xfrm>
                  <a:prstGeom prst="upArrow">
                    <a:avLst>
                      <a:gd name="adj1" fmla="val 50000"/>
                      <a:gd name="adj2" fmla="val 25000"/>
                    </a:avLst>
                  </a:prstGeom>
                  <a:solidFill>
                    <a:srgbClr val="D9170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506" name="AutoShape 118">
                    <a:extLst>
                      <a:ext uri="{FF2B5EF4-FFF2-40B4-BE49-F238E27FC236}">
                        <a16:creationId xmlns:a16="http://schemas.microsoft.com/office/drawing/2014/main" id="{AB46D344-F359-6C89-1F44-FE32E09C70F7}"/>
                      </a:ext>
                    </a:extLst>
                  </p:cNvPr>
                  <p:cNvSpPr>
                    <a:spLocks noChangeArrowheads="1"/>
                  </p:cNvSpPr>
                  <p:nvPr/>
                </p:nvSpPr>
                <p:spPr bwMode="auto">
                  <a:xfrm rot="-2495242">
                    <a:off x="2549" y="3408"/>
                    <a:ext cx="235" cy="118"/>
                  </a:xfrm>
                  <a:prstGeom prst="upArrow">
                    <a:avLst>
                      <a:gd name="adj1" fmla="val 50000"/>
                      <a:gd name="adj2" fmla="val 25000"/>
                    </a:avLst>
                  </a:prstGeom>
                  <a:gradFill rotWithShape="0">
                    <a:gsLst>
                      <a:gs pos="0">
                        <a:srgbClr val="F1FC16"/>
                      </a:gs>
                      <a:gs pos="100000">
                        <a:srgbClr val="D91703"/>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grpSp>
            <p:grpSp>
              <p:nvGrpSpPr>
                <p:cNvPr id="59498" name="Group 119">
                  <a:extLst>
                    <a:ext uri="{FF2B5EF4-FFF2-40B4-BE49-F238E27FC236}">
                      <a16:creationId xmlns:a16="http://schemas.microsoft.com/office/drawing/2014/main" id="{0671D9C6-4E6C-E852-485C-A343D6C0D070}"/>
                    </a:ext>
                  </a:extLst>
                </p:cNvPr>
                <p:cNvGrpSpPr>
                  <a:grpSpLocks/>
                </p:cNvGrpSpPr>
                <p:nvPr/>
              </p:nvGrpSpPr>
              <p:grpSpPr bwMode="auto">
                <a:xfrm>
                  <a:off x="3600" y="3168"/>
                  <a:ext cx="523" cy="405"/>
                  <a:chOff x="2357" y="3216"/>
                  <a:chExt cx="523" cy="405"/>
                </a:xfrm>
              </p:grpSpPr>
              <p:sp>
                <p:nvSpPr>
                  <p:cNvPr id="59499" name="AutoShape 120">
                    <a:extLst>
                      <a:ext uri="{FF2B5EF4-FFF2-40B4-BE49-F238E27FC236}">
                        <a16:creationId xmlns:a16="http://schemas.microsoft.com/office/drawing/2014/main" id="{46D895F8-7125-005D-CA47-78F4A28AB9CB}"/>
                      </a:ext>
                    </a:extLst>
                  </p:cNvPr>
                  <p:cNvSpPr>
                    <a:spLocks noChangeArrowheads="1"/>
                  </p:cNvSpPr>
                  <p:nvPr/>
                </p:nvSpPr>
                <p:spPr bwMode="auto">
                  <a:xfrm rot="-2495242">
                    <a:off x="2453" y="3312"/>
                    <a:ext cx="235" cy="118"/>
                  </a:xfrm>
                  <a:prstGeom prst="upArrow">
                    <a:avLst>
                      <a:gd name="adj1" fmla="val 50000"/>
                      <a:gd name="adj2" fmla="val 25000"/>
                    </a:avLst>
                  </a:prstGeom>
                  <a:solidFill>
                    <a:srgbClr val="F1FC1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500" name="AutoShape 121">
                    <a:extLst>
                      <a:ext uri="{FF2B5EF4-FFF2-40B4-BE49-F238E27FC236}">
                        <a16:creationId xmlns:a16="http://schemas.microsoft.com/office/drawing/2014/main" id="{D5100B38-7282-8F46-ED0F-6D1903CA4B60}"/>
                      </a:ext>
                    </a:extLst>
                  </p:cNvPr>
                  <p:cNvSpPr>
                    <a:spLocks noChangeArrowheads="1"/>
                  </p:cNvSpPr>
                  <p:nvPr/>
                </p:nvSpPr>
                <p:spPr bwMode="auto">
                  <a:xfrm rot="-2495242">
                    <a:off x="2357" y="3216"/>
                    <a:ext cx="235" cy="117"/>
                  </a:xfrm>
                  <a:prstGeom prst="upArrow">
                    <a:avLst>
                      <a:gd name="adj1" fmla="val 50000"/>
                      <a:gd name="adj2" fmla="val 25000"/>
                    </a:avLst>
                  </a:prstGeom>
                  <a:gradFill rotWithShape="0">
                    <a:gsLst>
                      <a:gs pos="0">
                        <a:srgbClr val="D91703"/>
                      </a:gs>
                      <a:gs pos="100000">
                        <a:srgbClr val="F1FC1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501" name="AutoShape 122">
                    <a:extLst>
                      <a:ext uri="{FF2B5EF4-FFF2-40B4-BE49-F238E27FC236}">
                        <a16:creationId xmlns:a16="http://schemas.microsoft.com/office/drawing/2014/main" id="{48C245E5-5949-5E72-B21F-BAB7CEAA41BB}"/>
                      </a:ext>
                    </a:extLst>
                  </p:cNvPr>
                  <p:cNvSpPr>
                    <a:spLocks noChangeArrowheads="1"/>
                  </p:cNvSpPr>
                  <p:nvPr/>
                </p:nvSpPr>
                <p:spPr bwMode="auto">
                  <a:xfrm rot="-2495242">
                    <a:off x="2645" y="3504"/>
                    <a:ext cx="235" cy="117"/>
                  </a:xfrm>
                  <a:prstGeom prst="upArrow">
                    <a:avLst>
                      <a:gd name="adj1" fmla="val 50000"/>
                      <a:gd name="adj2" fmla="val 25000"/>
                    </a:avLst>
                  </a:prstGeom>
                  <a:solidFill>
                    <a:srgbClr val="D9170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502" name="AutoShape 123">
                    <a:extLst>
                      <a:ext uri="{FF2B5EF4-FFF2-40B4-BE49-F238E27FC236}">
                        <a16:creationId xmlns:a16="http://schemas.microsoft.com/office/drawing/2014/main" id="{2953EA4D-8D0F-0053-CD2E-7DE8355DC590}"/>
                      </a:ext>
                    </a:extLst>
                  </p:cNvPr>
                  <p:cNvSpPr>
                    <a:spLocks noChangeArrowheads="1"/>
                  </p:cNvSpPr>
                  <p:nvPr/>
                </p:nvSpPr>
                <p:spPr bwMode="auto">
                  <a:xfrm rot="-2495242">
                    <a:off x="2549" y="3408"/>
                    <a:ext cx="235" cy="118"/>
                  </a:xfrm>
                  <a:prstGeom prst="upArrow">
                    <a:avLst>
                      <a:gd name="adj1" fmla="val 50000"/>
                      <a:gd name="adj2" fmla="val 25000"/>
                    </a:avLst>
                  </a:prstGeom>
                  <a:gradFill rotWithShape="0">
                    <a:gsLst>
                      <a:gs pos="0">
                        <a:srgbClr val="F1FC16"/>
                      </a:gs>
                      <a:gs pos="100000">
                        <a:srgbClr val="D91703"/>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grpSp>
          </p:grpSp>
          <p:grpSp>
            <p:nvGrpSpPr>
              <p:cNvPr id="59492" name="Group 124">
                <a:extLst>
                  <a:ext uri="{FF2B5EF4-FFF2-40B4-BE49-F238E27FC236}">
                    <a16:creationId xmlns:a16="http://schemas.microsoft.com/office/drawing/2014/main" id="{69311372-2B64-110B-ADFD-885A63295EE6}"/>
                  </a:ext>
                </a:extLst>
              </p:cNvPr>
              <p:cNvGrpSpPr>
                <a:grpSpLocks/>
              </p:cNvGrpSpPr>
              <p:nvPr/>
            </p:nvGrpSpPr>
            <p:grpSpPr bwMode="auto">
              <a:xfrm>
                <a:off x="3696" y="2640"/>
                <a:ext cx="523" cy="405"/>
                <a:chOff x="2357" y="3216"/>
                <a:chExt cx="523" cy="405"/>
              </a:xfrm>
            </p:grpSpPr>
            <p:sp>
              <p:nvSpPr>
                <p:cNvPr id="59493" name="AutoShape 125">
                  <a:extLst>
                    <a:ext uri="{FF2B5EF4-FFF2-40B4-BE49-F238E27FC236}">
                      <a16:creationId xmlns:a16="http://schemas.microsoft.com/office/drawing/2014/main" id="{D4F6866C-85CE-A3E3-8D7F-3D2D86B8D6F7}"/>
                    </a:ext>
                  </a:extLst>
                </p:cNvPr>
                <p:cNvSpPr>
                  <a:spLocks noChangeArrowheads="1"/>
                </p:cNvSpPr>
                <p:nvPr/>
              </p:nvSpPr>
              <p:spPr bwMode="auto">
                <a:xfrm rot="-2495242">
                  <a:off x="2453" y="3312"/>
                  <a:ext cx="235" cy="118"/>
                </a:xfrm>
                <a:prstGeom prst="upArrow">
                  <a:avLst>
                    <a:gd name="adj1" fmla="val 50000"/>
                    <a:gd name="adj2" fmla="val 25000"/>
                  </a:avLst>
                </a:prstGeom>
                <a:solidFill>
                  <a:srgbClr val="F1FC1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94" name="AutoShape 126">
                  <a:extLst>
                    <a:ext uri="{FF2B5EF4-FFF2-40B4-BE49-F238E27FC236}">
                      <a16:creationId xmlns:a16="http://schemas.microsoft.com/office/drawing/2014/main" id="{DD614C52-DFE3-C18D-FBA8-86F7276763F6}"/>
                    </a:ext>
                  </a:extLst>
                </p:cNvPr>
                <p:cNvSpPr>
                  <a:spLocks noChangeArrowheads="1"/>
                </p:cNvSpPr>
                <p:nvPr/>
              </p:nvSpPr>
              <p:spPr bwMode="auto">
                <a:xfrm rot="-2495242">
                  <a:off x="2357" y="3216"/>
                  <a:ext cx="235" cy="117"/>
                </a:xfrm>
                <a:prstGeom prst="upArrow">
                  <a:avLst>
                    <a:gd name="adj1" fmla="val 50000"/>
                    <a:gd name="adj2" fmla="val 25000"/>
                  </a:avLst>
                </a:prstGeom>
                <a:gradFill rotWithShape="0">
                  <a:gsLst>
                    <a:gs pos="0">
                      <a:srgbClr val="D91703"/>
                    </a:gs>
                    <a:gs pos="100000">
                      <a:srgbClr val="F1FC1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95" name="AutoShape 127">
                  <a:extLst>
                    <a:ext uri="{FF2B5EF4-FFF2-40B4-BE49-F238E27FC236}">
                      <a16:creationId xmlns:a16="http://schemas.microsoft.com/office/drawing/2014/main" id="{48D601B8-BA4D-7B74-6467-234B67A83609}"/>
                    </a:ext>
                  </a:extLst>
                </p:cNvPr>
                <p:cNvSpPr>
                  <a:spLocks noChangeArrowheads="1"/>
                </p:cNvSpPr>
                <p:nvPr/>
              </p:nvSpPr>
              <p:spPr bwMode="auto">
                <a:xfrm rot="-2495242">
                  <a:off x="2645" y="3504"/>
                  <a:ext cx="235" cy="117"/>
                </a:xfrm>
                <a:prstGeom prst="upArrow">
                  <a:avLst>
                    <a:gd name="adj1" fmla="val 50000"/>
                    <a:gd name="adj2" fmla="val 25000"/>
                  </a:avLst>
                </a:prstGeom>
                <a:solidFill>
                  <a:srgbClr val="D9170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96" name="AutoShape 128">
                  <a:extLst>
                    <a:ext uri="{FF2B5EF4-FFF2-40B4-BE49-F238E27FC236}">
                      <a16:creationId xmlns:a16="http://schemas.microsoft.com/office/drawing/2014/main" id="{A966BFA1-12CC-CF58-A415-D1AC0FA0ED4A}"/>
                    </a:ext>
                  </a:extLst>
                </p:cNvPr>
                <p:cNvSpPr>
                  <a:spLocks noChangeArrowheads="1"/>
                </p:cNvSpPr>
                <p:nvPr/>
              </p:nvSpPr>
              <p:spPr bwMode="auto">
                <a:xfrm rot="-2495242">
                  <a:off x="2549" y="3408"/>
                  <a:ext cx="235" cy="118"/>
                </a:xfrm>
                <a:prstGeom prst="upArrow">
                  <a:avLst>
                    <a:gd name="adj1" fmla="val 50000"/>
                    <a:gd name="adj2" fmla="val 25000"/>
                  </a:avLst>
                </a:prstGeom>
                <a:gradFill rotWithShape="0">
                  <a:gsLst>
                    <a:gs pos="0">
                      <a:srgbClr val="F1FC16"/>
                    </a:gs>
                    <a:gs pos="100000">
                      <a:srgbClr val="D91703"/>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grpSp>
        </p:grpSp>
        <p:grpSp>
          <p:nvGrpSpPr>
            <p:cNvPr id="59448" name="Group 311">
              <a:extLst>
                <a:ext uri="{FF2B5EF4-FFF2-40B4-BE49-F238E27FC236}">
                  <a16:creationId xmlns:a16="http://schemas.microsoft.com/office/drawing/2014/main" id="{C0A982A2-7C04-3BEE-6A18-DE522E594BB9}"/>
                </a:ext>
              </a:extLst>
            </p:cNvPr>
            <p:cNvGrpSpPr>
              <a:grpSpLocks/>
            </p:cNvGrpSpPr>
            <p:nvPr/>
          </p:nvGrpSpPr>
          <p:grpSpPr bwMode="auto">
            <a:xfrm>
              <a:off x="994" y="797"/>
              <a:ext cx="1782" cy="1184"/>
              <a:chOff x="994" y="797"/>
              <a:chExt cx="1782" cy="1184"/>
            </a:xfrm>
          </p:grpSpPr>
          <p:sp>
            <p:nvSpPr>
              <p:cNvPr id="59479" name="AutoShape 132">
                <a:extLst>
                  <a:ext uri="{FF2B5EF4-FFF2-40B4-BE49-F238E27FC236}">
                    <a16:creationId xmlns:a16="http://schemas.microsoft.com/office/drawing/2014/main" id="{FEE71F9B-C070-DEFF-4455-131ECA704416}"/>
                  </a:ext>
                </a:extLst>
              </p:cNvPr>
              <p:cNvSpPr>
                <a:spLocks noChangeArrowheads="1"/>
              </p:cNvSpPr>
              <p:nvPr/>
            </p:nvSpPr>
            <p:spPr bwMode="auto">
              <a:xfrm rot="-2495242">
                <a:off x="1858" y="1659"/>
                <a:ext cx="687" cy="129"/>
              </a:xfrm>
              <a:prstGeom prst="upArrow">
                <a:avLst>
                  <a:gd name="adj1" fmla="val 50000"/>
                  <a:gd name="adj2" fmla="val 25000"/>
                </a:avLst>
              </a:prstGeom>
              <a:solidFill>
                <a:srgbClr val="F1FC1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80" name="AutoShape 133">
                <a:extLst>
                  <a:ext uri="{FF2B5EF4-FFF2-40B4-BE49-F238E27FC236}">
                    <a16:creationId xmlns:a16="http://schemas.microsoft.com/office/drawing/2014/main" id="{55F0BE2C-4F74-E608-0242-4EC2362869CC}"/>
                  </a:ext>
                </a:extLst>
              </p:cNvPr>
              <p:cNvSpPr>
                <a:spLocks noChangeArrowheads="1"/>
              </p:cNvSpPr>
              <p:nvPr/>
            </p:nvSpPr>
            <p:spPr bwMode="auto">
              <a:xfrm rot="-2495242">
                <a:off x="1762" y="1565"/>
                <a:ext cx="684" cy="129"/>
              </a:xfrm>
              <a:prstGeom prst="upArrow">
                <a:avLst>
                  <a:gd name="adj1" fmla="val 50000"/>
                  <a:gd name="adj2" fmla="val 25000"/>
                </a:avLst>
              </a:prstGeom>
              <a:gradFill rotWithShape="0">
                <a:gsLst>
                  <a:gs pos="0">
                    <a:srgbClr val="D91703"/>
                  </a:gs>
                  <a:gs pos="100000">
                    <a:srgbClr val="F1FC1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81" name="AutoShape 134">
                <a:extLst>
                  <a:ext uri="{FF2B5EF4-FFF2-40B4-BE49-F238E27FC236}">
                    <a16:creationId xmlns:a16="http://schemas.microsoft.com/office/drawing/2014/main" id="{56F7D80A-7183-51F0-2D98-84407E681288}"/>
                  </a:ext>
                </a:extLst>
              </p:cNvPr>
              <p:cNvSpPr>
                <a:spLocks noChangeArrowheads="1"/>
              </p:cNvSpPr>
              <p:nvPr/>
            </p:nvSpPr>
            <p:spPr bwMode="auto">
              <a:xfrm rot="-2495242">
                <a:off x="2019" y="1849"/>
                <a:ext cx="757" cy="132"/>
              </a:xfrm>
              <a:prstGeom prst="upArrow">
                <a:avLst>
                  <a:gd name="adj1" fmla="val 50000"/>
                  <a:gd name="adj2" fmla="val 25000"/>
                </a:avLst>
              </a:prstGeom>
              <a:solidFill>
                <a:srgbClr val="D9170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82" name="AutoShape 135">
                <a:extLst>
                  <a:ext uri="{FF2B5EF4-FFF2-40B4-BE49-F238E27FC236}">
                    <a16:creationId xmlns:a16="http://schemas.microsoft.com/office/drawing/2014/main" id="{9B5A82CC-F7AD-89A6-A740-FAFD76CAD1F7}"/>
                  </a:ext>
                </a:extLst>
              </p:cNvPr>
              <p:cNvSpPr>
                <a:spLocks noChangeArrowheads="1"/>
              </p:cNvSpPr>
              <p:nvPr/>
            </p:nvSpPr>
            <p:spPr bwMode="auto">
              <a:xfrm rot="-2495242">
                <a:off x="1954" y="1755"/>
                <a:ext cx="687" cy="129"/>
              </a:xfrm>
              <a:prstGeom prst="upArrow">
                <a:avLst>
                  <a:gd name="adj1" fmla="val 50000"/>
                  <a:gd name="adj2" fmla="val 25000"/>
                </a:avLst>
              </a:prstGeom>
              <a:gradFill rotWithShape="0">
                <a:gsLst>
                  <a:gs pos="0">
                    <a:srgbClr val="F1FC16"/>
                  </a:gs>
                  <a:gs pos="100000">
                    <a:srgbClr val="D91703"/>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83" name="AutoShape 137">
                <a:extLst>
                  <a:ext uri="{FF2B5EF4-FFF2-40B4-BE49-F238E27FC236}">
                    <a16:creationId xmlns:a16="http://schemas.microsoft.com/office/drawing/2014/main" id="{5AC2B0D5-1AFF-0842-EDBC-BBE8D7D979E3}"/>
                  </a:ext>
                </a:extLst>
              </p:cNvPr>
              <p:cNvSpPr>
                <a:spLocks noChangeArrowheads="1"/>
              </p:cNvSpPr>
              <p:nvPr/>
            </p:nvSpPr>
            <p:spPr bwMode="auto">
              <a:xfrm rot="-2495242">
                <a:off x="1474" y="1275"/>
                <a:ext cx="687" cy="129"/>
              </a:xfrm>
              <a:prstGeom prst="upArrow">
                <a:avLst>
                  <a:gd name="adj1" fmla="val 50000"/>
                  <a:gd name="adj2" fmla="val 25000"/>
                </a:avLst>
              </a:prstGeom>
              <a:solidFill>
                <a:srgbClr val="F1FC1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84" name="AutoShape 138">
                <a:extLst>
                  <a:ext uri="{FF2B5EF4-FFF2-40B4-BE49-F238E27FC236}">
                    <a16:creationId xmlns:a16="http://schemas.microsoft.com/office/drawing/2014/main" id="{FF64430E-8BC9-F598-19E7-E804BF3CD5A6}"/>
                  </a:ext>
                </a:extLst>
              </p:cNvPr>
              <p:cNvSpPr>
                <a:spLocks noChangeArrowheads="1"/>
              </p:cNvSpPr>
              <p:nvPr/>
            </p:nvSpPr>
            <p:spPr bwMode="auto">
              <a:xfrm rot="-2495242">
                <a:off x="1378" y="1181"/>
                <a:ext cx="684" cy="129"/>
              </a:xfrm>
              <a:prstGeom prst="upArrow">
                <a:avLst>
                  <a:gd name="adj1" fmla="val 50000"/>
                  <a:gd name="adj2" fmla="val 25000"/>
                </a:avLst>
              </a:prstGeom>
              <a:gradFill rotWithShape="0">
                <a:gsLst>
                  <a:gs pos="0">
                    <a:srgbClr val="D91703"/>
                  </a:gs>
                  <a:gs pos="100000">
                    <a:srgbClr val="F1FC1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85" name="AutoShape 139">
                <a:extLst>
                  <a:ext uri="{FF2B5EF4-FFF2-40B4-BE49-F238E27FC236}">
                    <a16:creationId xmlns:a16="http://schemas.microsoft.com/office/drawing/2014/main" id="{3FEE710F-4324-6746-64D5-6A328C61FD0A}"/>
                  </a:ext>
                </a:extLst>
              </p:cNvPr>
              <p:cNvSpPr>
                <a:spLocks noChangeArrowheads="1"/>
              </p:cNvSpPr>
              <p:nvPr/>
            </p:nvSpPr>
            <p:spPr bwMode="auto">
              <a:xfrm rot="-2495242">
                <a:off x="1666" y="1469"/>
                <a:ext cx="684" cy="129"/>
              </a:xfrm>
              <a:prstGeom prst="upArrow">
                <a:avLst>
                  <a:gd name="adj1" fmla="val 50000"/>
                  <a:gd name="adj2" fmla="val 25000"/>
                </a:avLst>
              </a:prstGeom>
              <a:solidFill>
                <a:srgbClr val="D9170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86" name="AutoShape 140">
                <a:extLst>
                  <a:ext uri="{FF2B5EF4-FFF2-40B4-BE49-F238E27FC236}">
                    <a16:creationId xmlns:a16="http://schemas.microsoft.com/office/drawing/2014/main" id="{1FE0F209-49BA-D6CC-7410-9BF1AA5ED8B5}"/>
                  </a:ext>
                </a:extLst>
              </p:cNvPr>
              <p:cNvSpPr>
                <a:spLocks noChangeArrowheads="1"/>
              </p:cNvSpPr>
              <p:nvPr/>
            </p:nvSpPr>
            <p:spPr bwMode="auto">
              <a:xfrm rot="-2495242">
                <a:off x="1570" y="1371"/>
                <a:ext cx="687" cy="129"/>
              </a:xfrm>
              <a:prstGeom prst="upArrow">
                <a:avLst>
                  <a:gd name="adj1" fmla="val 50000"/>
                  <a:gd name="adj2" fmla="val 25000"/>
                </a:avLst>
              </a:prstGeom>
              <a:gradFill rotWithShape="0">
                <a:gsLst>
                  <a:gs pos="0">
                    <a:srgbClr val="F1FC16"/>
                  </a:gs>
                  <a:gs pos="100000">
                    <a:srgbClr val="D91703"/>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87" name="AutoShape 142">
                <a:extLst>
                  <a:ext uri="{FF2B5EF4-FFF2-40B4-BE49-F238E27FC236}">
                    <a16:creationId xmlns:a16="http://schemas.microsoft.com/office/drawing/2014/main" id="{EFDD50AD-7381-CB3E-717E-4672AF7364E9}"/>
                  </a:ext>
                </a:extLst>
              </p:cNvPr>
              <p:cNvSpPr>
                <a:spLocks noChangeArrowheads="1"/>
              </p:cNvSpPr>
              <p:nvPr/>
            </p:nvSpPr>
            <p:spPr bwMode="auto">
              <a:xfrm rot="-2495242">
                <a:off x="1090" y="891"/>
                <a:ext cx="687" cy="129"/>
              </a:xfrm>
              <a:prstGeom prst="upArrow">
                <a:avLst>
                  <a:gd name="adj1" fmla="val 50000"/>
                  <a:gd name="adj2" fmla="val 25000"/>
                </a:avLst>
              </a:prstGeom>
              <a:solidFill>
                <a:srgbClr val="F1FC1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88" name="AutoShape 143">
                <a:extLst>
                  <a:ext uri="{FF2B5EF4-FFF2-40B4-BE49-F238E27FC236}">
                    <a16:creationId xmlns:a16="http://schemas.microsoft.com/office/drawing/2014/main" id="{E168299D-3173-BAB9-E2E4-49BD36ECF0FE}"/>
                  </a:ext>
                </a:extLst>
              </p:cNvPr>
              <p:cNvSpPr>
                <a:spLocks noChangeArrowheads="1"/>
              </p:cNvSpPr>
              <p:nvPr/>
            </p:nvSpPr>
            <p:spPr bwMode="auto">
              <a:xfrm rot="-2495242">
                <a:off x="994" y="797"/>
                <a:ext cx="684" cy="129"/>
              </a:xfrm>
              <a:prstGeom prst="upArrow">
                <a:avLst>
                  <a:gd name="adj1" fmla="val 50000"/>
                  <a:gd name="adj2" fmla="val 25000"/>
                </a:avLst>
              </a:prstGeom>
              <a:gradFill rotWithShape="0">
                <a:gsLst>
                  <a:gs pos="0">
                    <a:srgbClr val="D91703"/>
                  </a:gs>
                  <a:gs pos="100000">
                    <a:srgbClr val="F1FC1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89" name="AutoShape 144">
                <a:extLst>
                  <a:ext uri="{FF2B5EF4-FFF2-40B4-BE49-F238E27FC236}">
                    <a16:creationId xmlns:a16="http://schemas.microsoft.com/office/drawing/2014/main" id="{26549404-7245-99FD-E72E-681FF1AE101C}"/>
                  </a:ext>
                </a:extLst>
              </p:cNvPr>
              <p:cNvSpPr>
                <a:spLocks noChangeArrowheads="1"/>
              </p:cNvSpPr>
              <p:nvPr/>
            </p:nvSpPr>
            <p:spPr bwMode="auto">
              <a:xfrm rot="-2495242">
                <a:off x="1282" y="1085"/>
                <a:ext cx="684" cy="129"/>
              </a:xfrm>
              <a:prstGeom prst="upArrow">
                <a:avLst>
                  <a:gd name="adj1" fmla="val 50000"/>
                  <a:gd name="adj2" fmla="val 25000"/>
                </a:avLst>
              </a:prstGeom>
              <a:solidFill>
                <a:srgbClr val="D9170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59490" name="AutoShape 145">
                <a:extLst>
                  <a:ext uri="{FF2B5EF4-FFF2-40B4-BE49-F238E27FC236}">
                    <a16:creationId xmlns:a16="http://schemas.microsoft.com/office/drawing/2014/main" id="{1F3CE04E-B46F-3459-6ADF-4EE67D0DA390}"/>
                  </a:ext>
                </a:extLst>
              </p:cNvPr>
              <p:cNvSpPr>
                <a:spLocks noChangeArrowheads="1"/>
              </p:cNvSpPr>
              <p:nvPr/>
            </p:nvSpPr>
            <p:spPr bwMode="auto">
              <a:xfrm rot="-2495242">
                <a:off x="1186" y="987"/>
                <a:ext cx="687" cy="129"/>
              </a:xfrm>
              <a:prstGeom prst="upArrow">
                <a:avLst>
                  <a:gd name="adj1" fmla="val 50000"/>
                  <a:gd name="adj2" fmla="val 25000"/>
                </a:avLst>
              </a:prstGeom>
              <a:gradFill rotWithShape="0">
                <a:gsLst>
                  <a:gs pos="0">
                    <a:srgbClr val="F1FC16"/>
                  </a:gs>
                  <a:gs pos="100000">
                    <a:srgbClr val="D91703"/>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grpSp>
        <p:grpSp>
          <p:nvGrpSpPr>
            <p:cNvPr id="59449" name="Group 37">
              <a:extLst>
                <a:ext uri="{FF2B5EF4-FFF2-40B4-BE49-F238E27FC236}">
                  <a16:creationId xmlns:a16="http://schemas.microsoft.com/office/drawing/2014/main" id="{44CA420F-B95F-AA10-0AFD-94BCF011A268}"/>
                </a:ext>
              </a:extLst>
            </p:cNvPr>
            <p:cNvGrpSpPr>
              <a:grpSpLocks/>
            </p:cNvGrpSpPr>
            <p:nvPr/>
          </p:nvGrpSpPr>
          <p:grpSpPr bwMode="auto">
            <a:xfrm>
              <a:off x="2592" y="1968"/>
              <a:ext cx="384" cy="384"/>
              <a:chOff x="2976" y="2784"/>
              <a:chExt cx="384" cy="384"/>
            </a:xfrm>
          </p:grpSpPr>
          <p:sp>
            <p:nvSpPr>
              <p:cNvPr id="59475" name="Line 38">
                <a:extLst>
                  <a:ext uri="{FF2B5EF4-FFF2-40B4-BE49-F238E27FC236}">
                    <a16:creationId xmlns:a16="http://schemas.microsoft.com/office/drawing/2014/main" id="{556C7411-291D-53FE-8939-58C4235D8C42}"/>
                  </a:ext>
                </a:extLst>
              </p:cNvPr>
              <p:cNvSpPr>
                <a:spLocks noChangeShapeType="1"/>
              </p:cNvSpPr>
              <p:nvPr/>
            </p:nvSpPr>
            <p:spPr bwMode="auto">
              <a:xfrm flipH="1" flipV="1">
                <a:off x="3168" y="2976"/>
                <a:ext cx="96" cy="96"/>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59476" name="Line 39">
                <a:extLst>
                  <a:ext uri="{FF2B5EF4-FFF2-40B4-BE49-F238E27FC236}">
                    <a16:creationId xmlns:a16="http://schemas.microsoft.com/office/drawing/2014/main" id="{0565B6DA-D399-E6D1-D657-A61A5E8D56EA}"/>
                  </a:ext>
                </a:extLst>
              </p:cNvPr>
              <p:cNvSpPr>
                <a:spLocks noChangeShapeType="1"/>
              </p:cNvSpPr>
              <p:nvPr/>
            </p:nvSpPr>
            <p:spPr bwMode="auto">
              <a:xfrm flipH="1" flipV="1">
                <a:off x="3264" y="3072"/>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59477" name="Line 40">
                <a:extLst>
                  <a:ext uri="{FF2B5EF4-FFF2-40B4-BE49-F238E27FC236}">
                    <a16:creationId xmlns:a16="http://schemas.microsoft.com/office/drawing/2014/main" id="{853BC7AF-2804-8B4D-E1E7-1A404773CEF5}"/>
                  </a:ext>
                </a:extLst>
              </p:cNvPr>
              <p:cNvSpPr>
                <a:spLocks noChangeShapeType="1"/>
              </p:cNvSpPr>
              <p:nvPr/>
            </p:nvSpPr>
            <p:spPr bwMode="auto">
              <a:xfrm flipH="1" flipV="1">
                <a:off x="3072" y="2880"/>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59478" name="Line 41">
                <a:extLst>
                  <a:ext uri="{FF2B5EF4-FFF2-40B4-BE49-F238E27FC236}">
                    <a16:creationId xmlns:a16="http://schemas.microsoft.com/office/drawing/2014/main" id="{BC3AE949-710F-A71F-A1ED-FE5A890C295D}"/>
                  </a:ext>
                </a:extLst>
              </p:cNvPr>
              <p:cNvSpPr>
                <a:spLocks noChangeShapeType="1"/>
              </p:cNvSpPr>
              <p:nvPr/>
            </p:nvSpPr>
            <p:spPr bwMode="auto">
              <a:xfrm flipH="1" flipV="1">
                <a:off x="2976" y="2784"/>
                <a:ext cx="96" cy="96"/>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grpSp>
        <p:grpSp>
          <p:nvGrpSpPr>
            <p:cNvPr id="59450" name="Group 312">
              <a:extLst>
                <a:ext uri="{FF2B5EF4-FFF2-40B4-BE49-F238E27FC236}">
                  <a16:creationId xmlns:a16="http://schemas.microsoft.com/office/drawing/2014/main" id="{9DBC058D-4AF7-CDF2-C468-65F021B07E7D}"/>
                </a:ext>
              </a:extLst>
            </p:cNvPr>
            <p:cNvGrpSpPr>
              <a:grpSpLocks/>
            </p:cNvGrpSpPr>
            <p:nvPr/>
          </p:nvGrpSpPr>
          <p:grpSpPr bwMode="auto">
            <a:xfrm>
              <a:off x="2784" y="2544"/>
              <a:ext cx="384" cy="384"/>
              <a:chOff x="2976" y="2784"/>
              <a:chExt cx="384" cy="384"/>
            </a:xfrm>
          </p:grpSpPr>
          <p:sp>
            <p:nvSpPr>
              <p:cNvPr id="59471" name="Line 313">
                <a:extLst>
                  <a:ext uri="{FF2B5EF4-FFF2-40B4-BE49-F238E27FC236}">
                    <a16:creationId xmlns:a16="http://schemas.microsoft.com/office/drawing/2014/main" id="{EE9DDDF4-F3AD-F0FE-B7A9-09A07490D45B}"/>
                  </a:ext>
                </a:extLst>
              </p:cNvPr>
              <p:cNvSpPr>
                <a:spLocks noChangeShapeType="1"/>
              </p:cNvSpPr>
              <p:nvPr/>
            </p:nvSpPr>
            <p:spPr bwMode="auto">
              <a:xfrm flipH="1" flipV="1">
                <a:off x="3168" y="2976"/>
                <a:ext cx="96" cy="96"/>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59472" name="Line 314">
                <a:extLst>
                  <a:ext uri="{FF2B5EF4-FFF2-40B4-BE49-F238E27FC236}">
                    <a16:creationId xmlns:a16="http://schemas.microsoft.com/office/drawing/2014/main" id="{F67F5A1B-BCE1-E22B-7E77-CD939DD89A02}"/>
                  </a:ext>
                </a:extLst>
              </p:cNvPr>
              <p:cNvSpPr>
                <a:spLocks noChangeShapeType="1"/>
              </p:cNvSpPr>
              <p:nvPr/>
            </p:nvSpPr>
            <p:spPr bwMode="auto">
              <a:xfrm flipH="1" flipV="1">
                <a:off x="3264" y="3072"/>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59473" name="Line 315">
                <a:extLst>
                  <a:ext uri="{FF2B5EF4-FFF2-40B4-BE49-F238E27FC236}">
                    <a16:creationId xmlns:a16="http://schemas.microsoft.com/office/drawing/2014/main" id="{2A362BBF-784C-8C5E-E261-059E643E594D}"/>
                  </a:ext>
                </a:extLst>
              </p:cNvPr>
              <p:cNvSpPr>
                <a:spLocks noChangeShapeType="1"/>
              </p:cNvSpPr>
              <p:nvPr/>
            </p:nvSpPr>
            <p:spPr bwMode="auto">
              <a:xfrm flipH="1" flipV="1">
                <a:off x="3072" y="2880"/>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59474" name="Line 316">
                <a:extLst>
                  <a:ext uri="{FF2B5EF4-FFF2-40B4-BE49-F238E27FC236}">
                    <a16:creationId xmlns:a16="http://schemas.microsoft.com/office/drawing/2014/main" id="{0697C39D-AACC-79B1-C5DB-4154AD43F3EC}"/>
                  </a:ext>
                </a:extLst>
              </p:cNvPr>
              <p:cNvSpPr>
                <a:spLocks noChangeShapeType="1"/>
              </p:cNvSpPr>
              <p:nvPr/>
            </p:nvSpPr>
            <p:spPr bwMode="auto">
              <a:xfrm flipH="1" flipV="1">
                <a:off x="2976" y="2784"/>
                <a:ext cx="96" cy="96"/>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grpSp>
        <p:grpSp>
          <p:nvGrpSpPr>
            <p:cNvPr id="59451" name="Group 317">
              <a:extLst>
                <a:ext uri="{FF2B5EF4-FFF2-40B4-BE49-F238E27FC236}">
                  <a16:creationId xmlns:a16="http://schemas.microsoft.com/office/drawing/2014/main" id="{82F3F720-0CF4-4572-F89B-5E4E5B858F95}"/>
                </a:ext>
              </a:extLst>
            </p:cNvPr>
            <p:cNvGrpSpPr>
              <a:grpSpLocks/>
            </p:cNvGrpSpPr>
            <p:nvPr/>
          </p:nvGrpSpPr>
          <p:grpSpPr bwMode="auto">
            <a:xfrm>
              <a:off x="2400" y="2160"/>
              <a:ext cx="384" cy="384"/>
              <a:chOff x="2976" y="2784"/>
              <a:chExt cx="384" cy="384"/>
            </a:xfrm>
          </p:grpSpPr>
          <p:sp>
            <p:nvSpPr>
              <p:cNvPr id="59467" name="Line 318">
                <a:extLst>
                  <a:ext uri="{FF2B5EF4-FFF2-40B4-BE49-F238E27FC236}">
                    <a16:creationId xmlns:a16="http://schemas.microsoft.com/office/drawing/2014/main" id="{EC828D48-0311-31D8-2010-A6F56EA7C258}"/>
                  </a:ext>
                </a:extLst>
              </p:cNvPr>
              <p:cNvSpPr>
                <a:spLocks noChangeShapeType="1"/>
              </p:cNvSpPr>
              <p:nvPr/>
            </p:nvSpPr>
            <p:spPr bwMode="auto">
              <a:xfrm flipH="1" flipV="1">
                <a:off x="3168" y="2976"/>
                <a:ext cx="96" cy="96"/>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59468" name="Line 319">
                <a:extLst>
                  <a:ext uri="{FF2B5EF4-FFF2-40B4-BE49-F238E27FC236}">
                    <a16:creationId xmlns:a16="http://schemas.microsoft.com/office/drawing/2014/main" id="{5E49235B-A7EC-ABB9-842D-726BC8047F5B}"/>
                  </a:ext>
                </a:extLst>
              </p:cNvPr>
              <p:cNvSpPr>
                <a:spLocks noChangeShapeType="1"/>
              </p:cNvSpPr>
              <p:nvPr/>
            </p:nvSpPr>
            <p:spPr bwMode="auto">
              <a:xfrm flipH="1" flipV="1">
                <a:off x="3264" y="3072"/>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59469" name="Line 320">
                <a:extLst>
                  <a:ext uri="{FF2B5EF4-FFF2-40B4-BE49-F238E27FC236}">
                    <a16:creationId xmlns:a16="http://schemas.microsoft.com/office/drawing/2014/main" id="{41AF903A-E2BE-0ED0-9533-D1F32FB2FB0D}"/>
                  </a:ext>
                </a:extLst>
              </p:cNvPr>
              <p:cNvSpPr>
                <a:spLocks noChangeShapeType="1"/>
              </p:cNvSpPr>
              <p:nvPr/>
            </p:nvSpPr>
            <p:spPr bwMode="auto">
              <a:xfrm flipH="1" flipV="1">
                <a:off x="3072" y="2880"/>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59470" name="Line 321">
                <a:extLst>
                  <a:ext uri="{FF2B5EF4-FFF2-40B4-BE49-F238E27FC236}">
                    <a16:creationId xmlns:a16="http://schemas.microsoft.com/office/drawing/2014/main" id="{E7C05BBB-A733-235B-3629-4BCFE761861A}"/>
                  </a:ext>
                </a:extLst>
              </p:cNvPr>
              <p:cNvSpPr>
                <a:spLocks noChangeShapeType="1"/>
              </p:cNvSpPr>
              <p:nvPr/>
            </p:nvSpPr>
            <p:spPr bwMode="auto">
              <a:xfrm flipH="1" flipV="1">
                <a:off x="2976" y="2784"/>
                <a:ext cx="96" cy="96"/>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grpSp>
        <p:grpSp>
          <p:nvGrpSpPr>
            <p:cNvPr id="59452" name="Group 322">
              <a:extLst>
                <a:ext uri="{FF2B5EF4-FFF2-40B4-BE49-F238E27FC236}">
                  <a16:creationId xmlns:a16="http://schemas.microsoft.com/office/drawing/2014/main" id="{FDB3AC60-FE01-7764-82DD-2BE2AED04B42}"/>
                </a:ext>
              </a:extLst>
            </p:cNvPr>
            <p:cNvGrpSpPr>
              <a:grpSpLocks/>
            </p:cNvGrpSpPr>
            <p:nvPr/>
          </p:nvGrpSpPr>
          <p:grpSpPr bwMode="auto">
            <a:xfrm>
              <a:off x="3024" y="2736"/>
              <a:ext cx="384" cy="384"/>
              <a:chOff x="5136" y="576"/>
              <a:chExt cx="384" cy="384"/>
            </a:xfrm>
          </p:grpSpPr>
          <p:sp>
            <p:nvSpPr>
              <p:cNvPr id="59463" name="Line 323">
                <a:extLst>
                  <a:ext uri="{FF2B5EF4-FFF2-40B4-BE49-F238E27FC236}">
                    <a16:creationId xmlns:a16="http://schemas.microsoft.com/office/drawing/2014/main" id="{8F6D0A34-C75B-7E75-3AC8-DB3526E97B74}"/>
                  </a:ext>
                </a:extLst>
              </p:cNvPr>
              <p:cNvSpPr>
                <a:spLocks noChangeShapeType="1"/>
              </p:cNvSpPr>
              <p:nvPr/>
            </p:nvSpPr>
            <p:spPr bwMode="auto">
              <a:xfrm flipH="1" flipV="1">
                <a:off x="5136" y="576"/>
                <a:ext cx="96" cy="96"/>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59464" name="Line 324">
                <a:extLst>
                  <a:ext uri="{FF2B5EF4-FFF2-40B4-BE49-F238E27FC236}">
                    <a16:creationId xmlns:a16="http://schemas.microsoft.com/office/drawing/2014/main" id="{C9001C2F-3314-F220-2FAB-43E3FAEC105A}"/>
                  </a:ext>
                </a:extLst>
              </p:cNvPr>
              <p:cNvSpPr>
                <a:spLocks noChangeShapeType="1"/>
              </p:cNvSpPr>
              <p:nvPr/>
            </p:nvSpPr>
            <p:spPr bwMode="auto">
              <a:xfrm flipH="1" flipV="1">
                <a:off x="5232" y="672"/>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59465" name="Line 325">
                <a:extLst>
                  <a:ext uri="{FF2B5EF4-FFF2-40B4-BE49-F238E27FC236}">
                    <a16:creationId xmlns:a16="http://schemas.microsoft.com/office/drawing/2014/main" id="{4202722C-B435-7CBE-E225-3999A98BDD5D}"/>
                  </a:ext>
                </a:extLst>
              </p:cNvPr>
              <p:cNvSpPr>
                <a:spLocks noChangeShapeType="1"/>
              </p:cNvSpPr>
              <p:nvPr/>
            </p:nvSpPr>
            <p:spPr bwMode="auto">
              <a:xfrm flipH="1" flipV="1">
                <a:off x="5424" y="864"/>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59466" name="Line 326">
                <a:extLst>
                  <a:ext uri="{FF2B5EF4-FFF2-40B4-BE49-F238E27FC236}">
                    <a16:creationId xmlns:a16="http://schemas.microsoft.com/office/drawing/2014/main" id="{0FD68D99-A620-E279-8A9A-56BC5D5763B5}"/>
                  </a:ext>
                </a:extLst>
              </p:cNvPr>
              <p:cNvSpPr>
                <a:spLocks noChangeShapeType="1"/>
              </p:cNvSpPr>
              <p:nvPr/>
            </p:nvSpPr>
            <p:spPr bwMode="auto">
              <a:xfrm flipH="1" flipV="1">
                <a:off x="5328" y="768"/>
                <a:ext cx="96" cy="96"/>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grpSp>
        <p:grpSp>
          <p:nvGrpSpPr>
            <p:cNvPr id="59453" name="Group 327">
              <a:extLst>
                <a:ext uri="{FF2B5EF4-FFF2-40B4-BE49-F238E27FC236}">
                  <a16:creationId xmlns:a16="http://schemas.microsoft.com/office/drawing/2014/main" id="{2C6779BE-A341-3A23-1DD0-B9B7D63D9364}"/>
                </a:ext>
              </a:extLst>
            </p:cNvPr>
            <p:cNvGrpSpPr>
              <a:grpSpLocks/>
            </p:cNvGrpSpPr>
            <p:nvPr/>
          </p:nvGrpSpPr>
          <p:grpSpPr bwMode="auto">
            <a:xfrm>
              <a:off x="2688" y="2400"/>
              <a:ext cx="384" cy="384"/>
              <a:chOff x="5136" y="576"/>
              <a:chExt cx="384" cy="384"/>
            </a:xfrm>
          </p:grpSpPr>
          <p:sp>
            <p:nvSpPr>
              <p:cNvPr id="59459" name="Line 328">
                <a:extLst>
                  <a:ext uri="{FF2B5EF4-FFF2-40B4-BE49-F238E27FC236}">
                    <a16:creationId xmlns:a16="http://schemas.microsoft.com/office/drawing/2014/main" id="{818FB73E-A353-7907-0622-9BCA4D7396FC}"/>
                  </a:ext>
                </a:extLst>
              </p:cNvPr>
              <p:cNvSpPr>
                <a:spLocks noChangeShapeType="1"/>
              </p:cNvSpPr>
              <p:nvPr/>
            </p:nvSpPr>
            <p:spPr bwMode="auto">
              <a:xfrm flipH="1" flipV="1">
                <a:off x="5136" y="576"/>
                <a:ext cx="96" cy="96"/>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59460" name="Line 329">
                <a:extLst>
                  <a:ext uri="{FF2B5EF4-FFF2-40B4-BE49-F238E27FC236}">
                    <a16:creationId xmlns:a16="http://schemas.microsoft.com/office/drawing/2014/main" id="{DFB3F727-CBB0-D9CB-DD83-B3A0DD72E6AD}"/>
                  </a:ext>
                </a:extLst>
              </p:cNvPr>
              <p:cNvSpPr>
                <a:spLocks noChangeShapeType="1"/>
              </p:cNvSpPr>
              <p:nvPr/>
            </p:nvSpPr>
            <p:spPr bwMode="auto">
              <a:xfrm flipH="1" flipV="1">
                <a:off x="5232" y="672"/>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59461" name="Line 330">
                <a:extLst>
                  <a:ext uri="{FF2B5EF4-FFF2-40B4-BE49-F238E27FC236}">
                    <a16:creationId xmlns:a16="http://schemas.microsoft.com/office/drawing/2014/main" id="{D1D9B620-AA00-2F8E-8F07-F238702F754A}"/>
                  </a:ext>
                </a:extLst>
              </p:cNvPr>
              <p:cNvSpPr>
                <a:spLocks noChangeShapeType="1"/>
              </p:cNvSpPr>
              <p:nvPr/>
            </p:nvSpPr>
            <p:spPr bwMode="auto">
              <a:xfrm flipH="1" flipV="1">
                <a:off x="5424" y="864"/>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59462" name="Line 331">
                <a:extLst>
                  <a:ext uri="{FF2B5EF4-FFF2-40B4-BE49-F238E27FC236}">
                    <a16:creationId xmlns:a16="http://schemas.microsoft.com/office/drawing/2014/main" id="{EC169A3C-8200-C4BB-1AF2-1D9EB4807D2B}"/>
                  </a:ext>
                </a:extLst>
              </p:cNvPr>
              <p:cNvSpPr>
                <a:spLocks noChangeShapeType="1"/>
              </p:cNvSpPr>
              <p:nvPr/>
            </p:nvSpPr>
            <p:spPr bwMode="auto">
              <a:xfrm flipH="1" flipV="1">
                <a:off x="5328" y="768"/>
                <a:ext cx="96" cy="96"/>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grpSp>
        <p:grpSp>
          <p:nvGrpSpPr>
            <p:cNvPr id="59454" name="Group 332">
              <a:extLst>
                <a:ext uri="{FF2B5EF4-FFF2-40B4-BE49-F238E27FC236}">
                  <a16:creationId xmlns:a16="http://schemas.microsoft.com/office/drawing/2014/main" id="{EEFC1DF1-215D-6208-B4D5-E126386652F8}"/>
                </a:ext>
              </a:extLst>
            </p:cNvPr>
            <p:cNvGrpSpPr>
              <a:grpSpLocks/>
            </p:cNvGrpSpPr>
            <p:nvPr/>
          </p:nvGrpSpPr>
          <p:grpSpPr bwMode="auto">
            <a:xfrm>
              <a:off x="2256" y="1968"/>
              <a:ext cx="384" cy="384"/>
              <a:chOff x="5136" y="576"/>
              <a:chExt cx="384" cy="384"/>
            </a:xfrm>
          </p:grpSpPr>
          <p:sp>
            <p:nvSpPr>
              <p:cNvPr id="59455" name="Line 333">
                <a:extLst>
                  <a:ext uri="{FF2B5EF4-FFF2-40B4-BE49-F238E27FC236}">
                    <a16:creationId xmlns:a16="http://schemas.microsoft.com/office/drawing/2014/main" id="{906D9676-154F-2B5D-A0C2-8C53B6F615C4}"/>
                  </a:ext>
                </a:extLst>
              </p:cNvPr>
              <p:cNvSpPr>
                <a:spLocks noChangeShapeType="1"/>
              </p:cNvSpPr>
              <p:nvPr/>
            </p:nvSpPr>
            <p:spPr bwMode="auto">
              <a:xfrm flipH="1" flipV="1">
                <a:off x="5136" y="576"/>
                <a:ext cx="96" cy="96"/>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59456" name="Line 334">
                <a:extLst>
                  <a:ext uri="{FF2B5EF4-FFF2-40B4-BE49-F238E27FC236}">
                    <a16:creationId xmlns:a16="http://schemas.microsoft.com/office/drawing/2014/main" id="{EA1C6831-F9FE-E3F2-D80B-33DCF670203F}"/>
                  </a:ext>
                </a:extLst>
              </p:cNvPr>
              <p:cNvSpPr>
                <a:spLocks noChangeShapeType="1"/>
              </p:cNvSpPr>
              <p:nvPr/>
            </p:nvSpPr>
            <p:spPr bwMode="auto">
              <a:xfrm flipH="1" flipV="1">
                <a:off x="5232" y="672"/>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59457" name="Line 335">
                <a:extLst>
                  <a:ext uri="{FF2B5EF4-FFF2-40B4-BE49-F238E27FC236}">
                    <a16:creationId xmlns:a16="http://schemas.microsoft.com/office/drawing/2014/main" id="{8010AF54-C420-1AB9-8CFE-0FB5589D2D02}"/>
                  </a:ext>
                </a:extLst>
              </p:cNvPr>
              <p:cNvSpPr>
                <a:spLocks noChangeShapeType="1"/>
              </p:cNvSpPr>
              <p:nvPr/>
            </p:nvSpPr>
            <p:spPr bwMode="auto">
              <a:xfrm flipH="1" flipV="1">
                <a:off x="5424" y="864"/>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59458" name="Line 336">
                <a:extLst>
                  <a:ext uri="{FF2B5EF4-FFF2-40B4-BE49-F238E27FC236}">
                    <a16:creationId xmlns:a16="http://schemas.microsoft.com/office/drawing/2014/main" id="{4E8B52FD-3C2C-A51E-DB22-31132CBA9A01}"/>
                  </a:ext>
                </a:extLst>
              </p:cNvPr>
              <p:cNvSpPr>
                <a:spLocks noChangeShapeType="1"/>
              </p:cNvSpPr>
              <p:nvPr/>
            </p:nvSpPr>
            <p:spPr bwMode="auto">
              <a:xfrm flipH="1" flipV="1">
                <a:off x="5328" y="768"/>
                <a:ext cx="96" cy="96"/>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grpSp>
      </p:grpSp>
      <p:sp>
        <p:nvSpPr>
          <p:cNvPr id="18964" name="AutoShape 532">
            <a:extLst>
              <a:ext uri="{FF2B5EF4-FFF2-40B4-BE49-F238E27FC236}">
                <a16:creationId xmlns:a16="http://schemas.microsoft.com/office/drawing/2014/main" id="{74210900-96D2-6BB7-15B2-D1EB438DDE0C}"/>
              </a:ext>
            </a:extLst>
          </p:cNvPr>
          <p:cNvSpPr>
            <a:spLocks noChangeArrowheads="1"/>
          </p:cNvSpPr>
          <p:nvPr/>
        </p:nvSpPr>
        <p:spPr bwMode="auto">
          <a:xfrm>
            <a:off x="6057900" y="3143250"/>
            <a:ext cx="1771650" cy="571500"/>
          </a:xfrm>
          <a:prstGeom prst="wedgeRoundRectCallout">
            <a:avLst>
              <a:gd name="adj1" fmla="val -35079"/>
              <a:gd name="adj2" fmla="val 192500"/>
              <a:gd name="adj3" fmla="val 16667"/>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350">
                <a:latin typeface="Helvetica" pitchFamily="2" charset="0"/>
              </a:rPr>
              <a:t>Upwelling energy</a:t>
            </a:r>
          </a:p>
          <a:p>
            <a:pPr algn="ctr"/>
            <a:r>
              <a:rPr lang="en-US" altLang="en-US" sz="1350">
                <a:latin typeface="Helvetica" pitchFamily="2" charset="0"/>
              </a:rPr>
              <a:t>emitted by surface </a:t>
            </a:r>
            <a:endParaRPr lang="en-US" altLang="en-US" sz="1800">
              <a:latin typeface="Helvetica" pitchFamily="2" charset="0"/>
            </a:endParaRPr>
          </a:p>
        </p:txBody>
      </p:sp>
      <p:sp>
        <p:nvSpPr>
          <p:cNvPr id="18966" name="AutoShape 534">
            <a:extLst>
              <a:ext uri="{FF2B5EF4-FFF2-40B4-BE49-F238E27FC236}">
                <a16:creationId xmlns:a16="http://schemas.microsoft.com/office/drawing/2014/main" id="{787B6DA2-B7C5-C574-BEA0-0FEA265414C8}"/>
              </a:ext>
            </a:extLst>
          </p:cNvPr>
          <p:cNvSpPr>
            <a:spLocks noChangeArrowheads="1"/>
          </p:cNvSpPr>
          <p:nvPr/>
        </p:nvSpPr>
        <p:spPr bwMode="auto">
          <a:xfrm>
            <a:off x="6057900" y="1771650"/>
            <a:ext cx="1771650" cy="971550"/>
          </a:xfrm>
          <a:prstGeom prst="wedgeRoundRectCallout">
            <a:avLst>
              <a:gd name="adj1" fmla="val -125940"/>
              <a:gd name="adj2" fmla="val 57352"/>
              <a:gd name="adj3" fmla="val 16667"/>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350">
                <a:latin typeface="Helvetica" pitchFamily="2" charset="0"/>
              </a:rPr>
              <a:t>Upwelling energy</a:t>
            </a:r>
          </a:p>
          <a:p>
            <a:pPr algn="ctr"/>
            <a:r>
              <a:rPr lang="en-US" altLang="en-US" sz="1350">
                <a:latin typeface="Helvetica" pitchFamily="2" charset="0"/>
              </a:rPr>
              <a:t>emitted by cloud</a:t>
            </a:r>
          </a:p>
          <a:p>
            <a:pPr algn="ctr"/>
            <a:r>
              <a:rPr lang="en-US" altLang="en-US" sz="1350">
                <a:latin typeface="Helvetica" pitchFamily="2" charset="0"/>
              </a:rPr>
              <a:t>water and liquid</a:t>
            </a:r>
          </a:p>
          <a:p>
            <a:pPr algn="ctr"/>
            <a:r>
              <a:rPr lang="en-US" altLang="en-US" sz="1350">
                <a:latin typeface="Helvetica" pitchFamily="2" charset="0"/>
              </a:rPr>
              <a:t>hydrometeors </a:t>
            </a:r>
            <a:endParaRPr lang="en-US" altLang="en-US" sz="1800">
              <a:latin typeface="Helvetica" pitchFamily="2" charset="0"/>
            </a:endParaRPr>
          </a:p>
        </p:txBody>
      </p:sp>
      <p:sp>
        <p:nvSpPr>
          <p:cNvPr id="59445" name="Text Box 270">
            <a:extLst>
              <a:ext uri="{FF2B5EF4-FFF2-40B4-BE49-F238E27FC236}">
                <a16:creationId xmlns:a16="http://schemas.microsoft.com/office/drawing/2014/main" id="{7914F6BE-23B9-555A-50A3-08D79EC1A29D}"/>
              </a:ext>
            </a:extLst>
          </p:cNvPr>
          <p:cNvSpPr txBox="1">
            <a:spLocks noChangeArrowheads="1"/>
          </p:cNvSpPr>
          <p:nvPr/>
        </p:nvSpPr>
        <p:spPr bwMode="auto">
          <a:xfrm>
            <a:off x="7359254" y="4982766"/>
            <a:ext cx="69121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600">
                <a:solidFill>
                  <a:srgbClr val="000000"/>
                </a:solidFill>
                <a:latin typeface="Arial" panose="020B0604020202020204" pitchFamily="34" charset="0"/>
              </a:rPr>
              <a:t>Huffman 10/10</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nodeType="afterGroup">
                            <p:stCondLst>
                              <p:cond delay="500"/>
                            </p:stCondLst>
                            <p:childTnLst>
                              <p:par>
                                <p:cTn id="8" presetID="23" presetClass="entr" presetSubtype="288" fill="hold" grpId="0" nodeType="afterEffect">
                                  <p:stCondLst>
                                    <p:cond delay="0"/>
                                  </p:stCondLst>
                                  <p:childTnLst>
                                    <p:set>
                                      <p:cBhvr>
                                        <p:cTn id="9" dur="1" fill="hold">
                                          <p:stCondLst>
                                            <p:cond delay="0"/>
                                          </p:stCondLst>
                                        </p:cTn>
                                        <p:tgtEl>
                                          <p:spTgt spid="18964"/>
                                        </p:tgtEl>
                                        <p:attrNameLst>
                                          <p:attrName>style.visibility</p:attrName>
                                        </p:attrNameLst>
                                      </p:cBhvr>
                                      <p:to>
                                        <p:strVal val="visible"/>
                                      </p:to>
                                    </p:set>
                                    <p:anim calcmode="lin" valueType="num">
                                      <p:cBhvr>
                                        <p:cTn id="10" dur="500" fill="hold"/>
                                        <p:tgtEl>
                                          <p:spTgt spid="18964"/>
                                        </p:tgtEl>
                                        <p:attrNameLst>
                                          <p:attrName>ppt_w</p:attrName>
                                        </p:attrNameLst>
                                      </p:cBhvr>
                                      <p:tavLst>
                                        <p:tav tm="0">
                                          <p:val>
                                            <p:strVal val="4/3*#ppt_w"/>
                                          </p:val>
                                        </p:tav>
                                        <p:tav tm="100000">
                                          <p:val>
                                            <p:strVal val="#ppt_w"/>
                                          </p:val>
                                        </p:tav>
                                      </p:tavLst>
                                    </p:anim>
                                    <p:anim calcmode="lin" valueType="num">
                                      <p:cBhvr>
                                        <p:cTn id="11" dur="500" fill="hold"/>
                                        <p:tgtEl>
                                          <p:spTgt spid="18964"/>
                                        </p:tgtEl>
                                        <p:attrNameLst>
                                          <p:attrName>ppt_h</p:attrName>
                                        </p:attrNameLst>
                                      </p:cBhvr>
                                      <p:tavLst>
                                        <p:tav tm="0">
                                          <p:val>
                                            <p:strVal val="4/3*#ppt_h"/>
                                          </p:val>
                                        </p:tav>
                                        <p:tav tm="100000">
                                          <p:val>
                                            <p:strVal val="#ppt_h"/>
                                          </p:val>
                                        </p:tav>
                                      </p:tavLst>
                                    </p:anim>
                                  </p:childTnLst>
                                </p:cTn>
                              </p:par>
                            </p:childTnLst>
                          </p:cTn>
                        </p:par>
                        <p:par>
                          <p:cTn id="12" fill="hold" nodeType="afterGroup">
                            <p:stCondLst>
                              <p:cond delay="1000"/>
                            </p:stCondLst>
                            <p:childTnLst>
                              <p:par>
                                <p:cTn id="13" presetID="23" presetClass="entr" presetSubtype="288" fill="hold" grpId="0" nodeType="afterEffect">
                                  <p:stCondLst>
                                    <p:cond delay="0"/>
                                  </p:stCondLst>
                                  <p:childTnLst>
                                    <p:set>
                                      <p:cBhvr>
                                        <p:cTn id="14" dur="1" fill="hold">
                                          <p:stCondLst>
                                            <p:cond delay="0"/>
                                          </p:stCondLst>
                                        </p:cTn>
                                        <p:tgtEl>
                                          <p:spTgt spid="18966"/>
                                        </p:tgtEl>
                                        <p:attrNameLst>
                                          <p:attrName>style.visibility</p:attrName>
                                        </p:attrNameLst>
                                      </p:cBhvr>
                                      <p:to>
                                        <p:strVal val="visible"/>
                                      </p:to>
                                    </p:set>
                                    <p:anim calcmode="lin" valueType="num">
                                      <p:cBhvr>
                                        <p:cTn id="15" dur="500" fill="hold"/>
                                        <p:tgtEl>
                                          <p:spTgt spid="18966"/>
                                        </p:tgtEl>
                                        <p:attrNameLst>
                                          <p:attrName>ppt_w</p:attrName>
                                        </p:attrNameLst>
                                      </p:cBhvr>
                                      <p:tavLst>
                                        <p:tav tm="0">
                                          <p:val>
                                            <p:strVal val="4/3*#ppt_w"/>
                                          </p:val>
                                        </p:tav>
                                        <p:tav tm="100000">
                                          <p:val>
                                            <p:strVal val="#ppt_w"/>
                                          </p:val>
                                        </p:tav>
                                      </p:tavLst>
                                    </p:anim>
                                    <p:anim calcmode="lin" valueType="num">
                                      <p:cBhvr>
                                        <p:cTn id="16" dur="500" fill="hold"/>
                                        <p:tgtEl>
                                          <p:spTgt spid="18966"/>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64" grpId="0" animBg="1" autoUpdateAnimBg="0"/>
      <p:bldP spid="18966"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1442" name="Freeform 1026">
            <a:extLst>
              <a:ext uri="{FF2B5EF4-FFF2-40B4-BE49-F238E27FC236}">
                <a16:creationId xmlns:a16="http://schemas.microsoft.com/office/drawing/2014/main" id="{EFEB5666-FA2F-5B36-5019-AD1140C835AC}"/>
              </a:ext>
            </a:extLst>
          </p:cNvPr>
          <p:cNvSpPr>
            <a:spLocks/>
          </p:cNvSpPr>
          <p:nvPr/>
        </p:nvSpPr>
        <p:spPr bwMode="auto">
          <a:xfrm>
            <a:off x="2828925" y="1028700"/>
            <a:ext cx="3486150" cy="3371850"/>
          </a:xfrm>
          <a:custGeom>
            <a:avLst/>
            <a:gdLst>
              <a:gd name="T0" fmla="*/ 2147483647 w 1307"/>
              <a:gd name="T1" fmla="*/ 2147483647 h 1145"/>
              <a:gd name="T2" fmla="*/ 2147483647 w 1307"/>
              <a:gd name="T3" fmla="*/ 2147483647 h 1145"/>
              <a:gd name="T4" fmla="*/ 2147483647 w 1307"/>
              <a:gd name="T5" fmla="*/ 2147483647 h 1145"/>
              <a:gd name="T6" fmla="*/ 2147483647 w 1307"/>
              <a:gd name="T7" fmla="*/ 2147483647 h 1145"/>
              <a:gd name="T8" fmla="*/ 2147483647 w 1307"/>
              <a:gd name="T9" fmla="*/ 2147483647 h 1145"/>
              <a:gd name="T10" fmla="*/ 2147483647 w 1307"/>
              <a:gd name="T11" fmla="*/ 2147483647 h 1145"/>
              <a:gd name="T12" fmla="*/ 2147483647 w 1307"/>
              <a:gd name="T13" fmla="*/ 2147483647 h 1145"/>
              <a:gd name="T14" fmla="*/ 2147483647 w 1307"/>
              <a:gd name="T15" fmla="*/ 2147483647 h 1145"/>
              <a:gd name="T16" fmla="*/ 2147483647 w 1307"/>
              <a:gd name="T17" fmla="*/ 2147483647 h 1145"/>
              <a:gd name="T18" fmla="*/ 2147483647 w 1307"/>
              <a:gd name="T19" fmla="*/ 2147483647 h 1145"/>
              <a:gd name="T20" fmla="*/ 2147483647 w 1307"/>
              <a:gd name="T21" fmla="*/ 2147483647 h 1145"/>
              <a:gd name="T22" fmla="*/ 2147483647 w 1307"/>
              <a:gd name="T23" fmla="*/ 2147483647 h 1145"/>
              <a:gd name="T24" fmla="*/ 2147483647 w 1307"/>
              <a:gd name="T25" fmla="*/ 2147483647 h 1145"/>
              <a:gd name="T26" fmla="*/ 2147483647 w 1307"/>
              <a:gd name="T27" fmla="*/ 2147483647 h 1145"/>
              <a:gd name="T28" fmla="*/ 2147483647 w 1307"/>
              <a:gd name="T29" fmla="*/ 2147483647 h 1145"/>
              <a:gd name="T30" fmla="*/ 2147483647 w 1307"/>
              <a:gd name="T31" fmla="*/ 2147483647 h 1145"/>
              <a:gd name="T32" fmla="*/ 2147483647 w 1307"/>
              <a:gd name="T33" fmla="*/ 2147483647 h 1145"/>
              <a:gd name="T34" fmla="*/ 2147483647 w 1307"/>
              <a:gd name="T35" fmla="*/ 0 h 1145"/>
              <a:gd name="T36" fmla="*/ 2147483647 w 1307"/>
              <a:gd name="T37" fmla="*/ 2147483647 h 1145"/>
              <a:gd name="T38" fmla="*/ 2147483647 w 1307"/>
              <a:gd name="T39" fmla="*/ 2147483647 h 1145"/>
              <a:gd name="T40" fmla="*/ 2147483647 w 1307"/>
              <a:gd name="T41" fmla="*/ 2147483647 h 1145"/>
              <a:gd name="T42" fmla="*/ 2147483647 w 1307"/>
              <a:gd name="T43" fmla="*/ 2147483647 h 1145"/>
              <a:gd name="T44" fmla="*/ 2147483647 w 1307"/>
              <a:gd name="T45" fmla="*/ 2147483647 h 1145"/>
              <a:gd name="T46" fmla="*/ 2147483647 w 1307"/>
              <a:gd name="T47" fmla="*/ 2147483647 h 1145"/>
              <a:gd name="T48" fmla="*/ 2147483647 w 1307"/>
              <a:gd name="T49" fmla="*/ 2147483647 h 1145"/>
              <a:gd name="T50" fmla="*/ 2147483647 w 1307"/>
              <a:gd name="T51" fmla="*/ 2147483647 h 1145"/>
              <a:gd name="T52" fmla="*/ 2147483647 w 1307"/>
              <a:gd name="T53" fmla="*/ 2147483647 h 1145"/>
              <a:gd name="T54" fmla="*/ 2147483647 w 1307"/>
              <a:gd name="T55" fmla="*/ 2147483647 h 1145"/>
              <a:gd name="T56" fmla="*/ 2147483647 w 1307"/>
              <a:gd name="T57" fmla="*/ 2147483647 h 1145"/>
              <a:gd name="T58" fmla="*/ 2147483647 w 1307"/>
              <a:gd name="T59" fmla="*/ 2147483647 h 1145"/>
              <a:gd name="T60" fmla="*/ 2147483647 w 1307"/>
              <a:gd name="T61" fmla="*/ 2147483647 h 1145"/>
              <a:gd name="T62" fmla="*/ 2147483647 w 1307"/>
              <a:gd name="T63" fmla="*/ 2147483647 h 1145"/>
              <a:gd name="T64" fmla="*/ 2147483647 w 1307"/>
              <a:gd name="T65" fmla="*/ 2147483647 h 1145"/>
              <a:gd name="T66" fmla="*/ 2147483647 w 1307"/>
              <a:gd name="T67" fmla="*/ 2147483647 h 1145"/>
              <a:gd name="T68" fmla="*/ 2147483647 w 1307"/>
              <a:gd name="T69" fmla="*/ 2147483647 h 11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07"/>
              <a:gd name="T106" fmla="*/ 0 h 1145"/>
              <a:gd name="T107" fmla="*/ 1307 w 1307"/>
              <a:gd name="T108" fmla="*/ 1145 h 114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07" h="1145">
                <a:moveTo>
                  <a:pt x="149" y="1028"/>
                </a:moveTo>
                <a:cubicBezTo>
                  <a:pt x="201" y="1034"/>
                  <a:pt x="253" y="1042"/>
                  <a:pt x="306" y="1051"/>
                </a:cubicBezTo>
                <a:cubicBezTo>
                  <a:pt x="350" y="1057"/>
                  <a:pt x="439" y="1075"/>
                  <a:pt x="439" y="1075"/>
                </a:cubicBezTo>
                <a:cubicBezTo>
                  <a:pt x="562" y="1068"/>
                  <a:pt x="589" y="1063"/>
                  <a:pt x="698" y="1043"/>
                </a:cubicBezTo>
                <a:cubicBezTo>
                  <a:pt x="781" y="1074"/>
                  <a:pt x="862" y="1129"/>
                  <a:pt x="949" y="1145"/>
                </a:cubicBezTo>
                <a:cubicBezTo>
                  <a:pt x="996" y="1142"/>
                  <a:pt x="1043" y="1142"/>
                  <a:pt x="1090" y="1138"/>
                </a:cubicBezTo>
                <a:cubicBezTo>
                  <a:pt x="1119" y="1135"/>
                  <a:pt x="1169" y="1098"/>
                  <a:pt x="1169" y="1098"/>
                </a:cubicBezTo>
                <a:cubicBezTo>
                  <a:pt x="1258" y="956"/>
                  <a:pt x="1307" y="959"/>
                  <a:pt x="1200" y="863"/>
                </a:cubicBezTo>
                <a:cubicBezTo>
                  <a:pt x="1182" y="847"/>
                  <a:pt x="1174" y="846"/>
                  <a:pt x="1153" y="839"/>
                </a:cubicBezTo>
                <a:cubicBezTo>
                  <a:pt x="1191" y="800"/>
                  <a:pt x="1242" y="720"/>
                  <a:pt x="1153" y="690"/>
                </a:cubicBezTo>
                <a:cubicBezTo>
                  <a:pt x="1150" y="682"/>
                  <a:pt x="1142" y="674"/>
                  <a:pt x="1145" y="667"/>
                </a:cubicBezTo>
                <a:cubicBezTo>
                  <a:pt x="1148" y="654"/>
                  <a:pt x="1162" y="647"/>
                  <a:pt x="1169" y="636"/>
                </a:cubicBezTo>
                <a:cubicBezTo>
                  <a:pt x="1187" y="606"/>
                  <a:pt x="1192" y="571"/>
                  <a:pt x="1208" y="541"/>
                </a:cubicBezTo>
                <a:cubicBezTo>
                  <a:pt x="1193" y="483"/>
                  <a:pt x="1147" y="457"/>
                  <a:pt x="1106" y="416"/>
                </a:cubicBezTo>
                <a:cubicBezTo>
                  <a:pt x="1107" y="406"/>
                  <a:pt x="1122" y="335"/>
                  <a:pt x="1122" y="330"/>
                </a:cubicBezTo>
                <a:cubicBezTo>
                  <a:pt x="1110" y="261"/>
                  <a:pt x="1040" y="265"/>
                  <a:pt x="988" y="259"/>
                </a:cubicBezTo>
                <a:cubicBezTo>
                  <a:pt x="969" y="219"/>
                  <a:pt x="946" y="182"/>
                  <a:pt x="933" y="141"/>
                </a:cubicBezTo>
                <a:cubicBezTo>
                  <a:pt x="914" y="86"/>
                  <a:pt x="939" y="35"/>
                  <a:pt x="886" y="0"/>
                </a:cubicBezTo>
                <a:cubicBezTo>
                  <a:pt x="790" y="35"/>
                  <a:pt x="829" y="25"/>
                  <a:pt x="769" y="39"/>
                </a:cubicBezTo>
                <a:cubicBezTo>
                  <a:pt x="713" y="76"/>
                  <a:pt x="781" y="42"/>
                  <a:pt x="714" y="24"/>
                </a:cubicBezTo>
                <a:cubicBezTo>
                  <a:pt x="672" y="12"/>
                  <a:pt x="559" y="61"/>
                  <a:pt x="518" y="79"/>
                </a:cubicBezTo>
                <a:cubicBezTo>
                  <a:pt x="513" y="84"/>
                  <a:pt x="486" y="126"/>
                  <a:pt x="471" y="126"/>
                </a:cubicBezTo>
                <a:cubicBezTo>
                  <a:pt x="430" y="126"/>
                  <a:pt x="392" y="104"/>
                  <a:pt x="353" y="94"/>
                </a:cubicBezTo>
                <a:cubicBezTo>
                  <a:pt x="285" y="107"/>
                  <a:pt x="247" y="154"/>
                  <a:pt x="212" y="212"/>
                </a:cubicBezTo>
                <a:cubicBezTo>
                  <a:pt x="209" y="225"/>
                  <a:pt x="204" y="237"/>
                  <a:pt x="204" y="251"/>
                </a:cubicBezTo>
                <a:cubicBezTo>
                  <a:pt x="204" y="277"/>
                  <a:pt x="226" y="307"/>
                  <a:pt x="212" y="330"/>
                </a:cubicBezTo>
                <a:cubicBezTo>
                  <a:pt x="200" y="347"/>
                  <a:pt x="170" y="334"/>
                  <a:pt x="149" y="337"/>
                </a:cubicBezTo>
                <a:cubicBezTo>
                  <a:pt x="66" y="326"/>
                  <a:pt x="66" y="325"/>
                  <a:pt x="55" y="408"/>
                </a:cubicBezTo>
                <a:cubicBezTo>
                  <a:pt x="59" y="434"/>
                  <a:pt x="71" y="506"/>
                  <a:pt x="78" y="526"/>
                </a:cubicBezTo>
                <a:cubicBezTo>
                  <a:pt x="86" y="551"/>
                  <a:pt x="105" y="572"/>
                  <a:pt x="118" y="596"/>
                </a:cubicBezTo>
                <a:cubicBezTo>
                  <a:pt x="39" y="712"/>
                  <a:pt x="73" y="656"/>
                  <a:pt x="16" y="761"/>
                </a:cubicBezTo>
                <a:cubicBezTo>
                  <a:pt x="11" y="795"/>
                  <a:pt x="0" y="836"/>
                  <a:pt x="16" y="871"/>
                </a:cubicBezTo>
                <a:cubicBezTo>
                  <a:pt x="28" y="899"/>
                  <a:pt x="52" y="911"/>
                  <a:pt x="71" y="934"/>
                </a:cubicBezTo>
                <a:cubicBezTo>
                  <a:pt x="95" y="963"/>
                  <a:pt x="119" y="1032"/>
                  <a:pt x="133" y="1059"/>
                </a:cubicBezTo>
                <a:cubicBezTo>
                  <a:pt x="171" y="1039"/>
                  <a:pt x="173" y="1051"/>
                  <a:pt x="149" y="10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800"/>
          </a:p>
        </p:txBody>
      </p:sp>
      <p:sp>
        <p:nvSpPr>
          <p:cNvPr id="61443" name="Oval 1027">
            <a:extLst>
              <a:ext uri="{FF2B5EF4-FFF2-40B4-BE49-F238E27FC236}">
                <a16:creationId xmlns:a16="http://schemas.microsoft.com/office/drawing/2014/main" id="{7F699FAF-6699-961C-9625-FDC0D0F0543B}"/>
              </a:ext>
            </a:extLst>
          </p:cNvPr>
          <p:cNvSpPr>
            <a:spLocks noChangeArrowheads="1"/>
          </p:cNvSpPr>
          <p:nvPr/>
        </p:nvSpPr>
        <p:spPr bwMode="auto">
          <a:xfrm>
            <a:off x="4057650" y="29146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44" name="Oval 1028">
            <a:extLst>
              <a:ext uri="{FF2B5EF4-FFF2-40B4-BE49-F238E27FC236}">
                <a16:creationId xmlns:a16="http://schemas.microsoft.com/office/drawing/2014/main" id="{D514EEF4-939F-8630-E7CF-D27230903612}"/>
              </a:ext>
            </a:extLst>
          </p:cNvPr>
          <p:cNvSpPr>
            <a:spLocks noChangeArrowheads="1"/>
          </p:cNvSpPr>
          <p:nvPr/>
        </p:nvSpPr>
        <p:spPr bwMode="auto">
          <a:xfrm>
            <a:off x="4914900" y="34861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45" name="Oval 1029">
            <a:extLst>
              <a:ext uri="{FF2B5EF4-FFF2-40B4-BE49-F238E27FC236}">
                <a16:creationId xmlns:a16="http://schemas.microsoft.com/office/drawing/2014/main" id="{1BB7435A-9D5A-2814-BF33-C1871E925F2E}"/>
              </a:ext>
            </a:extLst>
          </p:cNvPr>
          <p:cNvSpPr>
            <a:spLocks noChangeArrowheads="1"/>
          </p:cNvSpPr>
          <p:nvPr/>
        </p:nvSpPr>
        <p:spPr bwMode="auto">
          <a:xfrm>
            <a:off x="4514850" y="32004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46" name="Oval 1030">
            <a:extLst>
              <a:ext uri="{FF2B5EF4-FFF2-40B4-BE49-F238E27FC236}">
                <a16:creationId xmlns:a16="http://schemas.microsoft.com/office/drawing/2014/main" id="{3BD5A8F9-BAF0-C543-461E-6A8EA5A0D2A9}"/>
              </a:ext>
            </a:extLst>
          </p:cNvPr>
          <p:cNvSpPr>
            <a:spLocks noChangeArrowheads="1"/>
          </p:cNvSpPr>
          <p:nvPr/>
        </p:nvSpPr>
        <p:spPr bwMode="auto">
          <a:xfrm>
            <a:off x="4114800" y="36576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47" name="Oval 1031">
            <a:extLst>
              <a:ext uri="{FF2B5EF4-FFF2-40B4-BE49-F238E27FC236}">
                <a16:creationId xmlns:a16="http://schemas.microsoft.com/office/drawing/2014/main" id="{CAB81C43-6EC8-3120-A405-5EF9D84BDB65}"/>
              </a:ext>
            </a:extLst>
          </p:cNvPr>
          <p:cNvSpPr>
            <a:spLocks noChangeArrowheads="1"/>
          </p:cNvSpPr>
          <p:nvPr/>
        </p:nvSpPr>
        <p:spPr bwMode="auto">
          <a:xfrm>
            <a:off x="5372100" y="33147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48" name="Oval 1032">
            <a:extLst>
              <a:ext uri="{FF2B5EF4-FFF2-40B4-BE49-F238E27FC236}">
                <a16:creationId xmlns:a16="http://schemas.microsoft.com/office/drawing/2014/main" id="{9A80D503-37F5-BD75-871B-8D82A1561F2A}"/>
              </a:ext>
            </a:extLst>
          </p:cNvPr>
          <p:cNvSpPr>
            <a:spLocks noChangeArrowheads="1"/>
          </p:cNvSpPr>
          <p:nvPr/>
        </p:nvSpPr>
        <p:spPr bwMode="auto">
          <a:xfrm>
            <a:off x="4743450" y="30289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49" name="Oval 1033">
            <a:extLst>
              <a:ext uri="{FF2B5EF4-FFF2-40B4-BE49-F238E27FC236}">
                <a16:creationId xmlns:a16="http://schemas.microsoft.com/office/drawing/2014/main" id="{AA1F6307-7AD3-685E-1261-5FC83A600C22}"/>
              </a:ext>
            </a:extLst>
          </p:cNvPr>
          <p:cNvSpPr>
            <a:spLocks noChangeArrowheads="1"/>
          </p:cNvSpPr>
          <p:nvPr/>
        </p:nvSpPr>
        <p:spPr bwMode="auto">
          <a:xfrm>
            <a:off x="5200650" y="297180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50" name="Text Box 1034">
            <a:extLst>
              <a:ext uri="{FF2B5EF4-FFF2-40B4-BE49-F238E27FC236}">
                <a16:creationId xmlns:a16="http://schemas.microsoft.com/office/drawing/2014/main" id="{D66EB1C9-AD8E-D336-A13C-77946B645CBD}"/>
              </a:ext>
            </a:extLst>
          </p:cNvPr>
          <p:cNvSpPr txBox="1">
            <a:spLocks noChangeArrowheads="1"/>
          </p:cNvSpPr>
          <p:nvPr/>
        </p:nvSpPr>
        <p:spPr bwMode="auto">
          <a:xfrm>
            <a:off x="3817144" y="1651397"/>
            <a:ext cx="2405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800">
                <a:solidFill>
                  <a:schemeClr val="accent2"/>
                </a:solidFill>
                <a:latin typeface="Symbol" pitchFamily="2" charset="2"/>
              </a:rPr>
              <a:t>*</a:t>
            </a:r>
            <a:endParaRPr lang="en-US" altLang="en-US" sz="1800">
              <a:latin typeface="Symbol" pitchFamily="2" charset="2"/>
            </a:endParaRPr>
          </a:p>
        </p:txBody>
      </p:sp>
      <p:sp>
        <p:nvSpPr>
          <p:cNvPr id="61451" name="Text Box 1035">
            <a:extLst>
              <a:ext uri="{FF2B5EF4-FFF2-40B4-BE49-F238E27FC236}">
                <a16:creationId xmlns:a16="http://schemas.microsoft.com/office/drawing/2014/main" id="{6C6713C1-BDE8-8D51-3542-E3DBF725E934}"/>
              </a:ext>
            </a:extLst>
          </p:cNvPr>
          <p:cNvSpPr txBox="1">
            <a:spLocks noChangeArrowheads="1"/>
          </p:cNvSpPr>
          <p:nvPr/>
        </p:nvSpPr>
        <p:spPr bwMode="auto">
          <a:xfrm>
            <a:off x="4572001" y="1600200"/>
            <a:ext cx="2405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050">
                <a:solidFill>
                  <a:schemeClr val="accent2"/>
                </a:solidFill>
                <a:latin typeface="Symbol" pitchFamily="2" charset="2"/>
              </a:rPr>
              <a:t>*</a:t>
            </a:r>
            <a:endParaRPr lang="en-US" altLang="en-US" sz="1800">
              <a:latin typeface="Symbol" pitchFamily="2" charset="2"/>
            </a:endParaRPr>
          </a:p>
        </p:txBody>
      </p:sp>
      <p:sp>
        <p:nvSpPr>
          <p:cNvPr id="61452" name="Text Box 1036">
            <a:extLst>
              <a:ext uri="{FF2B5EF4-FFF2-40B4-BE49-F238E27FC236}">
                <a16:creationId xmlns:a16="http://schemas.microsoft.com/office/drawing/2014/main" id="{41541DD2-7965-0208-5D60-7745E959CC9D}"/>
              </a:ext>
            </a:extLst>
          </p:cNvPr>
          <p:cNvSpPr txBox="1">
            <a:spLocks noChangeArrowheads="1"/>
          </p:cNvSpPr>
          <p:nvPr/>
        </p:nvSpPr>
        <p:spPr bwMode="auto">
          <a:xfrm>
            <a:off x="4171950" y="1828800"/>
            <a:ext cx="400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a:solidFill>
                  <a:schemeClr val="accent2"/>
                </a:solidFill>
                <a:latin typeface="Symbol" pitchFamily="2" charset="2"/>
              </a:rPr>
              <a:t>*</a:t>
            </a:r>
            <a:endParaRPr lang="en-US" altLang="en-US" sz="1800">
              <a:latin typeface="Symbol" pitchFamily="2" charset="2"/>
            </a:endParaRPr>
          </a:p>
        </p:txBody>
      </p:sp>
      <p:sp>
        <p:nvSpPr>
          <p:cNvPr id="61453" name="Text Box 1037">
            <a:extLst>
              <a:ext uri="{FF2B5EF4-FFF2-40B4-BE49-F238E27FC236}">
                <a16:creationId xmlns:a16="http://schemas.microsoft.com/office/drawing/2014/main" id="{192ADC20-252F-5959-213C-9BBB6CEDF441}"/>
              </a:ext>
            </a:extLst>
          </p:cNvPr>
          <p:cNvSpPr txBox="1">
            <a:spLocks noChangeArrowheads="1"/>
          </p:cNvSpPr>
          <p:nvPr/>
        </p:nvSpPr>
        <p:spPr bwMode="auto">
          <a:xfrm>
            <a:off x="4972051" y="1943100"/>
            <a:ext cx="2405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800">
                <a:solidFill>
                  <a:schemeClr val="accent2"/>
                </a:solidFill>
                <a:latin typeface="Symbol" pitchFamily="2" charset="2"/>
              </a:rPr>
              <a:t>*</a:t>
            </a:r>
            <a:endParaRPr lang="en-US" altLang="en-US" sz="1800">
              <a:latin typeface="Symbol" pitchFamily="2" charset="2"/>
            </a:endParaRPr>
          </a:p>
        </p:txBody>
      </p:sp>
      <p:sp>
        <p:nvSpPr>
          <p:cNvPr id="61454" name="Text Box 1038">
            <a:extLst>
              <a:ext uri="{FF2B5EF4-FFF2-40B4-BE49-F238E27FC236}">
                <a16:creationId xmlns:a16="http://schemas.microsoft.com/office/drawing/2014/main" id="{AB02C03F-ED86-1B52-53FC-ECDACE18F7D4}"/>
              </a:ext>
            </a:extLst>
          </p:cNvPr>
          <p:cNvSpPr txBox="1">
            <a:spLocks noChangeArrowheads="1"/>
          </p:cNvSpPr>
          <p:nvPr/>
        </p:nvSpPr>
        <p:spPr bwMode="auto">
          <a:xfrm>
            <a:off x="4000501" y="1714500"/>
            <a:ext cx="2405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800">
                <a:solidFill>
                  <a:schemeClr val="accent2"/>
                </a:solidFill>
                <a:latin typeface="Symbol" pitchFamily="2" charset="2"/>
              </a:rPr>
              <a:t>*</a:t>
            </a:r>
            <a:endParaRPr lang="en-US" altLang="en-US" sz="1800">
              <a:latin typeface="Symbol" pitchFamily="2" charset="2"/>
            </a:endParaRPr>
          </a:p>
        </p:txBody>
      </p:sp>
      <p:sp>
        <p:nvSpPr>
          <p:cNvPr id="61455" name="Line 1039">
            <a:extLst>
              <a:ext uri="{FF2B5EF4-FFF2-40B4-BE49-F238E27FC236}">
                <a16:creationId xmlns:a16="http://schemas.microsoft.com/office/drawing/2014/main" id="{FE54618D-4F06-956D-BD12-3FD8F50F6ED1}"/>
              </a:ext>
            </a:extLst>
          </p:cNvPr>
          <p:cNvSpPr>
            <a:spLocks noChangeShapeType="1"/>
          </p:cNvSpPr>
          <p:nvPr/>
        </p:nvSpPr>
        <p:spPr bwMode="auto">
          <a:xfrm>
            <a:off x="2971800" y="2686050"/>
            <a:ext cx="3314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800"/>
          </a:p>
        </p:txBody>
      </p:sp>
      <p:sp>
        <p:nvSpPr>
          <p:cNvPr id="61456" name="Text Box 1040">
            <a:extLst>
              <a:ext uri="{FF2B5EF4-FFF2-40B4-BE49-F238E27FC236}">
                <a16:creationId xmlns:a16="http://schemas.microsoft.com/office/drawing/2014/main" id="{4D0F0332-9E7B-2D9F-7EBE-62F7E1F19949}"/>
              </a:ext>
            </a:extLst>
          </p:cNvPr>
          <p:cNvSpPr txBox="1">
            <a:spLocks noChangeArrowheads="1"/>
          </p:cNvSpPr>
          <p:nvPr/>
        </p:nvSpPr>
        <p:spPr bwMode="auto">
          <a:xfrm>
            <a:off x="2571750" y="2571750"/>
            <a:ext cx="4572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350">
                <a:latin typeface="Helvetica" pitchFamily="2" charset="0"/>
              </a:rPr>
              <a:t>0°C</a:t>
            </a:r>
          </a:p>
        </p:txBody>
      </p:sp>
      <p:sp>
        <p:nvSpPr>
          <p:cNvPr id="61457" name="Oval 1041">
            <a:extLst>
              <a:ext uri="{FF2B5EF4-FFF2-40B4-BE49-F238E27FC236}">
                <a16:creationId xmlns:a16="http://schemas.microsoft.com/office/drawing/2014/main" id="{1B238A32-BEB6-A8E0-2602-3AA99ABB0A90}"/>
              </a:ext>
            </a:extLst>
          </p:cNvPr>
          <p:cNvSpPr>
            <a:spLocks noChangeArrowheads="1"/>
          </p:cNvSpPr>
          <p:nvPr/>
        </p:nvSpPr>
        <p:spPr bwMode="auto">
          <a:xfrm>
            <a:off x="3829050" y="34861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58" name="Oval 1042">
            <a:extLst>
              <a:ext uri="{FF2B5EF4-FFF2-40B4-BE49-F238E27FC236}">
                <a16:creationId xmlns:a16="http://schemas.microsoft.com/office/drawing/2014/main" id="{515CEE9D-C8B6-EA2F-94A4-B32842466FF0}"/>
              </a:ext>
            </a:extLst>
          </p:cNvPr>
          <p:cNvSpPr>
            <a:spLocks noChangeArrowheads="1"/>
          </p:cNvSpPr>
          <p:nvPr/>
        </p:nvSpPr>
        <p:spPr bwMode="auto">
          <a:xfrm>
            <a:off x="5200650" y="3714750"/>
            <a:ext cx="95250" cy="10596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59" name="Oval 1043">
            <a:extLst>
              <a:ext uri="{FF2B5EF4-FFF2-40B4-BE49-F238E27FC236}">
                <a16:creationId xmlns:a16="http://schemas.microsoft.com/office/drawing/2014/main" id="{ABFD77E1-4F50-CD5C-AD7D-50C9B75DF5E8}"/>
              </a:ext>
            </a:extLst>
          </p:cNvPr>
          <p:cNvSpPr>
            <a:spLocks noChangeArrowheads="1"/>
          </p:cNvSpPr>
          <p:nvPr/>
        </p:nvSpPr>
        <p:spPr bwMode="auto">
          <a:xfrm>
            <a:off x="4210050" y="3392091"/>
            <a:ext cx="76200" cy="940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60" name="Oval 1044">
            <a:extLst>
              <a:ext uri="{FF2B5EF4-FFF2-40B4-BE49-F238E27FC236}">
                <a16:creationId xmlns:a16="http://schemas.microsoft.com/office/drawing/2014/main" id="{F12D4ECF-4C99-54A0-ABF3-2CEE47EC7006}"/>
              </a:ext>
            </a:extLst>
          </p:cNvPr>
          <p:cNvSpPr>
            <a:spLocks noChangeArrowheads="1"/>
          </p:cNvSpPr>
          <p:nvPr/>
        </p:nvSpPr>
        <p:spPr bwMode="auto">
          <a:xfrm>
            <a:off x="4572000" y="342900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61" name="Text Box 1045">
            <a:extLst>
              <a:ext uri="{FF2B5EF4-FFF2-40B4-BE49-F238E27FC236}">
                <a16:creationId xmlns:a16="http://schemas.microsoft.com/office/drawing/2014/main" id="{6A0A3017-57D3-DDF1-4785-49AB16200F3E}"/>
              </a:ext>
            </a:extLst>
          </p:cNvPr>
          <p:cNvSpPr txBox="1">
            <a:spLocks noChangeArrowheads="1"/>
          </p:cNvSpPr>
          <p:nvPr/>
        </p:nvSpPr>
        <p:spPr bwMode="auto">
          <a:xfrm>
            <a:off x="3467101" y="2395537"/>
            <a:ext cx="24050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2100">
                <a:solidFill>
                  <a:schemeClr val="accent2"/>
                </a:solidFill>
                <a:latin typeface="Symbol" pitchFamily="2" charset="2"/>
              </a:rPr>
              <a:t>*</a:t>
            </a:r>
            <a:endParaRPr lang="en-US" altLang="en-US" sz="1800">
              <a:latin typeface="Symbol" pitchFamily="2" charset="2"/>
            </a:endParaRPr>
          </a:p>
        </p:txBody>
      </p:sp>
      <p:sp>
        <p:nvSpPr>
          <p:cNvPr id="61462" name="Text Box 1046">
            <a:extLst>
              <a:ext uri="{FF2B5EF4-FFF2-40B4-BE49-F238E27FC236}">
                <a16:creationId xmlns:a16="http://schemas.microsoft.com/office/drawing/2014/main" id="{B7A9DD92-BE80-94E5-BC2A-BB61D46455DB}"/>
              </a:ext>
            </a:extLst>
          </p:cNvPr>
          <p:cNvSpPr txBox="1">
            <a:spLocks noChangeArrowheads="1"/>
          </p:cNvSpPr>
          <p:nvPr/>
        </p:nvSpPr>
        <p:spPr bwMode="auto">
          <a:xfrm>
            <a:off x="3714751" y="2296716"/>
            <a:ext cx="24050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350">
                <a:solidFill>
                  <a:schemeClr val="accent2"/>
                </a:solidFill>
                <a:latin typeface="Symbol" pitchFamily="2" charset="2"/>
              </a:rPr>
              <a:t>*</a:t>
            </a:r>
            <a:endParaRPr lang="en-US" altLang="en-US" sz="1800">
              <a:latin typeface="Symbol" pitchFamily="2" charset="2"/>
            </a:endParaRPr>
          </a:p>
        </p:txBody>
      </p:sp>
      <p:sp>
        <p:nvSpPr>
          <p:cNvPr id="61463" name="Text Box 1047">
            <a:extLst>
              <a:ext uri="{FF2B5EF4-FFF2-40B4-BE49-F238E27FC236}">
                <a16:creationId xmlns:a16="http://schemas.microsoft.com/office/drawing/2014/main" id="{2F26CE33-7CE5-D509-EAF3-7AE3620934AC}"/>
              </a:ext>
            </a:extLst>
          </p:cNvPr>
          <p:cNvSpPr txBox="1">
            <a:spLocks noChangeArrowheads="1"/>
          </p:cNvSpPr>
          <p:nvPr/>
        </p:nvSpPr>
        <p:spPr bwMode="auto">
          <a:xfrm>
            <a:off x="4572001" y="1943100"/>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61464" name="Text Box 1048">
            <a:extLst>
              <a:ext uri="{FF2B5EF4-FFF2-40B4-BE49-F238E27FC236}">
                <a16:creationId xmlns:a16="http://schemas.microsoft.com/office/drawing/2014/main" id="{952CDE48-C9D9-8EBC-C24D-080FD22F8F8C}"/>
              </a:ext>
            </a:extLst>
          </p:cNvPr>
          <p:cNvSpPr txBox="1">
            <a:spLocks noChangeArrowheads="1"/>
          </p:cNvSpPr>
          <p:nvPr/>
        </p:nvSpPr>
        <p:spPr bwMode="auto">
          <a:xfrm>
            <a:off x="4914901" y="2274094"/>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61465" name="Text Box 1049">
            <a:extLst>
              <a:ext uri="{FF2B5EF4-FFF2-40B4-BE49-F238E27FC236}">
                <a16:creationId xmlns:a16="http://schemas.microsoft.com/office/drawing/2014/main" id="{DD990DE4-33F4-3D10-0DC7-2D0975E1D1F0}"/>
              </a:ext>
            </a:extLst>
          </p:cNvPr>
          <p:cNvSpPr txBox="1">
            <a:spLocks noChangeArrowheads="1"/>
          </p:cNvSpPr>
          <p:nvPr/>
        </p:nvSpPr>
        <p:spPr bwMode="auto">
          <a:xfrm>
            <a:off x="4331494" y="2171701"/>
            <a:ext cx="2405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200">
                <a:solidFill>
                  <a:schemeClr val="accent2"/>
                </a:solidFill>
                <a:latin typeface="Symbol" pitchFamily="2" charset="2"/>
              </a:rPr>
              <a:t>*</a:t>
            </a:r>
            <a:endParaRPr lang="en-US" altLang="en-US" sz="1800">
              <a:latin typeface="Symbol" pitchFamily="2" charset="2"/>
            </a:endParaRPr>
          </a:p>
        </p:txBody>
      </p:sp>
      <p:sp>
        <p:nvSpPr>
          <p:cNvPr id="61466" name="Text Box 1050">
            <a:extLst>
              <a:ext uri="{FF2B5EF4-FFF2-40B4-BE49-F238E27FC236}">
                <a16:creationId xmlns:a16="http://schemas.microsoft.com/office/drawing/2014/main" id="{C0BB9396-DFD3-AD48-4DCF-FCA6AE678803}"/>
              </a:ext>
            </a:extLst>
          </p:cNvPr>
          <p:cNvSpPr txBox="1">
            <a:spLocks noChangeArrowheads="1"/>
          </p:cNvSpPr>
          <p:nvPr/>
        </p:nvSpPr>
        <p:spPr bwMode="auto">
          <a:xfrm>
            <a:off x="5057776" y="2395538"/>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61467" name="Oval 1051">
            <a:extLst>
              <a:ext uri="{FF2B5EF4-FFF2-40B4-BE49-F238E27FC236}">
                <a16:creationId xmlns:a16="http://schemas.microsoft.com/office/drawing/2014/main" id="{FDA90261-6AFA-07E7-7A89-424E7086D487}"/>
              </a:ext>
            </a:extLst>
          </p:cNvPr>
          <p:cNvSpPr>
            <a:spLocks noChangeArrowheads="1"/>
          </p:cNvSpPr>
          <p:nvPr/>
        </p:nvSpPr>
        <p:spPr bwMode="auto">
          <a:xfrm>
            <a:off x="3429000" y="28003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68" name="Oval 1052">
            <a:extLst>
              <a:ext uri="{FF2B5EF4-FFF2-40B4-BE49-F238E27FC236}">
                <a16:creationId xmlns:a16="http://schemas.microsoft.com/office/drawing/2014/main" id="{5346318E-F20C-97E1-5DE9-50F6674DF02A}"/>
              </a:ext>
            </a:extLst>
          </p:cNvPr>
          <p:cNvSpPr>
            <a:spLocks noChangeArrowheads="1"/>
          </p:cNvSpPr>
          <p:nvPr/>
        </p:nvSpPr>
        <p:spPr bwMode="auto">
          <a:xfrm>
            <a:off x="3886200" y="30861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69" name="Oval 1053">
            <a:extLst>
              <a:ext uri="{FF2B5EF4-FFF2-40B4-BE49-F238E27FC236}">
                <a16:creationId xmlns:a16="http://schemas.microsoft.com/office/drawing/2014/main" id="{BF7275B3-76A9-BE7C-E7A2-AEE72B24388B}"/>
              </a:ext>
            </a:extLst>
          </p:cNvPr>
          <p:cNvSpPr>
            <a:spLocks noChangeArrowheads="1"/>
          </p:cNvSpPr>
          <p:nvPr/>
        </p:nvSpPr>
        <p:spPr bwMode="auto">
          <a:xfrm>
            <a:off x="3486150" y="35433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70" name="Oval 1054">
            <a:extLst>
              <a:ext uri="{FF2B5EF4-FFF2-40B4-BE49-F238E27FC236}">
                <a16:creationId xmlns:a16="http://schemas.microsoft.com/office/drawing/2014/main" id="{5F1A3CC1-DB60-DE34-8F5E-B8D6BC767D4B}"/>
              </a:ext>
            </a:extLst>
          </p:cNvPr>
          <p:cNvSpPr>
            <a:spLocks noChangeArrowheads="1"/>
          </p:cNvSpPr>
          <p:nvPr/>
        </p:nvSpPr>
        <p:spPr bwMode="auto">
          <a:xfrm>
            <a:off x="4686300" y="280035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71" name="Oval 1055">
            <a:extLst>
              <a:ext uri="{FF2B5EF4-FFF2-40B4-BE49-F238E27FC236}">
                <a16:creationId xmlns:a16="http://schemas.microsoft.com/office/drawing/2014/main" id="{977D5F35-2107-91CD-FBC6-E2D8FA96B4E6}"/>
              </a:ext>
            </a:extLst>
          </p:cNvPr>
          <p:cNvSpPr>
            <a:spLocks noChangeArrowheads="1"/>
          </p:cNvSpPr>
          <p:nvPr/>
        </p:nvSpPr>
        <p:spPr bwMode="auto">
          <a:xfrm>
            <a:off x="3429000" y="331470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72" name="Text Box 1056">
            <a:extLst>
              <a:ext uri="{FF2B5EF4-FFF2-40B4-BE49-F238E27FC236}">
                <a16:creationId xmlns:a16="http://schemas.microsoft.com/office/drawing/2014/main" id="{C76183C2-802A-A210-CE26-9A1D220BF6A8}"/>
              </a:ext>
            </a:extLst>
          </p:cNvPr>
          <p:cNvSpPr txBox="1">
            <a:spLocks noChangeArrowheads="1"/>
          </p:cNvSpPr>
          <p:nvPr/>
        </p:nvSpPr>
        <p:spPr bwMode="auto">
          <a:xfrm>
            <a:off x="4331494" y="1543050"/>
            <a:ext cx="2405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050">
                <a:solidFill>
                  <a:schemeClr val="accent2"/>
                </a:solidFill>
                <a:latin typeface="Symbol" pitchFamily="2" charset="2"/>
              </a:rPr>
              <a:t>*</a:t>
            </a:r>
            <a:endParaRPr lang="en-US" altLang="en-US" sz="1800">
              <a:latin typeface="Symbol" pitchFamily="2" charset="2"/>
            </a:endParaRPr>
          </a:p>
        </p:txBody>
      </p:sp>
      <p:sp>
        <p:nvSpPr>
          <p:cNvPr id="61473" name="Text Box 1057">
            <a:extLst>
              <a:ext uri="{FF2B5EF4-FFF2-40B4-BE49-F238E27FC236}">
                <a16:creationId xmlns:a16="http://schemas.microsoft.com/office/drawing/2014/main" id="{954F10B5-DC37-12A8-93D4-0A32C6FEF552}"/>
              </a:ext>
            </a:extLst>
          </p:cNvPr>
          <p:cNvSpPr txBox="1">
            <a:spLocks noChangeArrowheads="1"/>
          </p:cNvSpPr>
          <p:nvPr/>
        </p:nvSpPr>
        <p:spPr bwMode="auto">
          <a:xfrm>
            <a:off x="4800601" y="1657350"/>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61474" name="Oval 1058">
            <a:extLst>
              <a:ext uri="{FF2B5EF4-FFF2-40B4-BE49-F238E27FC236}">
                <a16:creationId xmlns:a16="http://schemas.microsoft.com/office/drawing/2014/main" id="{68C2A59F-DA85-8F90-D1B0-74633179C9A6}"/>
              </a:ext>
            </a:extLst>
          </p:cNvPr>
          <p:cNvSpPr>
            <a:spLocks noChangeArrowheads="1"/>
          </p:cNvSpPr>
          <p:nvPr/>
        </p:nvSpPr>
        <p:spPr bwMode="auto">
          <a:xfrm>
            <a:off x="4572000" y="39433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75" name="Oval 1059">
            <a:extLst>
              <a:ext uri="{FF2B5EF4-FFF2-40B4-BE49-F238E27FC236}">
                <a16:creationId xmlns:a16="http://schemas.microsoft.com/office/drawing/2014/main" id="{C2ABEE89-F4AD-C9CB-2D6F-25CEA3A298C5}"/>
              </a:ext>
            </a:extLst>
          </p:cNvPr>
          <p:cNvSpPr>
            <a:spLocks noChangeArrowheads="1"/>
          </p:cNvSpPr>
          <p:nvPr/>
        </p:nvSpPr>
        <p:spPr bwMode="auto">
          <a:xfrm>
            <a:off x="4800600" y="45148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76" name="Oval 1060">
            <a:extLst>
              <a:ext uri="{FF2B5EF4-FFF2-40B4-BE49-F238E27FC236}">
                <a16:creationId xmlns:a16="http://schemas.microsoft.com/office/drawing/2014/main" id="{10796E4A-703E-F655-2D46-CA2EABB1BA28}"/>
              </a:ext>
            </a:extLst>
          </p:cNvPr>
          <p:cNvSpPr>
            <a:spLocks noChangeArrowheads="1"/>
          </p:cNvSpPr>
          <p:nvPr/>
        </p:nvSpPr>
        <p:spPr bwMode="auto">
          <a:xfrm>
            <a:off x="3714750" y="45720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77" name="Oval 1061">
            <a:extLst>
              <a:ext uri="{FF2B5EF4-FFF2-40B4-BE49-F238E27FC236}">
                <a16:creationId xmlns:a16="http://schemas.microsoft.com/office/drawing/2014/main" id="{4AD5F01B-99C0-944F-154B-4EF7F699C1CD}"/>
              </a:ext>
            </a:extLst>
          </p:cNvPr>
          <p:cNvSpPr>
            <a:spLocks noChangeArrowheads="1"/>
          </p:cNvSpPr>
          <p:nvPr/>
        </p:nvSpPr>
        <p:spPr bwMode="auto">
          <a:xfrm>
            <a:off x="4572000" y="4743450"/>
            <a:ext cx="76200" cy="9406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78" name="Oval 1062">
            <a:extLst>
              <a:ext uri="{FF2B5EF4-FFF2-40B4-BE49-F238E27FC236}">
                <a16:creationId xmlns:a16="http://schemas.microsoft.com/office/drawing/2014/main" id="{CA7F8391-C13A-1A66-32C3-565240345D5A}"/>
              </a:ext>
            </a:extLst>
          </p:cNvPr>
          <p:cNvSpPr>
            <a:spLocks noChangeArrowheads="1"/>
          </p:cNvSpPr>
          <p:nvPr/>
        </p:nvSpPr>
        <p:spPr bwMode="auto">
          <a:xfrm>
            <a:off x="3657600" y="40005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79" name="Oval 1063">
            <a:extLst>
              <a:ext uri="{FF2B5EF4-FFF2-40B4-BE49-F238E27FC236}">
                <a16:creationId xmlns:a16="http://schemas.microsoft.com/office/drawing/2014/main" id="{C41DE313-DE31-BFA7-CCE2-5BCDAFADC471}"/>
              </a:ext>
            </a:extLst>
          </p:cNvPr>
          <p:cNvSpPr>
            <a:spLocks noChangeArrowheads="1"/>
          </p:cNvSpPr>
          <p:nvPr/>
        </p:nvSpPr>
        <p:spPr bwMode="auto">
          <a:xfrm>
            <a:off x="4057650" y="400050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80" name="Oval 1064">
            <a:extLst>
              <a:ext uri="{FF2B5EF4-FFF2-40B4-BE49-F238E27FC236}">
                <a16:creationId xmlns:a16="http://schemas.microsoft.com/office/drawing/2014/main" id="{C81B6BC5-ED28-F2B8-0B38-F756020B40C7}"/>
              </a:ext>
            </a:extLst>
          </p:cNvPr>
          <p:cNvSpPr>
            <a:spLocks noChangeArrowheads="1"/>
          </p:cNvSpPr>
          <p:nvPr/>
        </p:nvSpPr>
        <p:spPr bwMode="auto">
          <a:xfrm>
            <a:off x="4248150" y="432316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81" name="Oval 1065">
            <a:extLst>
              <a:ext uri="{FF2B5EF4-FFF2-40B4-BE49-F238E27FC236}">
                <a16:creationId xmlns:a16="http://schemas.microsoft.com/office/drawing/2014/main" id="{6E74DF9D-A9B2-B712-1D5C-B9A7D12D4341}"/>
              </a:ext>
            </a:extLst>
          </p:cNvPr>
          <p:cNvSpPr>
            <a:spLocks noChangeArrowheads="1"/>
          </p:cNvSpPr>
          <p:nvPr/>
        </p:nvSpPr>
        <p:spPr bwMode="auto">
          <a:xfrm>
            <a:off x="5105400" y="489466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82" name="Oval 1066">
            <a:extLst>
              <a:ext uri="{FF2B5EF4-FFF2-40B4-BE49-F238E27FC236}">
                <a16:creationId xmlns:a16="http://schemas.microsoft.com/office/drawing/2014/main" id="{45AAFFCF-1920-0247-A251-7F1BDC781D99}"/>
              </a:ext>
            </a:extLst>
          </p:cNvPr>
          <p:cNvSpPr>
            <a:spLocks noChangeArrowheads="1"/>
          </p:cNvSpPr>
          <p:nvPr/>
        </p:nvSpPr>
        <p:spPr bwMode="auto">
          <a:xfrm>
            <a:off x="4019550" y="489466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83" name="Oval 1067">
            <a:extLst>
              <a:ext uri="{FF2B5EF4-FFF2-40B4-BE49-F238E27FC236}">
                <a16:creationId xmlns:a16="http://schemas.microsoft.com/office/drawing/2014/main" id="{0E4B5B5B-30BA-75B5-D3C6-589FC870A683}"/>
              </a:ext>
            </a:extLst>
          </p:cNvPr>
          <p:cNvSpPr>
            <a:spLocks noChangeArrowheads="1"/>
          </p:cNvSpPr>
          <p:nvPr/>
        </p:nvSpPr>
        <p:spPr bwMode="auto">
          <a:xfrm>
            <a:off x="4400550" y="4800600"/>
            <a:ext cx="76200" cy="9406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84" name="Oval 1068">
            <a:extLst>
              <a:ext uri="{FF2B5EF4-FFF2-40B4-BE49-F238E27FC236}">
                <a16:creationId xmlns:a16="http://schemas.microsoft.com/office/drawing/2014/main" id="{2618A454-BB16-3660-CD74-73879FBD6C6B}"/>
              </a:ext>
            </a:extLst>
          </p:cNvPr>
          <p:cNvSpPr>
            <a:spLocks noChangeArrowheads="1"/>
          </p:cNvSpPr>
          <p:nvPr/>
        </p:nvSpPr>
        <p:spPr bwMode="auto">
          <a:xfrm>
            <a:off x="3619500" y="420886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85" name="Oval 1069">
            <a:extLst>
              <a:ext uri="{FF2B5EF4-FFF2-40B4-BE49-F238E27FC236}">
                <a16:creationId xmlns:a16="http://schemas.microsoft.com/office/drawing/2014/main" id="{02B757A8-2F7D-D49D-2A8D-CCE33D928778}"/>
              </a:ext>
            </a:extLst>
          </p:cNvPr>
          <p:cNvSpPr>
            <a:spLocks noChangeArrowheads="1"/>
          </p:cNvSpPr>
          <p:nvPr/>
        </p:nvSpPr>
        <p:spPr bwMode="auto">
          <a:xfrm>
            <a:off x="4876800" y="420886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486" name="Text Box 1070">
            <a:extLst>
              <a:ext uri="{FF2B5EF4-FFF2-40B4-BE49-F238E27FC236}">
                <a16:creationId xmlns:a16="http://schemas.microsoft.com/office/drawing/2014/main" id="{E80F4A4B-FE9E-1C85-30BA-5208084AE53C}"/>
              </a:ext>
            </a:extLst>
          </p:cNvPr>
          <p:cNvSpPr txBox="1">
            <a:spLocks noChangeArrowheads="1"/>
          </p:cNvSpPr>
          <p:nvPr/>
        </p:nvSpPr>
        <p:spPr bwMode="auto">
          <a:xfrm>
            <a:off x="2599940" y="20241"/>
            <a:ext cx="3945312" cy="71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050">
                <a:solidFill>
                  <a:srgbClr val="F1FC16"/>
                </a:solidFill>
                <a:latin typeface="Helvetica" pitchFamily="2" charset="0"/>
              </a:rPr>
              <a:t>WHAT REMOTE SENSORS </a:t>
            </a:r>
            <a:r>
              <a:rPr lang="ja-JP" altLang="en-US" sz="1050">
                <a:solidFill>
                  <a:srgbClr val="F1FC16"/>
                </a:solidFill>
                <a:latin typeface="Helvetica" pitchFamily="2" charset="0"/>
              </a:rPr>
              <a:t>“</a:t>
            </a:r>
            <a:r>
              <a:rPr lang="en-US" altLang="ja-JP" sz="1050">
                <a:solidFill>
                  <a:srgbClr val="F1FC16"/>
                </a:solidFill>
                <a:latin typeface="Helvetica" pitchFamily="2" charset="0"/>
              </a:rPr>
              <a:t>SEE</a:t>
            </a:r>
            <a:r>
              <a:rPr lang="ja-JP" altLang="en-US" sz="1050">
                <a:solidFill>
                  <a:srgbClr val="F1FC16"/>
                </a:solidFill>
                <a:latin typeface="Helvetica" pitchFamily="2" charset="0"/>
              </a:rPr>
              <a:t>”</a:t>
            </a:r>
            <a:r>
              <a:rPr lang="en-US" altLang="ja-JP" sz="1050">
                <a:solidFill>
                  <a:srgbClr val="F1FC16"/>
                </a:solidFill>
                <a:latin typeface="Helvetica" pitchFamily="2" charset="0"/>
              </a:rPr>
              <a:t> (cont.)</a:t>
            </a:r>
            <a:endParaRPr lang="en-US" altLang="ja-JP" sz="1800">
              <a:solidFill>
                <a:srgbClr val="CCFFFF"/>
              </a:solidFill>
              <a:latin typeface="Helvetica" pitchFamily="2" charset="0"/>
            </a:endParaRPr>
          </a:p>
          <a:p>
            <a:pPr algn="ctr">
              <a:spcBef>
                <a:spcPct val="20000"/>
              </a:spcBef>
            </a:pPr>
            <a:r>
              <a:rPr lang="en-US" altLang="en-US" sz="1350">
                <a:solidFill>
                  <a:srgbClr val="CCFFFF"/>
                </a:solidFill>
                <a:latin typeface="Helvetica" pitchFamily="2" charset="0"/>
              </a:rPr>
              <a:t>Passive microwave at </a:t>
            </a:r>
            <a:r>
              <a:rPr lang="ja-JP" altLang="en-US" sz="1350">
                <a:solidFill>
                  <a:srgbClr val="CCFFFF"/>
                </a:solidFill>
                <a:latin typeface="Helvetica" pitchFamily="2" charset="0"/>
              </a:rPr>
              <a:t>“</a:t>
            </a:r>
            <a:r>
              <a:rPr lang="en-US" altLang="ja-JP" sz="1350">
                <a:solidFill>
                  <a:srgbClr val="CCFFFF"/>
                </a:solidFill>
                <a:latin typeface="Helvetica" pitchFamily="2" charset="0"/>
              </a:rPr>
              <a:t>high</a:t>
            </a:r>
            <a:r>
              <a:rPr lang="ja-JP" altLang="en-US" sz="1350">
                <a:solidFill>
                  <a:srgbClr val="CCFFFF"/>
                </a:solidFill>
                <a:latin typeface="Helvetica" pitchFamily="2" charset="0"/>
              </a:rPr>
              <a:t>”</a:t>
            </a:r>
            <a:r>
              <a:rPr lang="en-US" altLang="ja-JP" sz="1350">
                <a:solidFill>
                  <a:srgbClr val="CCFFFF"/>
                </a:solidFill>
                <a:latin typeface="Helvetica" pitchFamily="2" charset="0"/>
              </a:rPr>
              <a:t> frequencies senses</a:t>
            </a:r>
          </a:p>
          <a:p>
            <a:pPr algn="ctr"/>
            <a:r>
              <a:rPr lang="en-US" altLang="en-US" sz="1350">
                <a:solidFill>
                  <a:srgbClr val="CCFFFF"/>
                </a:solidFill>
                <a:latin typeface="Helvetica" pitchFamily="2" charset="0"/>
              </a:rPr>
              <a:t>scattering by ice hydrometeors</a:t>
            </a:r>
          </a:p>
        </p:txBody>
      </p:sp>
      <p:sp>
        <p:nvSpPr>
          <p:cNvPr id="13667" name="AutoShape 1379">
            <a:extLst>
              <a:ext uri="{FF2B5EF4-FFF2-40B4-BE49-F238E27FC236}">
                <a16:creationId xmlns:a16="http://schemas.microsoft.com/office/drawing/2014/main" id="{9628145A-73A1-940A-36F6-7CD023FCCF6B}"/>
              </a:ext>
            </a:extLst>
          </p:cNvPr>
          <p:cNvSpPr>
            <a:spLocks noChangeArrowheads="1"/>
          </p:cNvSpPr>
          <p:nvPr/>
        </p:nvSpPr>
        <p:spPr bwMode="auto">
          <a:xfrm>
            <a:off x="6000750" y="2400300"/>
            <a:ext cx="1771650" cy="971550"/>
          </a:xfrm>
          <a:prstGeom prst="wedgeRoundRectCallout">
            <a:avLst>
              <a:gd name="adj1" fmla="val -90995"/>
              <a:gd name="adj2" fmla="val 66176"/>
              <a:gd name="adj3" fmla="val 16667"/>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350">
                <a:latin typeface="Helvetica" pitchFamily="2" charset="0"/>
              </a:rPr>
              <a:t>Upwelling energy</a:t>
            </a:r>
          </a:p>
          <a:p>
            <a:pPr algn="ctr"/>
            <a:r>
              <a:rPr lang="en-US" altLang="en-US" sz="1350">
                <a:latin typeface="Helvetica" pitchFamily="2" charset="0"/>
              </a:rPr>
              <a:t>emitted by surface,</a:t>
            </a:r>
          </a:p>
          <a:p>
            <a:pPr algn="ctr"/>
            <a:r>
              <a:rPr lang="en-US" altLang="en-US" sz="1350">
                <a:latin typeface="Helvetica" pitchFamily="2" charset="0"/>
              </a:rPr>
              <a:t>cloud water, and</a:t>
            </a:r>
          </a:p>
          <a:p>
            <a:pPr algn="ctr"/>
            <a:r>
              <a:rPr lang="en-US" altLang="en-US" sz="1350">
                <a:latin typeface="Helvetica" pitchFamily="2" charset="0"/>
              </a:rPr>
              <a:t>liquid hydrometeors </a:t>
            </a:r>
            <a:endParaRPr lang="en-US" altLang="en-US" sz="1800">
              <a:latin typeface="Helvetica" pitchFamily="2" charset="0"/>
            </a:endParaRPr>
          </a:p>
        </p:txBody>
      </p:sp>
      <p:sp>
        <p:nvSpPr>
          <p:cNvPr id="13668" name="AutoShape 1380">
            <a:extLst>
              <a:ext uri="{FF2B5EF4-FFF2-40B4-BE49-F238E27FC236}">
                <a16:creationId xmlns:a16="http://schemas.microsoft.com/office/drawing/2014/main" id="{B5C83452-5FEC-F22E-A725-BA4F27100915}"/>
              </a:ext>
            </a:extLst>
          </p:cNvPr>
          <p:cNvSpPr>
            <a:spLocks noChangeArrowheads="1"/>
          </p:cNvSpPr>
          <p:nvPr/>
        </p:nvSpPr>
        <p:spPr bwMode="auto">
          <a:xfrm>
            <a:off x="1257300" y="1657350"/>
            <a:ext cx="1771650" cy="457200"/>
          </a:xfrm>
          <a:prstGeom prst="wedgeRoundRectCallout">
            <a:avLst>
              <a:gd name="adj1" fmla="val 66130"/>
              <a:gd name="adj2" fmla="val 43231"/>
              <a:gd name="adj3" fmla="val 16667"/>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350">
                <a:latin typeface="Helvetica" pitchFamily="2" charset="0"/>
              </a:rPr>
              <a:t>Scattering by</a:t>
            </a:r>
          </a:p>
          <a:p>
            <a:pPr algn="ctr"/>
            <a:r>
              <a:rPr lang="en-US" altLang="en-US" sz="1350">
                <a:latin typeface="Helvetica" pitchFamily="2" charset="0"/>
              </a:rPr>
              <a:t>ice hydrometeors</a:t>
            </a:r>
            <a:endParaRPr lang="en-US" altLang="en-US" sz="1800">
              <a:latin typeface="Helvetica" pitchFamily="2" charset="0"/>
            </a:endParaRPr>
          </a:p>
        </p:txBody>
      </p:sp>
      <p:grpSp>
        <p:nvGrpSpPr>
          <p:cNvPr id="2" name="Group 1071">
            <a:extLst>
              <a:ext uri="{FF2B5EF4-FFF2-40B4-BE49-F238E27FC236}">
                <a16:creationId xmlns:a16="http://schemas.microsoft.com/office/drawing/2014/main" id="{9EC4DB5C-33A9-E70C-E4E1-3D51EA5CE012}"/>
              </a:ext>
            </a:extLst>
          </p:cNvPr>
          <p:cNvGrpSpPr>
            <a:grpSpLocks/>
          </p:cNvGrpSpPr>
          <p:nvPr/>
        </p:nvGrpSpPr>
        <p:grpSpPr bwMode="auto">
          <a:xfrm>
            <a:off x="2628900" y="982266"/>
            <a:ext cx="4227910" cy="4161234"/>
            <a:chOff x="1244" y="825"/>
            <a:chExt cx="3551" cy="3495"/>
          </a:xfrm>
        </p:grpSpPr>
        <p:grpSp>
          <p:nvGrpSpPr>
            <p:cNvPr id="61495" name="Group 1072">
              <a:extLst>
                <a:ext uri="{FF2B5EF4-FFF2-40B4-BE49-F238E27FC236}">
                  <a16:creationId xmlns:a16="http://schemas.microsoft.com/office/drawing/2014/main" id="{F9F11501-C488-E30E-C15E-4E086D383DD9}"/>
                </a:ext>
              </a:extLst>
            </p:cNvPr>
            <p:cNvGrpSpPr>
              <a:grpSpLocks/>
            </p:cNvGrpSpPr>
            <p:nvPr/>
          </p:nvGrpSpPr>
          <p:grpSpPr bwMode="auto">
            <a:xfrm>
              <a:off x="2160" y="1248"/>
              <a:ext cx="299" cy="449"/>
              <a:chOff x="1962" y="687"/>
              <a:chExt cx="299" cy="449"/>
            </a:xfrm>
          </p:grpSpPr>
          <p:sp>
            <p:nvSpPr>
              <p:cNvPr id="61567" name="Line 1073">
                <a:extLst>
                  <a:ext uri="{FF2B5EF4-FFF2-40B4-BE49-F238E27FC236}">
                    <a16:creationId xmlns:a16="http://schemas.microsoft.com/office/drawing/2014/main" id="{AB72E7FB-0515-6295-151E-FDD3F08FD9F5}"/>
                  </a:ext>
                </a:extLst>
              </p:cNvPr>
              <p:cNvSpPr>
                <a:spLocks noChangeShapeType="1"/>
              </p:cNvSpPr>
              <p:nvPr/>
            </p:nvSpPr>
            <p:spPr bwMode="auto">
              <a:xfrm rot="4500962" flipH="1" flipV="1">
                <a:off x="2030" y="922"/>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1568" name="Line 1074">
                <a:extLst>
                  <a:ext uri="{FF2B5EF4-FFF2-40B4-BE49-F238E27FC236}">
                    <a16:creationId xmlns:a16="http://schemas.microsoft.com/office/drawing/2014/main" id="{AF3A44F9-0B84-B63E-76BD-FBC6F99327B7}"/>
                  </a:ext>
                </a:extLst>
              </p:cNvPr>
              <p:cNvSpPr>
                <a:spLocks noChangeShapeType="1"/>
              </p:cNvSpPr>
              <p:nvPr/>
            </p:nvSpPr>
            <p:spPr bwMode="auto">
              <a:xfrm rot="4500962" flipH="1" flipV="1">
                <a:off x="1962" y="1040"/>
                <a:ext cx="96" cy="96"/>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1569" name="Line 1075">
                <a:extLst>
                  <a:ext uri="{FF2B5EF4-FFF2-40B4-BE49-F238E27FC236}">
                    <a16:creationId xmlns:a16="http://schemas.microsoft.com/office/drawing/2014/main" id="{CF745E71-8D9D-C26A-D090-4603EBD8A2D6}"/>
                  </a:ext>
                </a:extLst>
              </p:cNvPr>
              <p:cNvSpPr>
                <a:spLocks noChangeShapeType="1"/>
              </p:cNvSpPr>
              <p:nvPr/>
            </p:nvSpPr>
            <p:spPr bwMode="auto">
              <a:xfrm rot="4500962" flipH="1" flipV="1">
                <a:off x="2097" y="805"/>
                <a:ext cx="96" cy="96"/>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1570" name="Line 1076">
                <a:extLst>
                  <a:ext uri="{FF2B5EF4-FFF2-40B4-BE49-F238E27FC236}">
                    <a16:creationId xmlns:a16="http://schemas.microsoft.com/office/drawing/2014/main" id="{0605ADA3-FF75-2AEF-5932-7822040748F2}"/>
                  </a:ext>
                </a:extLst>
              </p:cNvPr>
              <p:cNvSpPr>
                <a:spLocks noChangeShapeType="1"/>
              </p:cNvSpPr>
              <p:nvPr/>
            </p:nvSpPr>
            <p:spPr bwMode="auto">
              <a:xfrm rot="4500962" flipH="1" flipV="1">
                <a:off x="2165" y="687"/>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grpSp>
        <p:grpSp>
          <p:nvGrpSpPr>
            <p:cNvPr id="61496" name="Group 1077">
              <a:extLst>
                <a:ext uri="{FF2B5EF4-FFF2-40B4-BE49-F238E27FC236}">
                  <a16:creationId xmlns:a16="http://schemas.microsoft.com/office/drawing/2014/main" id="{68A121AF-EFFC-0885-F491-A7CE163F1AF5}"/>
                </a:ext>
              </a:extLst>
            </p:cNvPr>
            <p:cNvGrpSpPr>
              <a:grpSpLocks/>
            </p:cNvGrpSpPr>
            <p:nvPr/>
          </p:nvGrpSpPr>
          <p:grpSpPr bwMode="auto">
            <a:xfrm>
              <a:off x="1244" y="825"/>
              <a:ext cx="3551" cy="3495"/>
              <a:chOff x="1244" y="825"/>
              <a:chExt cx="3551" cy="3495"/>
            </a:xfrm>
          </p:grpSpPr>
          <p:grpSp>
            <p:nvGrpSpPr>
              <p:cNvPr id="61522" name="Group 1078">
                <a:extLst>
                  <a:ext uri="{FF2B5EF4-FFF2-40B4-BE49-F238E27FC236}">
                    <a16:creationId xmlns:a16="http://schemas.microsoft.com/office/drawing/2014/main" id="{8956FABC-6F6C-FD40-B6E7-EA5367CC9818}"/>
                  </a:ext>
                </a:extLst>
              </p:cNvPr>
              <p:cNvGrpSpPr>
                <a:grpSpLocks/>
              </p:cNvGrpSpPr>
              <p:nvPr/>
            </p:nvGrpSpPr>
            <p:grpSpPr bwMode="auto">
              <a:xfrm>
                <a:off x="3504" y="3146"/>
                <a:ext cx="1291" cy="1174"/>
                <a:chOff x="3696" y="2640"/>
                <a:chExt cx="1291" cy="1174"/>
              </a:xfrm>
            </p:grpSpPr>
            <p:grpSp>
              <p:nvGrpSpPr>
                <p:cNvPr id="61551" name="Group 1079">
                  <a:extLst>
                    <a:ext uri="{FF2B5EF4-FFF2-40B4-BE49-F238E27FC236}">
                      <a16:creationId xmlns:a16="http://schemas.microsoft.com/office/drawing/2014/main" id="{23D6A9B2-AEE1-D13B-8197-2DBDA67EC10D}"/>
                    </a:ext>
                  </a:extLst>
                </p:cNvPr>
                <p:cNvGrpSpPr>
                  <a:grpSpLocks/>
                </p:cNvGrpSpPr>
                <p:nvPr/>
              </p:nvGrpSpPr>
              <p:grpSpPr bwMode="auto">
                <a:xfrm>
                  <a:off x="4080" y="3024"/>
                  <a:ext cx="907" cy="790"/>
                  <a:chOff x="3600" y="3168"/>
                  <a:chExt cx="907" cy="790"/>
                </a:xfrm>
              </p:grpSpPr>
              <p:grpSp>
                <p:nvGrpSpPr>
                  <p:cNvPr id="61557" name="Group 1080">
                    <a:extLst>
                      <a:ext uri="{FF2B5EF4-FFF2-40B4-BE49-F238E27FC236}">
                        <a16:creationId xmlns:a16="http://schemas.microsoft.com/office/drawing/2014/main" id="{65EEBC52-321B-A4C7-9ECC-B4E9CD67FBA3}"/>
                      </a:ext>
                    </a:extLst>
                  </p:cNvPr>
                  <p:cNvGrpSpPr>
                    <a:grpSpLocks/>
                  </p:cNvGrpSpPr>
                  <p:nvPr/>
                </p:nvGrpSpPr>
                <p:grpSpPr bwMode="auto">
                  <a:xfrm>
                    <a:off x="3984" y="3552"/>
                    <a:ext cx="523" cy="406"/>
                    <a:chOff x="3456" y="3072"/>
                    <a:chExt cx="523" cy="406"/>
                  </a:xfrm>
                </p:grpSpPr>
                <p:sp>
                  <p:nvSpPr>
                    <p:cNvPr id="61563" name="AutoShape 1081">
                      <a:extLst>
                        <a:ext uri="{FF2B5EF4-FFF2-40B4-BE49-F238E27FC236}">
                          <a16:creationId xmlns:a16="http://schemas.microsoft.com/office/drawing/2014/main" id="{38382719-C4C5-2A90-A9A9-7AB4B25F114E}"/>
                        </a:ext>
                      </a:extLst>
                    </p:cNvPr>
                    <p:cNvSpPr>
                      <a:spLocks noChangeArrowheads="1"/>
                    </p:cNvSpPr>
                    <p:nvPr/>
                  </p:nvSpPr>
                  <p:spPr bwMode="auto">
                    <a:xfrm rot="-2495242">
                      <a:off x="3648" y="3264"/>
                      <a:ext cx="235" cy="118"/>
                    </a:xfrm>
                    <a:prstGeom prst="upArrow">
                      <a:avLst>
                        <a:gd name="adj1" fmla="val 50000"/>
                        <a:gd name="adj2" fmla="val 25000"/>
                      </a:avLst>
                    </a:prstGeom>
                    <a:solidFill>
                      <a:srgbClr val="F1FC1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64" name="AutoShape 1082">
                      <a:extLst>
                        <a:ext uri="{FF2B5EF4-FFF2-40B4-BE49-F238E27FC236}">
                          <a16:creationId xmlns:a16="http://schemas.microsoft.com/office/drawing/2014/main" id="{0561874D-1FD7-FC72-939A-C8A6ACDC9E6F}"/>
                        </a:ext>
                      </a:extLst>
                    </p:cNvPr>
                    <p:cNvSpPr>
                      <a:spLocks noChangeArrowheads="1"/>
                    </p:cNvSpPr>
                    <p:nvPr/>
                  </p:nvSpPr>
                  <p:spPr bwMode="auto">
                    <a:xfrm rot="-2495242">
                      <a:off x="3552" y="3168"/>
                      <a:ext cx="235" cy="117"/>
                    </a:xfrm>
                    <a:prstGeom prst="upArrow">
                      <a:avLst>
                        <a:gd name="adj1" fmla="val 50000"/>
                        <a:gd name="adj2" fmla="val 25000"/>
                      </a:avLst>
                    </a:prstGeom>
                    <a:gradFill rotWithShape="0">
                      <a:gsLst>
                        <a:gs pos="0">
                          <a:srgbClr val="D91703"/>
                        </a:gs>
                        <a:gs pos="100000">
                          <a:srgbClr val="F1FC1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65" name="AutoShape 1083">
                      <a:extLst>
                        <a:ext uri="{FF2B5EF4-FFF2-40B4-BE49-F238E27FC236}">
                          <a16:creationId xmlns:a16="http://schemas.microsoft.com/office/drawing/2014/main" id="{452E5810-30F9-2481-6138-810E4E70E22E}"/>
                        </a:ext>
                      </a:extLst>
                    </p:cNvPr>
                    <p:cNvSpPr>
                      <a:spLocks noChangeArrowheads="1"/>
                    </p:cNvSpPr>
                    <p:nvPr/>
                  </p:nvSpPr>
                  <p:spPr bwMode="auto">
                    <a:xfrm rot="-2495242">
                      <a:off x="3456" y="3072"/>
                      <a:ext cx="235" cy="117"/>
                    </a:xfrm>
                    <a:prstGeom prst="upArrow">
                      <a:avLst>
                        <a:gd name="adj1" fmla="val 50000"/>
                        <a:gd name="adj2" fmla="val 25000"/>
                      </a:avLst>
                    </a:prstGeom>
                    <a:solidFill>
                      <a:srgbClr val="D9170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66" name="AutoShape 1084">
                      <a:extLst>
                        <a:ext uri="{FF2B5EF4-FFF2-40B4-BE49-F238E27FC236}">
                          <a16:creationId xmlns:a16="http://schemas.microsoft.com/office/drawing/2014/main" id="{BFB3235E-D0D0-454A-28CF-08CE323A6FFF}"/>
                        </a:ext>
                      </a:extLst>
                    </p:cNvPr>
                    <p:cNvSpPr>
                      <a:spLocks noChangeArrowheads="1"/>
                    </p:cNvSpPr>
                    <p:nvPr/>
                  </p:nvSpPr>
                  <p:spPr bwMode="auto">
                    <a:xfrm rot="-2495242">
                      <a:off x="3744" y="3360"/>
                      <a:ext cx="235" cy="118"/>
                    </a:xfrm>
                    <a:prstGeom prst="upArrow">
                      <a:avLst>
                        <a:gd name="adj1" fmla="val 50000"/>
                        <a:gd name="adj2" fmla="val 25000"/>
                      </a:avLst>
                    </a:prstGeom>
                    <a:gradFill rotWithShape="0">
                      <a:gsLst>
                        <a:gs pos="0">
                          <a:srgbClr val="F1FC16"/>
                        </a:gs>
                        <a:gs pos="100000">
                          <a:srgbClr val="D91703"/>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grpSp>
              <p:grpSp>
                <p:nvGrpSpPr>
                  <p:cNvPr id="61558" name="Group 1085">
                    <a:extLst>
                      <a:ext uri="{FF2B5EF4-FFF2-40B4-BE49-F238E27FC236}">
                        <a16:creationId xmlns:a16="http://schemas.microsoft.com/office/drawing/2014/main" id="{022665B6-014B-BD07-3D22-4874EF07365D}"/>
                      </a:ext>
                    </a:extLst>
                  </p:cNvPr>
                  <p:cNvGrpSpPr>
                    <a:grpSpLocks/>
                  </p:cNvGrpSpPr>
                  <p:nvPr/>
                </p:nvGrpSpPr>
                <p:grpSpPr bwMode="auto">
                  <a:xfrm>
                    <a:off x="3600" y="3168"/>
                    <a:ext cx="523" cy="406"/>
                    <a:chOff x="3456" y="3072"/>
                    <a:chExt cx="523" cy="406"/>
                  </a:xfrm>
                </p:grpSpPr>
                <p:sp>
                  <p:nvSpPr>
                    <p:cNvPr id="61559" name="AutoShape 1086">
                      <a:extLst>
                        <a:ext uri="{FF2B5EF4-FFF2-40B4-BE49-F238E27FC236}">
                          <a16:creationId xmlns:a16="http://schemas.microsoft.com/office/drawing/2014/main" id="{E45BB56F-B49F-D4BF-459B-FC895E06D004}"/>
                        </a:ext>
                      </a:extLst>
                    </p:cNvPr>
                    <p:cNvSpPr>
                      <a:spLocks noChangeArrowheads="1"/>
                    </p:cNvSpPr>
                    <p:nvPr/>
                  </p:nvSpPr>
                  <p:spPr bwMode="auto">
                    <a:xfrm rot="-2495242">
                      <a:off x="3648" y="3264"/>
                      <a:ext cx="235" cy="118"/>
                    </a:xfrm>
                    <a:prstGeom prst="upArrow">
                      <a:avLst>
                        <a:gd name="adj1" fmla="val 50000"/>
                        <a:gd name="adj2" fmla="val 25000"/>
                      </a:avLst>
                    </a:prstGeom>
                    <a:solidFill>
                      <a:srgbClr val="F1FC1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60" name="AutoShape 1087">
                      <a:extLst>
                        <a:ext uri="{FF2B5EF4-FFF2-40B4-BE49-F238E27FC236}">
                          <a16:creationId xmlns:a16="http://schemas.microsoft.com/office/drawing/2014/main" id="{01DE86F4-AF32-BB5E-0E9C-B0162C1B7F34}"/>
                        </a:ext>
                      </a:extLst>
                    </p:cNvPr>
                    <p:cNvSpPr>
                      <a:spLocks noChangeArrowheads="1"/>
                    </p:cNvSpPr>
                    <p:nvPr/>
                  </p:nvSpPr>
                  <p:spPr bwMode="auto">
                    <a:xfrm rot="-2495242">
                      <a:off x="3552" y="3168"/>
                      <a:ext cx="235" cy="117"/>
                    </a:xfrm>
                    <a:prstGeom prst="upArrow">
                      <a:avLst>
                        <a:gd name="adj1" fmla="val 50000"/>
                        <a:gd name="adj2" fmla="val 25000"/>
                      </a:avLst>
                    </a:prstGeom>
                    <a:gradFill rotWithShape="0">
                      <a:gsLst>
                        <a:gs pos="0">
                          <a:srgbClr val="D91703"/>
                        </a:gs>
                        <a:gs pos="100000">
                          <a:srgbClr val="F1FC1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61" name="AutoShape 1088">
                      <a:extLst>
                        <a:ext uri="{FF2B5EF4-FFF2-40B4-BE49-F238E27FC236}">
                          <a16:creationId xmlns:a16="http://schemas.microsoft.com/office/drawing/2014/main" id="{29C86480-A7B1-A2DF-D9AB-07F25DADF31F}"/>
                        </a:ext>
                      </a:extLst>
                    </p:cNvPr>
                    <p:cNvSpPr>
                      <a:spLocks noChangeArrowheads="1"/>
                    </p:cNvSpPr>
                    <p:nvPr/>
                  </p:nvSpPr>
                  <p:spPr bwMode="auto">
                    <a:xfrm rot="-2495242">
                      <a:off x="3456" y="3072"/>
                      <a:ext cx="235" cy="117"/>
                    </a:xfrm>
                    <a:prstGeom prst="upArrow">
                      <a:avLst>
                        <a:gd name="adj1" fmla="val 50000"/>
                        <a:gd name="adj2" fmla="val 25000"/>
                      </a:avLst>
                    </a:prstGeom>
                    <a:solidFill>
                      <a:srgbClr val="D9170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62" name="AutoShape 1089">
                      <a:extLst>
                        <a:ext uri="{FF2B5EF4-FFF2-40B4-BE49-F238E27FC236}">
                          <a16:creationId xmlns:a16="http://schemas.microsoft.com/office/drawing/2014/main" id="{67E663B4-ABA0-6019-B379-11334B2A8110}"/>
                        </a:ext>
                      </a:extLst>
                    </p:cNvPr>
                    <p:cNvSpPr>
                      <a:spLocks noChangeArrowheads="1"/>
                    </p:cNvSpPr>
                    <p:nvPr/>
                  </p:nvSpPr>
                  <p:spPr bwMode="auto">
                    <a:xfrm rot="-2495242">
                      <a:off x="3744" y="3360"/>
                      <a:ext cx="235" cy="118"/>
                    </a:xfrm>
                    <a:prstGeom prst="upArrow">
                      <a:avLst>
                        <a:gd name="adj1" fmla="val 50000"/>
                        <a:gd name="adj2" fmla="val 25000"/>
                      </a:avLst>
                    </a:prstGeom>
                    <a:gradFill rotWithShape="0">
                      <a:gsLst>
                        <a:gs pos="0">
                          <a:srgbClr val="F1FC16"/>
                        </a:gs>
                        <a:gs pos="100000">
                          <a:srgbClr val="D91703"/>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grpSp>
            </p:grpSp>
            <p:grpSp>
              <p:nvGrpSpPr>
                <p:cNvPr id="61552" name="Group 1090">
                  <a:extLst>
                    <a:ext uri="{FF2B5EF4-FFF2-40B4-BE49-F238E27FC236}">
                      <a16:creationId xmlns:a16="http://schemas.microsoft.com/office/drawing/2014/main" id="{BDEE9552-CF74-5671-776B-23BFA286197E}"/>
                    </a:ext>
                  </a:extLst>
                </p:cNvPr>
                <p:cNvGrpSpPr>
                  <a:grpSpLocks/>
                </p:cNvGrpSpPr>
                <p:nvPr/>
              </p:nvGrpSpPr>
              <p:grpSpPr bwMode="auto">
                <a:xfrm>
                  <a:off x="3696" y="2640"/>
                  <a:ext cx="523" cy="406"/>
                  <a:chOff x="3456" y="3072"/>
                  <a:chExt cx="523" cy="406"/>
                </a:xfrm>
              </p:grpSpPr>
              <p:sp>
                <p:nvSpPr>
                  <p:cNvPr id="61553" name="AutoShape 1091">
                    <a:extLst>
                      <a:ext uri="{FF2B5EF4-FFF2-40B4-BE49-F238E27FC236}">
                        <a16:creationId xmlns:a16="http://schemas.microsoft.com/office/drawing/2014/main" id="{C6AFF82D-D7AA-36A2-8B95-6A5E6AD01D7E}"/>
                      </a:ext>
                    </a:extLst>
                  </p:cNvPr>
                  <p:cNvSpPr>
                    <a:spLocks noChangeArrowheads="1"/>
                  </p:cNvSpPr>
                  <p:nvPr/>
                </p:nvSpPr>
                <p:spPr bwMode="auto">
                  <a:xfrm rot="-2495242">
                    <a:off x="3648" y="3264"/>
                    <a:ext cx="235" cy="118"/>
                  </a:xfrm>
                  <a:prstGeom prst="upArrow">
                    <a:avLst>
                      <a:gd name="adj1" fmla="val 50000"/>
                      <a:gd name="adj2" fmla="val 25000"/>
                    </a:avLst>
                  </a:prstGeom>
                  <a:solidFill>
                    <a:srgbClr val="F1FC1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54" name="AutoShape 1092">
                    <a:extLst>
                      <a:ext uri="{FF2B5EF4-FFF2-40B4-BE49-F238E27FC236}">
                        <a16:creationId xmlns:a16="http://schemas.microsoft.com/office/drawing/2014/main" id="{8A766FCA-5C45-4739-B5CD-1B984ED8F549}"/>
                      </a:ext>
                    </a:extLst>
                  </p:cNvPr>
                  <p:cNvSpPr>
                    <a:spLocks noChangeArrowheads="1"/>
                  </p:cNvSpPr>
                  <p:nvPr/>
                </p:nvSpPr>
                <p:spPr bwMode="auto">
                  <a:xfrm rot="-2495242">
                    <a:off x="3552" y="3168"/>
                    <a:ext cx="235" cy="117"/>
                  </a:xfrm>
                  <a:prstGeom prst="upArrow">
                    <a:avLst>
                      <a:gd name="adj1" fmla="val 50000"/>
                      <a:gd name="adj2" fmla="val 25000"/>
                    </a:avLst>
                  </a:prstGeom>
                  <a:gradFill rotWithShape="0">
                    <a:gsLst>
                      <a:gs pos="0">
                        <a:srgbClr val="D91703"/>
                      </a:gs>
                      <a:gs pos="100000">
                        <a:srgbClr val="F1FC1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55" name="AutoShape 1093">
                    <a:extLst>
                      <a:ext uri="{FF2B5EF4-FFF2-40B4-BE49-F238E27FC236}">
                        <a16:creationId xmlns:a16="http://schemas.microsoft.com/office/drawing/2014/main" id="{69F7434D-A42E-400C-FDB6-0151A4DA8226}"/>
                      </a:ext>
                    </a:extLst>
                  </p:cNvPr>
                  <p:cNvSpPr>
                    <a:spLocks noChangeArrowheads="1"/>
                  </p:cNvSpPr>
                  <p:nvPr/>
                </p:nvSpPr>
                <p:spPr bwMode="auto">
                  <a:xfrm rot="-2495242">
                    <a:off x="3456" y="3072"/>
                    <a:ext cx="235" cy="117"/>
                  </a:xfrm>
                  <a:prstGeom prst="upArrow">
                    <a:avLst>
                      <a:gd name="adj1" fmla="val 50000"/>
                      <a:gd name="adj2" fmla="val 25000"/>
                    </a:avLst>
                  </a:prstGeom>
                  <a:solidFill>
                    <a:srgbClr val="D9170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56" name="AutoShape 1094">
                    <a:extLst>
                      <a:ext uri="{FF2B5EF4-FFF2-40B4-BE49-F238E27FC236}">
                        <a16:creationId xmlns:a16="http://schemas.microsoft.com/office/drawing/2014/main" id="{CF16231D-897E-D671-6600-2A0F99602F5B}"/>
                      </a:ext>
                    </a:extLst>
                  </p:cNvPr>
                  <p:cNvSpPr>
                    <a:spLocks noChangeArrowheads="1"/>
                  </p:cNvSpPr>
                  <p:nvPr/>
                </p:nvSpPr>
                <p:spPr bwMode="auto">
                  <a:xfrm rot="-2495242">
                    <a:off x="3744" y="3360"/>
                    <a:ext cx="235" cy="118"/>
                  </a:xfrm>
                  <a:prstGeom prst="upArrow">
                    <a:avLst>
                      <a:gd name="adj1" fmla="val 50000"/>
                      <a:gd name="adj2" fmla="val 25000"/>
                    </a:avLst>
                  </a:prstGeom>
                  <a:gradFill rotWithShape="0">
                    <a:gsLst>
                      <a:gs pos="0">
                        <a:srgbClr val="F1FC16"/>
                      </a:gs>
                      <a:gs pos="100000">
                        <a:srgbClr val="D91703"/>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grpSp>
          </p:grpSp>
          <p:grpSp>
            <p:nvGrpSpPr>
              <p:cNvPr id="61523" name="Group 1095">
                <a:extLst>
                  <a:ext uri="{FF2B5EF4-FFF2-40B4-BE49-F238E27FC236}">
                    <a16:creationId xmlns:a16="http://schemas.microsoft.com/office/drawing/2014/main" id="{5B2CF7FB-E693-FECE-8140-A422B6167BDC}"/>
                  </a:ext>
                </a:extLst>
              </p:cNvPr>
              <p:cNvGrpSpPr>
                <a:grpSpLocks/>
              </p:cNvGrpSpPr>
              <p:nvPr/>
            </p:nvGrpSpPr>
            <p:grpSpPr bwMode="auto">
              <a:xfrm>
                <a:off x="2736" y="2352"/>
                <a:ext cx="907" cy="790"/>
                <a:chOff x="3600" y="3168"/>
                <a:chExt cx="907" cy="790"/>
              </a:xfrm>
            </p:grpSpPr>
            <p:grpSp>
              <p:nvGrpSpPr>
                <p:cNvPr id="61541" name="Group 1096">
                  <a:extLst>
                    <a:ext uri="{FF2B5EF4-FFF2-40B4-BE49-F238E27FC236}">
                      <a16:creationId xmlns:a16="http://schemas.microsoft.com/office/drawing/2014/main" id="{366C9B95-F58F-DA0B-6D43-DF74CB249497}"/>
                    </a:ext>
                  </a:extLst>
                </p:cNvPr>
                <p:cNvGrpSpPr>
                  <a:grpSpLocks/>
                </p:cNvGrpSpPr>
                <p:nvPr/>
              </p:nvGrpSpPr>
              <p:grpSpPr bwMode="auto">
                <a:xfrm>
                  <a:off x="3984" y="3552"/>
                  <a:ext cx="523" cy="406"/>
                  <a:chOff x="3456" y="3072"/>
                  <a:chExt cx="523" cy="406"/>
                </a:xfrm>
              </p:grpSpPr>
              <p:sp>
                <p:nvSpPr>
                  <p:cNvPr id="61547" name="AutoShape 1097">
                    <a:extLst>
                      <a:ext uri="{FF2B5EF4-FFF2-40B4-BE49-F238E27FC236}">
                        <a16:creationId xmlns:a16="http://schemas.microsoft.com/office/drawing/2014/main" id="{6C6AB46A-A471-517E-F54B-BF454EA05721}"/>
                      </a:ext>
                    </a:extLst>
                  </p:cNvPr>
                  <p:cNvSpPr>
                    <a:spLocks noChangeArrowheads="1"/>
                  </p:cNvSpPr>
                  <p:nvPr/>
                </p:nvSpPr>
                <p:spPr bwMode="auto">
                  <a:xfrm rot="-2495242">
                    <a:off x="3648" y="3264"/>
                    <a:ext cx="235" cy="118"/>
                  </a:xfrm>
                  <a:prstGeom prst="upArrow">
                    <a:avLst>
                      <a:gd name="adj1" fmla="val 50000"/>
                      <a:gd name="adj2" fmla="val 25000"/>
                    </a:avLst>
                  </a:prstGeom>
                  <a:solidFill>
                    <a:srgbClr val="F1FC1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48" name="AutoShape 1098">
                    <a:extLst>
                      <a:ext uri="{FF2B5EF4-FFF2-40B4-BE49-F238E27FC236}">
                        <a16:creationId xmlns:a16="http://schemas.microsoft.com/office/drawing/2014/main" id="{CCCD6994-CE0B-3BED-1C4D-670B88C7883E}"/>
                      </a:ext>
                    </a:extLst>
                  </p:cNvPr>
                  <p:cNvSpPr>
                    <a:spLocks noChangeArrowheads="1"/>
                  </p:cNvSpPr>
                  <p:nvPr/>
                </p:nvSpPr>
                <p:spPr bwMode="auto">
                  <a:xfrm rot="-2495242">
                    <a:off x="3552" y="3168"/>
                    <a:ext cx="235" cy="117"/>
                  </a:xfrm>
                  <a:prstGeom prst="upArrow">
                    <a:avLst>
                      <a:gd name="adj1" fmla="val 50000"/>
                      <a:gd name="adj2" fmla="val 25000"/>
                    </a:avLst>
                  </a:prstGeom>
                  <a:gradFill rotWithShape="0">
                    <a:gsLst>
                      <a:gs pos="0">
                        <a:srgbClr val="D91703"/>
                      </a:gs>
                      <a:gs pos="100000">
                        <a:srgbClr val="F1FC1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49" name="AutoShape 1099">
                    <a:extLst>
                      <a:ext uri="{FF2B5EF4-FFF2-40B4-BE49-F238E27FC236}">
                        <a16:creationId xmlns:a16="http://schemas.microsoft.com/office/drawing/2014/main" id="{43633D01-2964-B266-FC2B-A7368B3EEFDA}"/>
                      </a:ext>
                    </a:extLst>
                  </p:cNvPr>
                  <p:cNvSpPr>
                    <a:spLocks noChangeArrowheads="1"/>
                  </p:cNvSpPr>
                  <p:nvPr/>
                </p:nvSpPr>
                <p:spPr bwMode="auto">
                  <a:xfrm rot="-2495242">
                    <a:off x="3456" y="3072"/>
                    <a:ext cx="235" cy="117"/>
                  </a:xfrm>
                  <a:prstGeom prst="upArrow">
                    <a:avLst>
                      <a:gd name="adj1" fmla="val 50000"/>
                      <a:gd name="adj2" fmla="val 25000"/>
                    </a:avLst>
                  </a:prstGeom>
                  <a:solidFill>
                    <a:srgbClr val="D9170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50" name="AutoShape 1100">
                    <a:extLst>
                      <a:ext uri="{FF2B5EF4-FFF2-40B4-BE49-F238E27FC236}">
                        <a16:creationId xmlns:a16="http://schemas.microsoft.com/office/drawing/2014/main" id="{DEED0336-EB1E-05DB-E908-BB91692076AE}"/>
                      </a:ext>
                    </a:extLst>
                  </p:cNvPr>
                  <p:cNvSpPr>
                    <a:spLocks noChangeArrowheads="1"/>
                  </p:cNvSpPr>
                  <p:nvPr/>
                </p:nvSpPr>
                <p:spPr bwMode="auto">
                  <a:xfrm rot="-2495242">
                    <a:off x="3744" y="3360"/>
                    <a:ext cx="235" cy="118"/>
                  </a:xfrm>
                  <a:prstGeom prst="upArrow">
                    <a:avLst>
                      <a:gd name="adj1" fmla="val 50000"/>
                      <a:gd name="adj2" fmla="val 25000"/>
                    </a:avLst>
                  </a:prstGeom>
                  <a:gradFill rotWithShape="0">
                    <a:gsLst>
                      <a:gs pos="0">
                        <a:srgbClr val="F1FC16"/>
                      </a:gs>
                      <a:gs pos="100000">
                        <a:srgbClr val="D91703"/>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grpSp>
            <p:grpSp>
              <p:nvGrpSpPr>
                <p:cNvPr id="61542" name="Group 1101">
                  <a:extLst>
                    <a:ext uri="{FF2B5EF4-FFF2-40B4-BE49-F238E27FC236}">
                      <a16:creationId xmlns:a16="http://schemas.microsoft.com/office/drawing/2014/main" id="{B5240F97-E4BF-8D65-5641-68F12199C512}"/>
                    </a:ext>
                  </a:extLst>
                </p:cNvPr>
                <p:cNvGrpSpPr>
                  <a:grpSpLocks/>
                </p:cNvGrpSpPr>
                <p:nvPr/>
              </p:nvGrpSpPr>
              <p:grpSpPr bwMode="auto">
                <a:xfrm>
                  <a:off x="3600" y="3168"/>
                  <a:ext cx="523" cy="406"/>
                  <a:chOff x="3456" y="3072"/>
                  <a:chExt cx="523" cy="406"/>
                </a:xfrm>
              </p:grpSpPr>
              <p:sp>
                <p:nvSpPr>
                  <p:cNvPr id="61543" name="AutoShape 1102">
                    <a:extLst>
                      <a:ext uri="{FF2B5EF4-FFF2-40B4-BE49-F238E27FC236}">
                        <a16:creationId xmlns:a16="http://schemas.microsoft.com/office/drawing/2014/main" id="{096029B6-30C2-9279-7DCB-22AD0F751277}"/>
                      </a:ext>
                    </a:extLst>
                  </p:cNvPr>
                  <p:cNvSpPr>
                    <a:spLocks noChangeArrowheads="1"/>
                  </p:cNvSpPr>
                  <p:nvPr/>
                </p:nvSpPr>
                <p:spPr bwMode="auto">
                  <a:xfrm rot="-2495242">
                    <a:off x="3648" y="3264"/>
                    <a:ext cx="235" cy="118"/>
                  </a:xfrm>
                  <a:prstGeom prst="upArrow">
                    <a:avLst>
                      <a:gd name="adj1" fmla="val 50000"/>
                      <a:gd name="adj2" fmla="val 25000"/>
                    </a:avLst>
                  </a:prstGeom>
                  <a:solidFill>
                    <a:srgbClr val="F1FC1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44" name="AutoShape 1103">
                    <a:extLst>
                      <a:ext uri="{FF2B5EF4-FFF2-40B4-BE49-F238E27FC236}">
                        <a16:creationId xmlns:a16="http://schemas.microsoft.com/office/drawing/2014/main" id="{D9F6D061-78AC-553D-629E-F2C5F00ADD0D}"/>
                      </a:ext>
                    </a:extLst>
                  </p:cNvPr>
                  <p:cNvSpPr>
                    <a:spLocks noChangeArrowheads="1"/>
                  </p:cNvSpPr>
                  <p:nvPr/>
                </p:nvSpPr>
                <p:spPr bwMode="auto">
                  <a:xfrm rot="-2495242">
                    <a:off x="3552" y="3168"/>
                    <a:ext cx="235" cy="117"/>
                  </a:xfrm>
                  <a:prstGeom prst="upArrow">
                    <a:avLst>
                      <a:gd name="adj1" fmla="val 50000"/>
                      <a:gd name="adj2" fmla="val 25000"/>
                    </a:avLst>
                  </a:prstGeom>
                  <a:gradFill rotWithShape="0">
                    <a:gsLst>
                      <a:gs pos="0">
                        <a:srgbClr val="D91703"/>
                      </a:gs>
                      <a:gs pos="100000">
                        <a:srgbClr val="F1FC1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45" name="AutoShape 1104">
                    <a:extLst>
                      <a:ext uri="{FF2B5EF4-FFF2-40B4-BE49-F238E27FC236}">
                        <a16:creationId xmlns:a16="http://schemas.microsoft.com/office/drawing/2014/main" id="{CCF7C195-1B9A-6839-2E2F-171B3F46496F}"/>
                      </a:ext>
                    </a:extLst>
                  </p:cNvPr>
                  <p:cNvSpPr>
                    <a:spLocks noChangeArrowheads="1"/>
                  </p:cNvSpPr>
                  <p:nvPr/>
                </p:nvSpPr>
                <p:spPr bwMode="auto">
                  <a:xfrm rot="-2495242">
                    <a:off x="3456" y="3072"/>
                    <a:ext cx="235" cy="117"/>
                  </a:xfrm>
                  <a:prstGeom prst="upArrow">
                    <a:avLst>
                      <a:gd name="adj1" fmla="val 50000"/>
                      <a:gd name="adj2" fmla="val 25000"/>
                    </a:avLst>
                  </a:prstGeom>
                  <a:solidFill>
                    <a:srgbClr val="D9170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46" name="AutoShape 1105">
                    <a:extLst>
                      <a:ext uri="{FF2B5EF4-FFF2-40B4-BE49-F238E27FC236}">
                        <a16:creationId xmlns:a16="http://schemas.microsoft.com/office/drawing/2014/main" id="{87BD4C82-9920-4F19-4463-E568A824337A}"/>
                      </a:ext>
                    </a:extLst>
                  </p:cNvPr>
                  <p:cNvSpPr>
                    <a:spLocks noChangeArrowheads="1"/>
                  </p:cNvSpPr>
                  <p:nvPr/>
                </p:nvSpPr>
                <p:spPr bwMode="auto">
                  <a:xfrm rot="-2495242">
                    <a:off x="3744" y="3360"/>
                    <a:ext cx="235" cy="118"/>
                  </a:xfrm>
                  <a:prstGeom prst="upArrow">
                    <a:avLst>
                      <a:gd name="adj1" fmla="val 50000"/>
                      <a:gd name="adj2" fmla="val 25000"/>
                    </a:avLst>
                  </a:prstGeom>
                  <a:gradFill rotWithShape="0">
                    <a:gsLst>
                      <a:gs pos="0">
                        <a:srgbClr val="F1FC16"/>
                      </a:gs>
                      <a:gs pos="100000">
                        <a:srgbClr val="D91703"/>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grpSp>
          </p:grpSp>
          <p:grpSp>
            <p:nvGrpSpPr>
              <p:cNvPr id="61524" name="Group 1106">
                <a:extLst>
                  <a:ext uri="{FF2B5EF4-FFF2-40B4-BE49-F238E27FC236}">
                    <a16:creationId xmlns:a16="http://schemas.microsoft.com/office/drawing/2014/main" id="{CC3DC729-80B7-CF63-EDAF-2F039F2A88CD}"/>
                  </a:ext>
                </a:extLst>
              </p:cNvPr>
              <p:cNvGrpSpPr>
                <a:grpSpLocks/>
              </p:cNvGrpSpPr>
              <p:nvPr/>
            </p:nvGrpSpPr>
            <p:grpSpPr bwMode="auto">
              <a:xfrm>
                <a:off x="1244" y="825"/>
                <a:ext cx="1631" cy="1549"/>
                <a:chOff x="1244" y="825"/>
                <a:chExt cx="1631" cy="1549"/>
              </a:xfrm>
            </p:grpSpPr>
            <p:sp>
              <p:nvSpPr>
                <p:cNvPr id="61525" name="AutoShape 1107">
                  <a:extLst>
                    <a:ext uri="{FF2B5EF4-FFF2-40B4-BE49-F238E27FC236}">
                      <a16:creationId xmlns:a16="http://schemas.microsoft.com/office/drawing/2014/main" id="{E59CFD09-ED16-BFC3-55DA-E25DD1EEE70A}"/>
                    </a:ext>
                  </a:extLst>
                </p:cNvPr>
                <p:cNvSpPr>
                  <a:spLocks noChangeArrowheads="1"/>
                </p:cNvSpPr>
                <p:nvPr/>
              </p:nvSpPr>
              <p:spPr bwMode="auto">
                <a:xfrm rot="-2495242">
                  <a:off x="2544" y="2160"/>
                  <a:ext cx="235" cy="118"/>
                </a:xfrm>
                <a:prstGeom prst="upArrow">
                  <a:avLst>
                    <a:gd name="adj1" fmla="val 50000"/>
                    <a:gd name="adj2" fmla="val 25000"/>
                  </a:avLst>
                </a:prstGeom>
                <a:solidFill>
                  <a:srgbClr val="F1FC1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26" name="AutoShape 1108">
                  <a:extLst>
                    <a:ext uri="{FF2B5EF4-FFF2-40B4-BE49-F238E27FC236}">
                      <a16:creationId xmlns:a16="http://schemas.microsoft.com/office/drawing/2014/main" id="{76A9F2DC-3A3E-208A-4974-F8AABEC3710B}"/>
                    </a:ext>
                  </a:extLst>
                </p:cNvPr>
                <p:cNvSpPr>
                  <a:spLocks noChangeArrowheads="1"/>
                </p:cNvSpPr>
                <p:nvPr/>
              </p:nvSpPr>
              <p:spPr bwMode="auto">
                <a:xfrm rot="-2495242">
                  <a:off x="2449" y="2074"/>
                  <a:ext cx="206" cy="111"/>
                </a:xfrm>
                <a:prstGeom prst="upArrow">
                  <a:avLst>
                    <a:gd name="adj1" fmla="val 50000"/>
                    <a:gd name="adj2" fmla="val 25000"/>
                  </a:avLst>
                </a:prstGeom>
                <a:gradFill rotWithShape="0">
                  <a:gsLst>
                    <a:gs pos="0">
                      <a:srgbClr val="D91703"/>
                    </a:gs>
                    <a:gs pos="100000">
                      <a:srgbClr val="F1FC1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27" name="AutoShape 1109">
                  <a:extLst>
                    <a:ext uri="{FF2B5EF4-FFF2-40B4-BE49-F238E27FC236}">
                      <a16:creationId xmlns:a16="http://schemas.microsoft.com/office/drawing/2014/main" id="{EE9B2F7B-5907-E57B-F49B-F096DF16EC5E}"/>
                    </a:ext>
                  </a:extLst>
                </p:cNvPr>
                <p:cNvSpPr>
                  <a:spLocks noChangeArrowheads="1"/>
                </p:cNvSpPr>
                <p:nvPr/>
              </p:nvSpPr>
              <p:spPr bwMode="auto">
                <a:xfrm rot="-2495242">
                  <a:off x="2361" y="1978"/>
                  <a:ext cx="196" cy="132"/>
                </a:xfrm>
                <a:prstGeom prst="upArrow">
                  <a:avLst>
                    <a:gd name="adj1" fmla="val 50000"/>
                    <a:gd name="adj2" fmla="val 25000"/>
                  </a:avLst>
                </a:prstGeom>
                <a:solidFill>
                  <a:srgbClr val="D9170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28" name="AutoShape 1110">
                  <a:extLst>
                    <a:ext uri="{FF2B5EF4-FFF2-40B4-BE49-F238E27FC236}">
                      <a16:creationId xmlns:a16="http://schemas.microsoft.com/office/drawing/2014/main" id="{8CA1444A-1A51-CA1F-6B04-844DF2A6CD2F}"/>
                    </a:ext>
                  </a:extLst>
                </p:cNvPr>
                <p:cNvSpPr>
                  <a:spLocks noChangeArrowheads="1"/>
                </p:cNvSpPr>
                <p:nvPr/>
              </p:nvSpPr>
              <p:spPr bwMode="auto">
                <a:xfrm rot="-2495242">
                  <a:off x="2640" y="2256"/>
                  <a:ext cx="235" cy="118"/>
                </a:xfrm>
                <a:prstGeom prst="upArrow">
                  <a:avLst>
                    <a:gd name="adj1" fmla="val 50000"/>
                    <a:gd name="adj2" fmla="val 25000"/>
                  </a:avLst>
                </a:prstGeom>
                <a:gradFill rotWithShape="0">
                  <a:gsLst>
                    <a:gs pos="0">
                      <a:srgbClr val="F1FC16"/>
                    </a:gs>
                    <a:gs pos="100000">
                      <a:srgbClr val="D91703"/>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29" name="AutoShape 1111">
                  <a:extLst>
                    <a:ext uri="{FF2B5EF4-FFF2-40B4-BE49-F238E27FC236}">
                      <a16:creationId xmlns:a16="http://schemas.microsoft.com/office/drawing/2014/main" id="{9CF5344B-EAA2-CDB6-B5A6-95BA0F5FEBC2}"/>
                    </a:ext>
                  </a:extLst>
                </p:cNvPr>
                <p:cNvSpPr>
                  <a:spLocks noChangeArrowheads="1"/>
                </p:cNvSpPr>
                <p:nvPr/>
              </p:nvSpPr>
              <p:spPr bwMode="auto">
                <a:xfrm rot="-2495242">
                  <a:off x="2159" y="1788"/>
                  <a:ext cx="196" cy="111"/>
                </a:xfrm>
                <a:prstGeom prst="upArrow">
                  <a:avLst>
                    <a:gd name="adj1" fmla="val 50000"/>
                    <a:gd name="adj2" fmla="val 25000"/>
                  </a:avLst>
                </a:prstGeom>
                <a:solidFill>
                  <a:srgbClr val="F1FC1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30" name="AutoShape 1112">
                  <a:extLst>
                    <a:ext uri="{FF2B5EF4-FFF2-40B4-BE49-F238E27FC236}">
                      <a16:creationId xmlns:a16="http://schemas.microsoft.com/office/drawing/2014/main" id="{44060898-BCA0-E569-2F18-302BAACDA65E}"/>
                    </a:ext>
                  </a:extLst>
                </p:cNvPr>
                <p:cNvSpPr>
                  <a:spLocks noChangeArrowheads="1"/>
                </p:cNvSpPr>
                <p:nvPr/>
              </p:nvSpPr>
              <p:spPr bwMode="auto">
                <a:xfrm rot="-2495242">
                  <a:off x="2060" y="1692"/>
                  <a:ext cx="198" cy="108"/>
                </a:xfrm>
                <a:prstGeom prst="upArrow">
                  <a:avLst>
                    <a:gd name="adj1" fmla="val 50000"/>
                    <a:gd name="adj2" fmla="val 25000"/>
                  </a:avLst>
                </a:prstGeom>
                <a:gradFill rotWithShape="0">
                  <a:gsLst>
                    <a:gs pos="0">
                      <a:srgbClr val="D91703"/>
                    </a:gs>
                    <a:gs pos="100000">
                      <a:srgbClr val="F1FC1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31" name="AutoShape 1113">
                  <a:extLst>
                    <a:ext uri="{FF2B5EF4-FFF2-40B4-BE49-F238E27FC236}">
                      <a16:creationId xmlns:a16="http://schemas.microsoft.com/office/drawing/2014/main" id="{11FB42A4-18E6-C4C7-E691-846BCF9FBAFC}"/>
                    </a:ext>
                  </a:extLst>
                </p:cNvPr>
                <p:cNvSpPr>
                  <a:spLocks noChangeArrowheads="1"/>
                </p:cNvSpPr>
                <p:nvPr/>
              </p:nvSpPr>
              <p:spPr bwMode="auto">
                <a:xfrm rot="-2495242">
                  <a:off x="2013" y="1593"/>
                  <a:ext cx="118" cy="133"/>
                </a:xfrm>
                <a:prstGeom prst="upArrow">
                  <a:avLst>
                    <a:gd name="adj1" fmla="val 50000"/>
                    <a:gd name="adj2" fmla="val 28178"/>
                  </a:avLst>
                </a:prstGeom>
                <a:solidFill>
                  <a:srgbClr val="D9170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32" name="AutoShape 1114">
                  <a:extLst>
                    <a:ext uri="{FF2B5EF4-FFF2-40B4-BE49-F238E27FC236}">
                      <a16:creationId xmlns:a16="http://schemas.microsoft.com/office/drawing/2014/main" id="{67D35A39-3572-E55F-A9C2-F34946F0DF9A}"/>
                    </a:ext>
                  </a:extLst>
                </p:cNvPr>
                <p:cNvSpPr>
                  <a:spLocks noChangeArrowheads="1"/>
                </p:cNvSpPr>
                <p:nvPr/>
              </p:nvSpPr>
              <p:spPr bwMode="auto">
                <a:xfrm rot="-2495242">
                  <a:off x="2258" y="1882"/>
                  <a:ext cx="189" cy="97"/>
                </a:xfrm>
                <a:prstGeom prst="upArrow">
                  <a:avLst>
                    <a:gd name="adj1" fmla="val 50000"/>
                    <a:gd name="adj2" fmla="val 25000"/>
                  </a:avLst>
                </a:prstGeom>
                <a:gradFill rotWithShape="0">
                  <a:gsLst>
                    <a:gs pos="0">
                      <a:srgbClr val="F1FC16"/>
                    </a:gs>
                    <a:gs pos="100000">
                      <a:srgbClr val="D91703"/>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33" name="AutoShape 1115">
                  <a:extLst>
                    <a:ext uri="{FF2B5EF4-FFF2-40B4-BE49-F238E27FC236}">
                      <a16:creationId xmlns:a16="http://schemas.microsoft.com/office/drawing/2014/main" id="{41FD72DA-9C01-4010-FAE7-7057983E14A3}"/>
                    </a:ext>
                  </a:extLst>
                </p:cNvPr>
                <p:cNvSpPr>
                  <a:spLocks noChangeArrowheads="1"/>
                </p:cNvSpPr>
                <p:nvPr/>
              </p:nvSpPr>
              <p:spPr bwMode="auto">
                <a:xfrm rot="-2495242">
                  <a:off x="1821" y="1400"/>
                  <a:ext cx="115" cy="127"/>
                </a:xfrm>
                <a:prstGeom prst="upArrow">
                  <a:avLst>
                    <a:gd name="adj1" fmla="val 50000"/>
                    <a:gd name="adj2" fmla="val 27609"/>
                  </a:avLst>
                </a:prstGeom>
                <a:solidFill>
                  <a:srgbClr val="F1FC1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34" name="AutoShape 1116">
                  <a:extLst>
                    <a:ext uri="{FF2B5EF4-FFF2-40B4-BE49-F238E27FC236}">
                      <a16:creationId xmlns:a16="http://schemas.microsoft.com/office/drawing/2014/main" id="{F750D860-2B71-3192-88F4-C5C03F0EAA34}"/>
                    </a:ext>
                  </a:extLst>
                </p:cNvPr>
                <p:cNvSpPr>
                  <a:spLocks noChangeArrowheads="1"/>
                </p:cNvSpPr>
                <p:nvPr/>
              </p:nvSpPr>
              <p:spPr bwMode="auto">
                <a:xfrm rot="-2495242">
                  <a:off x="1724" y="1305"/>
                  <a:ext cx="117" cy="124"/>
                </a:xfrm>
                <a:prstGeom prst="upArrow">
                  <a:avLst>
                    <a:gd name="adj1" fmla="val 50000"/>
                    <a:gd name="adj2" fmla="val 26496"/>
                  </a:avLst>
                </a:prstGeom>
                <a:gradFill rotWithShape="0">
                  <a:gsLst>
                    <a:gs pos="0">
                      <a:srgbClr val="D91703"/>
                    </a:gs>
                    <a:gs pos="100000">
                      <a:srgbClr val="F1FC1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35" name="AutoShape 1117">
                  <a:extLst>
                    <a:ext uri="{FF2B5EF4-FFF2-40B4-BE49-F238E27FC236}">
                      <a16:creationId xmlns:a16="http://schemas.microsoft.com/office/drawing/2014/main" id="{73303BA9-C142-2163-563D-4B4C2091111F}"/>
                    </a:ext>
                  </a:extLst>
                </p:cNvPr>
                <p:cNvSpPr>
                  <a:spLocks noChangeArrowheads="1"/>
                </p:cNvSpPr>
                <p:nvPr/>
              </p:nvSpPr>
              <p:spPr bwMode="auto">
                <a:xfrm rot="-2495242">
                  <a:off x="1628" y="1209"/>
                  <a:ext cx="117" cy="124"/>
                </a:xfrm>
                <a:prstGeom prst="upArrow">
                  <a:avLst>
                    <a:gd name="adj1" fmla="val 50000"/>
                    <a:gd name="adj2" fmla="val 26496"/>
                  </a:avLst>
                </a:prstGeom>
                <a:solidFill>
                  <a:srgbClr val="D9170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36" name="AutoShape 1118">
                  <a:extLst>
                    <a:ext uri="{FF2B5EF4-FFF2-40B4-BE49-F238E27FC236}">
                      <a16:creationId xmlns:a16="http://schemas.microsoft.com/office/drawing/2014/main" id="{7CBC3B1B-FEC3-B860-FD20-41CAE7C2FB23}"/>
                    </a:ext>
                  </a:extLst>
                </p:cNvPr>
                <p:cNvSpPr>
                  <a:spLocks noChangeArrowheads="1"/>
                </p:cNvSpPr>
                <p:nvPr/>
              </p:nvSpPr>
              <p:spPr bwMode="auto">
                <a:xfrm rot="-2495242">
                  <a:off x="1917" y="1496"/>
                  <a:ext cx="115" cy="127"/>
                </a:xfrm>
                <a:prstGeom prst="upArrow">
                  <a:avLst>
                    <a:gd name="adj1" fmla="val 50000"/>
                    <a:gd name="adj2" fmla="val 27609"/>
                  </a:avLst>
                </a:prstGeom>
                <a:gradFill rotWithShape="0">
                  <a:gsLst>
                    <a:gs pos="0">
                      <a:srgbClr val="F1FC16"/>
                    </a:gs>
                    <a:gs pos="100000">
                      <a:srgbClr val="D91703"/>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37" name="AutoShape 1119">
                  <a:extLst>
                    <a:ext uri="{FF2B5EF4-FFF2-40B4-BE49-F238E27FC236}">
                      <a16:creationId xmlns:a16="http://schemas.microsoft.com/office/drawing/2014/main" id="{70B8AA19-D5EB-7FED-2DEF-FEC5CAF27F92}"/>
                    </a:ext>
                  </a:extLst>
                </p:cNvPr>
                <p:cNvSpPr>
                  <a:spLocks noChangeArrowheads="1"/>
                </p:cNvSpPr>
                <p:nvPr/>
              </p:nvSpPr>
              <p:spPr bwMode="auto">
                <a:xfrm rot="-2495242">
                  <a:off x="1437" y="1016"/>
                  <a:ext cx="115" cy="127"/>
                </a:xfrm>
                <a:prstGeom prst="upArrow">
                  <a:avLst>
                    <a:gd name="adj1" fmla="val 50000"/>
                    <a:gd name="adj2" fmla="val 27609"/>
                  </a:avLst>
                </a:prstGeom>
                <a:solidFill>
                  <a:srgbClr val="F1FC1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38" name="AutoShape 1120">
                  <a:extLst>
                    <a:ext uri="{FF2B5EF4-FFF2-40B4-BE49-F238E27FC236}">
                      <a16:creationId xmlns:a16="http://schemas.microsoft.com/office/drawing/2014/main" id="{99E0130A-1E88-2870-909F-B5AC2450CF02}"/>
                    </a:ext>
                  </a:extLst>
                </p:cNvPr>
                <p:cNvSpPr>
                  <a:spLocks noChangeArrowheads="1"/>
                </p:cNvSpPr>
                <p:nvPr/>
              </p:nvSpPr>
              <p:spPr bwMode="auto">
                <a:xfrm rot="-2495242">
                  <a:off x="1340" y="921"/>
                  <a:ext cx="117" cy="124"/>
                </a:xfrm>
                <a:prstGeom prst="upArrow">
                  <a:avLst>
                    <a:gd name="adj1" fmla="val 50000"/>
                    <a:gd name="adj2" fmla="val 26496"/>
                  </a:avLst>
                </a:prstGeom>
                <a:gradFill rotWithShape="0">
                  <a:gsLst>
                    <a:gs pos="0">
                      <a:srgbClr val="D91703"/>
                    </a:gs>
                    <a:gs pos="100000">
                      <a:srgbClr val="F1FC1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39" name="AutoShape 1121">
                  <a:extLst>
                    <a:ext uri="{FF2B5EF4-FFF2-40B4-BE49-F238E27FC236}">
                      <a16:creationId xmlns:a16="http://schemas.microsoft.com/office/drawing/2014/main" id="{A1A9A224-46EA-F4E5-71E3-8DE531F9EE43}"/>
                    </a:ext>
                  </a:extLst>
                </p:cNvPr>
                <p:cNvSpPr>
                  <a:spLocks noChangeArrowheads="1"/>
                </p:cNvSpPr>
                <p:nvPr/>
              </p:nvSpPr>
              <p:spPr bwMode="auto">
                <a:xfrm rot="-2495242">
                  <a:off x="1244" y="825"/>
                  <a:ext cx="117" cy="124"/>
                </a:xfrm>
                <a:prstGeom prst="upArrow">
                  <a:avLst>
                    <a:gd name="adj1" fmla="val 50000"/>
                    <a:gd name="adj2" fmla="val 26496"/>
                  </a:avLst>
                </a:prstGeom>
                <a:solidFill>
                  <a:srgbClr val="D9170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1540" name="AutoShape 1122">
                  <a:extLst>
                    <a:ext uri="{FF2B5EF4-FFF2-40B4-BE49-F238E27FC236}">
                      <a16:creationId xmlns:a16="http://schemas.microsoft.com/office/drawing/2014/main" id="{8F8D840B-A35B-6069-6255-BBEDD8EC1115}"/>
                    </a:ext>
                  </a:extLst>
                </p:cNvPr>
                <p:cNvSpPr>
                  <a:spLocks noChangeArrowheads="1"/>
                </p:cNvSpPr>
                <p:nvPr/>
              </p:nvSpPr>
              <p:spPr bwMode="auto">
                <a:xfrm rot="-2495242">
                  <a:off x="1533" y="1112"/>
                  <a:ext cx="115" cy="127"/>
                </a:xfrm>
                <a:prstGeom prst="upArrow">
                  <a:avLst>
                    <a:gd name="adj1" fmla="val 50000"/>
                    <a:gd name="adj2" fmla="val 27609"/>
                  </a:avLst>
                </a:prstGeom>
                <a:gradFill rotWithShape="0">
                  <a:gsLst>
                    <a:gs pos="0">
                      <a:srgbClr val="F1FC16"/>
                    </a:gs>
                    <a:gs pos="100000">
                      <a:srgbClr val="D91703"/>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grpSp>
        </p:grpSp>
        <p:grpSp>
          <p:nvGrpSpPr>
            <p:cNvPr id="61497" name="Group 1123">
              <a:extLst>
                <a:ext uri="{FF2B5EF4-FFF2-40B4-BE49-F238E27FC236}">
                  <a16:creationId xmlns:a16="http://schemas.microsoft.com/office/drawing/2014/main" id="{DEAE2D1A-1A52-2868-0374-2941804967D8}"/>
                </a:ext>
              </a:extLst>
            </p:cNvPr>
            <p:cNvGrpSpPr>
              <a:grpSpLocks/>
            </p:cNvGrpSpPr>
            <p:nvPr/>
          </p:nvGrpSpPr>
          <p:grpSpPr bwMode="auto">
            <a:xfrm>
              <a:off x="1584" y="1680"/>
              <a:ext cx="493" cy="187"/>
              <a:chOff x="665" y="1634"/>
              <a:chExt cx="493" cy="187"/>
            </a:xfrm>
          </p:grpSpPr>
          <p:sp>
            <p:nvSpPr>
              <p:cNvPr id="61518" name="Line 1124">
                <a:extLst>
                  <a:ext uri="{FF2B5EF4-FFF2-40B4-BE49-F238E27FC236}">
                    <a16:creationId xmlns:a16="http://schemas.microsoft.com/office/drawing/2014/main" id="{E8EF72C0-DC95-2C9F-FD8B-837765A13426}"/>
                  </a:ext>
                </a:extLst>
              </p:cNvPr>
              <p:cNvSpPr>
                <a:spLocks noChangeShapeType="1"/>
              </p:cNvSpPr>
              <p:nvPr/>
            </p:nvSpPr>
            <p:spPr bwMode="auto">
              <a:xfrm rot="-3466599" flipH="1" flipV="1">
                <a:off x="930" y="1664"/>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1519" name="Line 1125">
                <a:extLst>
                  <a:ext uri="{FF2B5EF4-FFF2-40B4-BE49-F238E27FC236}">
                    <a16:creationId xmlns:a16="http://schemas.microsoft.com/office/drawing/2014/main" id="{AD3664B9-4128-3DA4-EDC3-08E80F7046C2}"/>
                  </a:ext>
                </a:extLst>
              </p:cNvPr>
              <p:cNvSpPr>
                <a:spLocks noChangeShapeType="1"/>
              </p:cNvSpPr>
              <p:nvPr/>
            </p:nvSpPr>
            <p:spPr bwMode="auto">
              <a:xfrm rot="-3466599" flipH="1" flipV="1">
                <a:off x="1062" y="1634"/>
                <a:ext cx="96" cy="96"/>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1520" name="Line 1126">
                <a:extLst>
                  <a:ext uri="{FF2B5EF4-FFF2-40B4-BE49-F238E27FC236}">
                    <a16:creationId xmlns:a16="http://schemas.microsoft.com/office/drawing/2014/main" id="{22D5878C-4105-7A20-BA77-324F8662ACB7}"/>
                  </a:ext>
                </a:extLst>
              </p:cNvPr>
              <p:cNvSpPr>
                <a:spLocks noChangeShapeType="1"/>
              </p:cNvSpPr>
              <p:nvPr/>
            </p:nvSpPr>
            <p:spPr bwMode="auto">
              <a:xfrm rot="-3466599" flipH="1" flipV="1">
                <a:off x="797" y="1695"/>
                <a:ext cx="96" cy="96"/>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1521" name="Line 1127">
                <a:extLst>
                  <a:ext uri="{FF2B5EF4-FFF2-40B4-BE49-F238E27FC236}">
                    <a16:creationId xmlns:a16="http://schemas.microsoft.com/office/drawing/2014/main" id="{1BA00F06-A4E4-8686-78DD-232C2D3ED639}"/>
                  </a:ext>
                </a:extLst>
              </p:cNvPr>
              <p:cNvSpPr>
                <a:spLocks noChangeShapeType="1"/>
              </p:cNvSpPr>
              <p:nvPr/>
            </p:nvSpPr>
            <p:spPr bwMode="auto">
              <a:xfrm rot="-3466599" flipH="1" flipV="1">
                <a:off x="665" y="1725"/>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grpSp>
        <p:grpSp>
          <p:nvGrpSpPr>
            <p:cNvPr id="61498" name="Group 1128">
              <a:extLst>
                <a:ext uri="{FF2B5EF4-FFF2-40B4-BE49-F238E27FC236}">
                  <a16:creationId xmlns:a16="http://schemas.microsoft.com/office/drawing/2014/main" id="{9FF0D34C-E886-F554-B231-257D6DE450E6}"/>
                </a:ext>
              </a:extLst>
            </p:cNvPr>
            <p:cNvGrpSpPr>
              <a:grpSpLocks/>
            </p:cNvGrpSpPr>
            <p:nvPr/>
          </p:nvGrpSpPr>
          <p:grpSpPr bwMode="auto">
            <a:xfrm>
              <a:off x="2064" y="1955"/>
              <a:ext cx="357" cy="409"/>
              <a:chOff x="781" y="2579"/>
              <a:chExt cx="357" cy="409"/>
            </a:xfrm>
          </p:grpSpPr>
          <p:sp>
            <p:nvSpPr>
              <p:cNvPr id="61514" name="Line 1129">
                <a:extLst>
                  <a:ext uri="{FF2B5EF4-FFF2-40B4-BE49-F238E27FC236}">
                    <a16:creationId xmlns:a16="http://schemas.microsoft.com/office/drawing/2014/main" id="{609B28CF-9E2F-0F6D-647F-EE5BA04F8766}"/>
                  </a:ext>
                </a:extLst>
              </p:cNvPr>
              <p:cNvSpPr>
                <a:spLocks noChangeShapeType="1"/>
              </p:cNvSpPr>
              <p:nvPr/>
            </p:nvSpPr>
            <p:spPr bwMode="auto">
              <a:xfrm rot="-5715754" flipH="1" flipV="1">
                <a:off x="955" y="2683"/>
                <a:ext cx="96" cy="96"/>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1515" name="Line 1130">
                <a:extLst>
                  <a:ext uri="{FF2B5EF4-FFF2-40B4-BE49-F238E27FC236}">
                    <a16:creationId xmlns:a16="http://schemas.microsoft.com/office/drawing/2014/main" id="{E2844654-29E0-4A52-83ED-EE7E0BE3EE3C}"/>
                  </a:ext>
                </a:extLst>
              </p:cNvPr>
              <p:cNvSpPr>
                <a:spLocks noChangeShapeType="1"/>
              </p:cNvSpPr>
              <p:nvPr/>
            </p:nvSpPr>
            <p:spPr bwMode="auto">
              <a:xfrm rot="-5715754" flipH="1" flipV="1">
                <a:off x="1042" y="2579"/>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1516" name="Line 1131">
                <a:extLst>
                  <a:ext uri="{FF2B5EF4-FFF2-40B4-BE49-F238E27FC236}">
                    <a16:creationId xmlns:a16="http://schemas.microsoft.com/office/drawing/2014/main" id="{E04C5106-F803-237F-D16D-164D0176A8D1}"/>
                  </a:ext>
                </a:extLst>
              </p:cNvPr>
              <p:cNvSpPr>
                <a:spLocks noChangeShapeType="1"/>
              </p:cNvSpPr>
              <p:nvPr/>
            </p:nvSpPr>
            <p:spPr bwMode="auto">
              <a:xfrm rot="-5715754" flipH="1" flipV="1">
                <a:off x="868" y="2788"/>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1517" name="Line 1132">
                <a:extLst>
                  <a:ext uri="{FF2B5EF4-FFF2-40B4-BE49-F238E27FC236}">
                    <a16:creationId xmlns:a16="http://schemas.microsoft.com/office/drawing/2014/main" id="{BDE3CD1A-C54F-7ED9-ED51-07E03816895B}"/>
                  </a:ext>
                </a:extLst>
              </p:cNvPr>
              <p:cNvSpPr>
                <a:spLocks noChangeShapeType="1"/>
              </p:cNvSpPr>
              <p:nvPr/>
            </p:nvSpPr>
            <p:spPr bwMode="auto">
              <a:xfrm rot="-5715754" flipH="1" flipV="1">
                <a:off x="781" y="2892"/>
                <a:ext cx="96" cy="96"/>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grpSp>
        <p:grpSp>
          <p:nvGrpSpPr>
            <p:cNvPr id="61499" name="Group 1133">
              <a:extLst>
                <a:ext uri="{FF2B5EF4-FFF2-40B4-BE49-F238E27FC236}">
                  <a16:creationId xmlns:a16="http://schemas.microsoft.com/office/drawing/2014/main" id="{DD9ABEC8-5E24-18FF-5190-E6CD7ECE1D41}"/>
                </a:ext>
              </a:extLst>
            </p:cNvPr>
            <p:cNvGrpSpPr>
              <a:grpSpLocks/>
            </p:cNvGrpSpPr>
            <p:nvPr/>
          </p:nvGrpSpPr>
          <p:grpSpPr bwMode="auto">
            <a:xfrm>
              <a:off x="2544" y="1728"/>
              <a:ext cx="477" cy="243"/>
              <a:chOff x="2449" y="934"/>
              <a:chExt cx="477" cy="243"/>
            </a:xfrm>
          </p:grpSpPr>
          <p:sp>
            <p:nvSpPr>
              <p:cNvPr id="61510" name="Line 1134">
                <a:extLst>
                  <a:ext uri="{FF2B5EF4-FFF2-40B4-BE49-F238E27FC236}">
                    <a16:creationId xmlns:a16="http://schemas.microsoft.com/office/drawing/2014/main" id="{B42BA4CC-A730-BDD8-5A1C-57503D1F9E31}"/>
                  </a:ext>
                </a:extLst>
              </p:cNvPr>
              <p:cNvSpPr>
                <a:spLocks noChangeShapeType="1"/>
              </p:cNvSpPr>
              <p:nvPr/>
            </p:nvSpPr>
            <p:spPr bwMode="auto">
              <a:xfrm rot="6837430" flipH="1" flipV="1">
                <a:off x="2576" y="1032"/>
                <a:ext cx="96" cy="96"/>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1511" name="Line 1135">
                <a:extLst>
                  <a:ext uri="{FF2B5EF4-FFF2-40B4-BE49-F238E27FC236}">
                    <a16:creationId xmlns:a16="http://schemas.microsoft.com/office/drawing/2014/main" id="{6644B6AC-178F-8382-93E0-E29D7C959F18}"/>
                  </a:ext>
                </a:extLst>
              </p:cNvPr>
              <p:cNvSpPr>
                <a:spLocks noChangeShapeType="1"/>
              </p:cNvSpPr>
              <p:nvPr/>
            </p:nvSpPr>
            <p:spPr bwMode="auto">
              <a:xfrm rot="6837430" flipH="1" flipV="1">
                <a:off x="2449" y="1081"/>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1512" name="Line 1136">
                <a:extLst>
                  <a:ext uri="{FF2B5EF4-FFF2-40B4-BE49-F238E27FC236}">
                    <a16:creationId xmlns:a16="http://schemas.microsoft.com/office/drawing/2014/main" id="{0876FFE1-AF38-C6E1-3F48-E76F3F658FB5}"/>
                  </a:ext>
                </a:extLst>
              </p:cNvPr>
              <p:cNvSpPr>
                <a:spLocks noChangeShapeType="1"/>
              </p:cNvSpPr>
              <p:nvPr/>
            </p:nvSpPr>
            <p:spPr bwMode="auto">
              <a:xfrm rot="6837430" flipH="1" flipV="1">
                <a:off x="2703" y="983"/>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1513" name="Line 1137">
                <a:extLst>
                  <a:ext uri="{FF2B5EF4-FFF2-40B4-BE49-F238E27FC236}">
                    <a16:creationId xmlns:a16="http://schemas.microsoft.com/office/drawing/2014/main" id="{A4B815A9-C0C7-E9E1-FEFE-B3D4107B6150}"/>
                  </a:ext>
                </a:extLst>
              </p:cNvPr>
              <p:cNvSpPr>
                <a:spLocks noChangeShapeType="1"/>
              </p:cNvSpPr>
              <p:nvPr/>
            </p:nvSpPr>
            <p:spPr bwMode="auto">
              <a:xfrm rot="6837430" flipH="1" flipV="1">
                <a:off x="2830" y="934"/>
                <a:ext cx="96" cy="96"/>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grpSp>
        <p:grpSp>
          <p:nvGrpSpPr>
            <p:cNvPr id="61500" name="Group 1138">
              <a:extLst>
                <a:ext uri="{FF2B5EF4-FFF2-40B4-BE49-F238E27FC236}">
                  <a16:creationId xmlns:a16="http://schemas.microsoft.com/office/drawing/2014/main" id="{109F8E53-05E3-2F7A-808D-2CAF7C347D61}"/>
                </a:ext>
              </a:extLst>
            </p:cNvPr>
            <p:cNvGrpSpPr>
              <a:grpSpLocks/>
            </p:cNvGrpSpPr>
            <p:nvPr/>
          </p:nvGrpSpPr>
          <p:grpSpPr bwMode="auto">
            <a:xfrm>
              <a:off x="2544" y="1677"/>
              <a:ext cx="221" cy="483"/>
              <a:chOff x="3537" y="2110"/>
              <a:chExt cx="221" cy="483"/>
            </a:xfrm>
          </p:grpSpPr>
          <p:sp>
            <p:nvSpPr>
              <p:cNvPr id="61506" name="Line 1139">
                <a:extLst>
                  <a:ext uri="{FF2B5EF4-FFF2-40B4-BE49-F238E27FC236}">
                    <a16:creationId xmlns:a16="http://schemas.microsoft.com/office/drawing/2014/main" id="{E1FF71A9-204B-77A4-4CC5-E17A4FE6F6C9}"/>
                  </a:ext>
                </a:extLst>
              </p:cNvPr>
              <p:cNvSpPr>
                <a:spLocks noChangeShapeType="1"/>
              </p:cNvSpPr>
              <p:nvPr/>
            </p:nvSpPr>
            <p:spPr bwMode="auto">
              <a:xfrm rot="3771334" flipH="1" flipV="1">
                <a:off x="3579" y="2368"/>
                <a:ext cx="96" cy="96"/>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1507" name="Line 1140">
                <a:extLst>
                  <a:ext uri="{FF2B5EF4-FFF2-40B4-BE49-F238E27FC236}">
                    <a16:creationId xmlns:a16="http://schemas.microsoft.com/office/drawing/2014/main" id="{B842CF7B-A94F-B883-7C85-30C42D8553DD}"/>
                  </a:ext>
                </a:extLst>
              </p:cNvPr>
              <p:cNvSpPr>
                <a:spLocks noChangeShapeType="1"/>
              </p:cNvSpPr>
              <p:nvPr/>
            </p:nvSpPr>
            <p:spPr bwMode="auto">
              <a:xfrm rot="3771334" flipH="1" flipV="1">
                <a:off x="3537" y="2497"/>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1508" name="Line 1141">
                <a:extLst>
                  <a:ext uri="{FF2B5EF4-FFF2-40B4-BE49-F238E27FC236}">
                    <a16:creationId xmlns:a16="http://schemas.microsoft.com/office/drawing/2014/main" id="{D9149545-13FC-0144-A439-6222EA3BB129}"/>
                  </a:ext>
                </a:extLst>
              </p:cNvPr>
              <p:cNvSpPr>
                <a:spLocks noChangeShapeType="1"/>
              </p:cNvSpPr>
              <p:nvPr/>
            </p:nvSpPr>
            <p:spPr bwMode="auto">
              <a:xfrm rot="3771334" flipH="1" flipV="1">
                <a:off x="3620" y="2239"/>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1509" name="Line 1142">
                <a:extLst>
                  <a:ext uri="{FF2B5EF4-FFF2-40B4-BE49-F238E27FC236}">
                    <a16:creationId xmlns:a16="http://schemas.microsoft.com/office/drawing/2014/main" id="{20178A4C-3025-8E39-1D27-35C556490AD6}"/>
                  </a:ext>
                </a:extLst>
              </p:cNvPr>
              <p:cNvSpPr>
                <a:spLocks noChangeShapeType="1"/>
              </p:cNvSpPr>
              <p:nvPr/>
            </p:nvSpPr>
            <p:spPr bwMode="auto">
              <a:xfrm rot="3771334" flipH="1" flipV="1">
                <a:off x="3662" y="2110"/>
                <a:ext cx="96" cy="96"/>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grpSp>
        <p:grpSp>
          <p:nvGrpSpPr>
            <p:cNvPr id="61501" name="Group 1143">
              <a:extLst>
                <a:ext uri="{FF2B5EF4-FFF2-40B4-BE49-F238E27FC236}">
                  <a16:creationId xmlns:a16="http://schemas.microsoft.com/office/drawing/2014/main" id="{D7718F66-04B7-2452-72C6-B828F4E4E84A}"/>
                </a:ext>
              </a:extLst>
            </p:cNvPr>
            <p:cNvGrpSpPr>
              <a:grpSpLocks/>
            </p:cNvGrpSpPr>
            <p:nvPr/>
          </p:nvGrpSpPr>
          <p:grpSpPr bwMode="auto">
            <a:xfrm>
              <a:off x="2544" y="2160"/>
              <a:ext cx="102" cy="512"/>
              <a:chOff x="1291" y="3540"/>
              <a:chExt cx="102" cy="512"/>
            </a:xfrm>
          </p:grpSpPr>
          <p:sp>
            <p:nvSpPr>
              <p:cNvPr id="61502" name="Line 1144">
                <a:extLst>
                  <a:ext uri="{FF2B5EF4-FFF2-40B4-BE49-F238E27FC236}">
                    <a16:creationId xmlns:a16="http://schemas.microsoft.com/office/drawing/2014/main" id="{D04F9B4E-F007-69A4-8697-20F8B4E85DB2}"/>
                  </a:ext>
                </a:extLst>
              </p:cNvPr>
              <p:cNvSpPr>
                <a:spLocks noChangeShapeType="1"/>
              </p:cNvSpPr>
              <p:nvPr/>
            </p:nvSpPr>
            <p:spPr bwMode="auto">
              <a:xfrm rot="-8177424" flipH="1" flipV="1">
                <a:off x="1294" y="3676"/>
                <a:ext cx="96" cy="96"/>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1503" name="Line 1145">
                <a:extLst>
                  <a:ext uri="{FF2B5EF4-FFF2-40B4-BE49-F238E27FC236}">
                    <a16:creationId xmlns:a16="http://schemas.microsoft.com/office/drawing/2014/main" id="{78182577-6E3B-B2BD-08F8-743778BE23ED}"/>
                  </a:ext>
                </a:extLst>
              </p:cNvPr>
              <p:cNvSpPr>
                <a:spLocks noChangeShapeType="1"/>
              </p:cNvSpPr>
              <p:nvPr/>
            </p:nvSpPr>
            <p:spPr bwMode="auto">
              <a:xfrm rot="-8177424" flipH="1" flipV="1">
                <a:off x="1291" y="3540"/>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1504" name="Line 1146">
                <a:extLst>
                  <a:ext uri="{FF2B5EF4-FFF2-40B4-BE49-F238E27FC236}">
                    <a16:creationId xmlns:a16="http://schemas.microsoft.com/office/drawing/2014/main" id="{4EDA6990-CA17-AEB9-B007-68105B7B8A83}"/>
                  </a:ext>
                </a:extLst>
              </p:cNvPr>
              <p:cNvSpPr>
                <a:spLocks noChangeShapeType="1"/>
              </p:cNvSpPr>
              <p:nvPr/>
            </p:nvSpPr>
            <p:spPr bwMode="auto">
              <a:xfrm rot="-8177424" flipH="1" flipV="1">
                <a:off x="1297" y="3811"/>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1505" name="Line 1147">
                <a:extLst>
                  <a:ext uri="{FF2B5EF4-FFF2-40B4-BE49-F238E27FC236}">
                    <a16:creationId xmlns:a16="http://schemas.microsoft.com/office/drawing/2014/main" id="{63D4ACE3-DAE6-333A-5595-EE26E3DBBC4B}"/>
                  </a:ext>
                </a:extLst>
              </p:cNvPr>
              <p:cNvSpPr>
                <a:spLocks noChangeShapeType="1"/>
              </p:cNvSpPr>
              <p:nvPr/>
            </p:nvSpPr>
            <p:spPr bwMode="auto">
              <a:xfrm rot="-8177424" flipH="1" flipV="1">
                <a:off x="1322" y="4000"/>
                <a:ext cx="52" cy="52"/>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grpSp>
      </p:grpSp>
      <p:sp>
        <p:nvSpPr>
          <p:cNvPr id="61490" name="Text Box 1381">
            <a:extLst>
              <a:ext uri="{FF2B5EF4-FFF2-40B4-BE49-F238E27FC236}">
                <a16:creationId xmlns:a16="http://schemas.microsoft.com/office/drawing/2014/main" id="{EA01833E-9DCB-B1FC-A6A6-6902BDE050D1}"/>
              </a:ext>
            </a:extLst>
          </p:cNvPr>
          <p:cNvSpPr txBox="1">
            <a:spLocks noChangeArrowheads="1"/>
          </p:cNvSpPr>
          <p:nvPr/>
        </p:nvSpPr>
        <p:spPr bwMode="auto">
          <a:xfrm>
            <a:off x="3600451" y="1885950"/>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61491" name="Text Box 1382">
            <a:extLst>
              <a:ext uri="{FF2B5EF4-FFF2-40B4-BE49-F238E27FC236}">
                <a16:creationId xmlns:a16="http://schemas.microsoft.com/office/drawing/2014/main" id="{7436124D-24F8-7209-F56C-35B35DD20A4B}"/>
              </a:ext>
            </a:extLst>
          </p:cNvPr>
          <p:cNvSpPr txBox="1">
            <a:spLocks noChangeArrowheads="1"/>
          </p:cNvSpPr>
          <p:nvPr/>
        </p:nvSpPr>
        <p:spPr bwMode="auto">
          <a:xfrm>
            <a:off x="3943351" y="2228850"/>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61492" name="Text Box 1383">
            <a:extLst>
              <a:ext uri="{FF2B5EF4-FFF2-40B4-BE49-F238E27FC236}">
                <a16:creationId xmlns:a16="http://schemas.microsoft.com/office/drawing/2014/main" id="{7D9AE655-E3AA-676E-9130-D9B1399C3997}"/>
              </a:ext>
            </a:extLst>
          </p:cNvPr>
          <p:cNvSpPr txBox="1">
            <a:spLocks noChangeArrowheads="1"/>
          </p:cNvSpPr>
          <p:nvPr/>
        </p:nvSpPr>
        <p:spPr bwMode="auto">
          <a:xfrm>
            <a:off x="4114801" y="2400300"/>
            <a:ext cx="2405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800">
                <a:solidFill>
                  <a:schemeClr val="accent2"/>
                </a:solidFill>
                <a:latin typeface="Symbol" pitchFamily="2" charset="2"/>
              </a:rPr>
              <a:t>*</a:t>
            </a:r>
            <a:endParaRPr lang="en-US" altLang="en-US" sz="1800">
              <a:latin typeface="Symbol" pitchFamily="2" charset="2"/>
            </a:endParaRPr>
          </a:p>
        </p:txBody>
      </p:sp>
      <p:sp>
        <p:nvSpPr>
          <p:cNvPr id="15931" name="AutoShape 1595">
            <a:extLst>
              <a:ext uri="{FF2B5EF4-FFF2-40B4-BE49-F238E27FC236}">
                <a16:creationId xmlns:a16="http://schemas.microsoft.com/office/drawing/2014/main" id="{41D1A4CC-D93C-8316-0DFF-B3F940EE5509}"/>
              </a:ext>
            </a:extLst>
          </p:cNvPr>
          <p:cNvSpPr>
            <a:spLocks noChangeArrowheads="1"/>
          </p:cNvSpPr>
          <p:nvPr/>
        </p:nvSpPr>
        <p:spPr bwMode="auto">
          <a:xfrm>
            <a:off x="1257300" y="3771900"/>
            <a:ext cx="1771650" cy="1257300"/>
          </a:xfrm>
          <a:prstGeom prst="roundRect">
            <a:avLst>
              <a:gd name="adj" fmla="val 16667"/>
            </a:avLst>
          </a:prstGeom>
          <a:solidFill>
            <a:schemeClr val="folHlink"/>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350">
                <a:latin typeface="Helvetica" pitchFamily="2" charset="0"/>
              </a:rPr>
              <a:t>The emission from</a:t>
            </a:r>
          </a:p>
          <a:p>
            <a:pPr algn="ctr"/>
            <a:r>
              <a:rPr lang="en-US" altLang="en-US" sz="1350">
                <a:latin typeface="Helvetica" pitchFamily="2" charset="0"/>
              </a:rPr>
              <a:t>liquid is considered</a:t>
            </a:r>
          </a:p>
          <a:p>
            <a:pPr algn="ctr"/>
            <a:r>
              <a:rPr lang="en-US" altLang="en-US" sz="1350">
                <a:latin typeface="Helvetica" pitchFamily="2" charset="0"/>
              </a:rPr>
              <a:t>a given; scattering</a:t>
            </a:r>
          </a:p>
          <a:p>
            <a:pPr algn="ctr"/>
            <a:r>
              <a:rPr lang="en-US" altLang="en-US" sz="1350">
                <a:latin typeface="Helvetica" pitchFamily="2" charset="0"/>
              </a:rPr>
              <a:t>Is considered the</a:t>
            </a:r>
          </a:p>
          <a:p>
            <a:pPr algn="ctr"/>
            <a:r>
              <a:rPr lang="en-US" altLang="en-US" sz="1350">
                <a:latin typeface="Helvetica" pitchFamily="2" charset="0"/>
              </a:rPr>
              <a:t>useful signal</a:t>
            </a:r>
          </a:p>
        </p:txBody>
      </p:sp>
      <p:sp>
        <p:nvSpPr>
          <p:cNvPr id="61494" name="Text Box 270">
            <a:extLst>
              <a:ext uri="{FF2B5EF4-FFF2-40B4-BE49-F238E27FC236}">
                <a16:creationId xmlns:a16="http://schemas.microsoft.com/office/drawing/2014/main" id="{FB369888-9864-6CE9-CBDD-FCE132796F0F}"/>
              </a:ext>
            </a:extLst>
          </p:cNvPr>
          <p:cNvSpPr txBox="1">
            <a:spLocks noChangeArrowheads="1"/>
          </p:cNvSpPr>
          <p:nvPr/>
        </p:nvSpPr>
        <p:spPr bwMode="auto">
          <a:xfrm>
            <a:off x="7359254" y="4982766"/>
            <a:ext cx="69121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600">
                <a:solidFill>
                  <a:srgbClr val="000000"/>
                </a:solidFill>
                <a:latin typeface="Arial" panose="020B0604020202020204" pitchFamily="34" charset="0"/>
              </a:rPr>
              <a:t>Huffman 10/10</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100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nodeType="afterGroup">
                            <p:stCondLst>
                              <p:cond delay="1500"/>
                            </p:stCondLst>
                            <p:childTnLst>
                              <p:par>
                                <p:cTn id="8" presetID="23" presetClass="entr" presetSubtype="288" fill="hold" grpId="0" nodeType="afterEffect">
                                  <p:stCondLst>
                                    <p:cond delay="0"/>
                                  </p:stCondLst>
                                  <p:childTnLst>
                                    <p:set>
                                      <p:cBhvr>
                                        <p:cTn id="9" dur="1" fill="hold">
                                          <p:stCondLst>
                                            <p:cond delay="0"/>
                                          </p:stCondLst>
                                        </p:cTn>
                                        <p:tgtEl>
                                          <p:spTgt spid="13667"/>
                                        </p:tgtEl>
                                        <p:attrNameLst>
                                          <p:attrName>style.visibility</p:attrName>
                                        </p:attrNameLst>
                                      </p:cBhvr>
                                      <p:to>
                                        <p:strVal val="visible"/>
                                      </p:to>
                                    </p:set>
                                    <p:anim calcmode="lin" valueType="num">
                                      <p:cBhvr>
                                        <p:cTn id="10" dur="500" fill="hold"/>
                                        <p:tgtEl>
                                          <p:spTgt spid="13667"/>
                                        </p:tgtEl>
                                        <p:attrNameLst>
                                          <p:attrName>ppt_w</p:attrName>
                                        </p:attrNameLst>
                                      </p:cBhvr>
                                      <p:tavLst>
                                        <p:tav tm="0">
                                          <p:val>
                                            <p:strVal val="4/3*#ppt_w"/>
                                          </p:val>
                                        </p:tav>
                                        <p:tav tm="100000">
                                          <p:val>
                                            <p:strVal val="#ppt_w"/>
                                          </p:val>
                                        </p:tav>
                                      </p:tavLst>
                                    </p:anim>
                                    <p:anim calcmode="lin" valueType="num">
                                      <p:cBhvr>
                                        <p:cTn id="11" dur="500" fill="hold"/>
                                        <p:tgtEl>
                                          <p:spTgt spid="13667"/>
                                        </p:tgtEl>
                                        <p:attrNameLst>
                                          <p:attrName>ppt_h</p:attrName>
                                        </p:attrNameLst>
                                      </p:cBhvr>
                                      <p:tavLst>
                                        <p:tav tm="0">
                                          <p:val>
                                            <p:strVal val="4/3*#ppt_h"/>
                                          </p:val>
                                        </p:tav>
                                        <p:tav tm="100000">
                                          <p:val>
                                            <p:strVal val="#ppt_h"/>
                                          </p:val>
                                        </p:tav>
                                      </p:tavLst>
                                    </p:anim>
                                  </p:childTnLst>
                                </p:cTn>
                              </p:par>
                            </p:childTnLst>
                          </p:cTn>
                        </p:par>
                        <p:par>
                          <p:cTn id="12" fill="hold" nodeType="afterGroup">
                            <p:stCondLst>
                              <p:cond delay="2000"/>
                            </p:stCondLst>
                            <p:childTnLst>
                              <p:par>
                                <p:cTn id="13" presetID="23" presetClass="entr" presetSubtype="288" fill="hold" grpId="0" nodeType="afterEffect">
                                  <p:stCondLst>
                                    <p:cond delay="0"/>
                                  </p:stCondLst>
                                  <p:childTnLst>
                                    <p:set>
                                      <p:cBhvr>
                                        <p:cTn id="14" dur="1" fill="hold">
                                          <p:stCondLst>
                                            <p:cond delay="0"/>
                                          </p:stCondLst>
                                        </p:cTn>
                                        <p:tgtEl>
                                          <p:spTgt spid="13668"/>
                                        </p:tgtEl>
                                        <p:attrNameLst>
                                          <p:attrName>style.visibility</p:attrName>
                                        </p:attrNameLst>
                                      </p:cBhvr>
                                      <p:to>
                                        <p:strVal val="visible"/>
                                      </p:to>
                                    </p:set>
                                    <p:anim calcmode="lin" valueType="num">
                                      <p:cBhvr>
                                        <p:cTn id="15" dur="500" fill="hold"/>
                                        <p:tgtEl>
                                          <p:spTgt spid="13668"/>
                                        </p:tgtEl>
                                        <p:attrNameLst>
                                          <p:attrName>ppt_w</p:attrName>
                                        </p:attrNameLst>
                                      </p:cBhvr>
                                      <p:tavLst>
                                        <p:tav tm="0">
                                          <p:val>
                                            <p:strVal val="4/3*#ppt_w"/>
                                          </p:val>
                                        </p:tav>
                                        <p:tav tm="100000">
                                          <p:val>
                                            <p:strVal val="#ppt_w"/>
                                          </p:val>
                                        </p:tav>
                                      </p:tavLst>
                                    </p:anim>
                                    <p:anim calcmode="lin" valueType="num">
                                      <p:cBhvr>
                                        <p:cTn id="16" dur="500" fill="hold"/>
                                        <p:tgtEl>
                                          <p:spTgt spid="13668"/>
                                        </p:tgtEl>
                                        <p:attrNameLst>
                                          <p:attrName>ppt_h</p:attrName>
                                        </p:attrNameLst>
                                      </p:cBhvr>
                                      <p:tavLst>
                                        <p:tav tm="0">
                                          <p:val>
                                            <p:strVal val="4/3*#ppt_h"/>
                                          </p:val>
                                        </p:tav>
                                        <p:tav tm="100000">
                                          <p:val>
                                            <p:strVal val="#ppt_h"/>
                                          </p:val>
                                        </p:tav>
                                      </p:tavLst>
                                    </p:anim>
                                  </p:childTnLst>
                                </p:cTn>
                              </p:par>
                            </p:childTnLst>
                          </p:cTn>
                        </p:par>
                        <p:par>
                          <p:cTn id="17" fill="hold" nodeType="afterGroup">
                            <p:stCondLst>
                              <p:cond delay="2500"/>
                            </p:stCondLst>
                            <p:childTnLst>
                              <p:par>
                                <p:cTn id="18" presetID="23" presetClass="entr" presetSubtype="288" fill="hold" grpId="0" nodeType="afterEffect">
                                  <p:stCondLst>
                                    <p:cond delay="0"/>
                                  </p:stCondLst>
                                  <p:childTnLst>
                                    <p:set>
                                      <p:cBhvr>
                                        <p:cTn id="19" dur="1" fill="hold">
                                          <p:stCondLst>
                                            <p:cond delay="0"/>
                                          </p:stCondLst>
                                        </p:cTn>
                                        <p:tgtEl>
                                          <p:spTgt spid="15931"/>
                                        </p:tgtEl>
                                        <p:attrNameLst>
                                          <p:attrName>style.visibility</p:attrName>
                                        </p:attrNameLst>
                                      </p:cBhvr>
                                      <p:to>
                                        <p:strVal val="visible"/>
                                      </p:to>
                                    </p:set>
                                    <p:anim calcmode="lin" valueType="num">
                                      <p:cBhvr>
                                        <p:cTn id="20" dur="500" fill="hold"/>
                                        <p:tgtEl>
                                          <p:spTgt spid="15931"/>
                                        </p:tgtEl>
                                        <p:attrNameLst>
                                          <p:attrName>ppt_w</p:attrName>
                                        </p:attrNameLst>
                                      </p:cBhvr>
                                      <p:tavLst>
                                        <p:tav tm="0">
                                          <p:val>
                                            <p:strVal val="4/3*#ppt_w"/>
                                          </p:val>
                                        </p:tav>
                                        <p:tav tm="100000">
                                          <p:val>
                                            <p:strVal val="#ppt_w"/>
                                          </p:val>
                                        </p:tav>
                                      </p:tavLst>
                                    </p:anim>
                                    <p:anim calcmode="lin" valueType="num">
                                      <p:cBhvr>
                                        <p:cTn id="21" dur="500" fill="hold"/>
                                        <p:tgtEl>
                                          <p:spTgt spid="1593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67" grpId="0" animBg="1" autoUpdateAnimBg="0"/>
      <p:bldP spid="13668" grpId="0" animBg="1" autoUpdateAnimBg="0"/>
      <p:bldP spid="15931"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3490" name="Freeform 2">
            <a:extLst>
              <a:ext uri="{FF2B5EF4-FFF2-40B4-BE49-F238E27FC236}">
                <a16:creationId xmlns:a16="http://schemas.microsoft.com/office/drawing/2014/main" id="{8FC7FADD-4775-1FBD-D6E1-033941274B32}"/>
              </a:ext>
            </a:extLst>
          </p:cNvPr>
          <p:cNvSpPr>
            <a:spLocks/>
          </p:cNvSpPr>
          <p:nvPr/>
        </p:nvSpPr>
        <p:spPr bwMode="auto">
          <a:xfrm>
            <a:off x="2828925" y="1028700"/>
            <a:ext cx="3486150" cy="3371850"/>
          </a:xfrm>
          <a:custGeom>
            <a:avLst/>
            <a:gdLst>
              <a:gd name="T0" fmla="*/ 2147483647 w 1307"/>
              <a:gd name="T1" fmla="*/ 2147483647 h 1145"/>
              <a:gd name="T2" fmla="*/ 2147483647 w 1307"/>
              <a:gd name="T3" fmla="*/ 2147483647 h 1145"/>
              <a:gd name="T4" fmla="*/ 2147483647 w 1307"/>
              <a:gd name="T5" fmla="*/ 2147483647 h 1145"/>
              <a:gd name="T6" fmla="*/ 2147483647 w 1307"/>
              <a:gd name="T7" fmla="*/ 2147483647 h 1145"/>
              <a:gd name="T8" fmla="*/ 2147483647 w 1307"/>
              <a:gd name="T9" fmla="*/ 2147483647 h 1145"/>
              <a:gd name="T10" fmla="*/ 2147483647 w 1307"/>
              <a:gd name="T11" fmla="*/ 2147483647 h 1145"/>
              <a:gd name="T12" fmla="*/ 2147483647 w 1307"/>
              <a:gd name="T13" fmla="*/ 2147483647 h 1145"/>
              <a:gd name="T14" fmla="*/ 2147483647 w 1307"/>
              <a:gd name="T15" fmla="*/ 2147483647 h 1145"/>
              <a:gd name="T16" fmla="*/ 2147483647 w 1307"/>
              <a:gd name="T17" fmla="*/ 2147483647 h 1145"/>
              <a:gd name="T18" fmla="*/ 2147483647 w 1307"/>
              <a:gd name="T19" fmla="*/ 2147483647 h 1145"/>
              <a:gd name="T20" fmla="*/ 2147483647 w 1307"/>
              <a:gd name="T21" fmla="*/ 2147483647 h 1145"/>
              <a:gd name="T22" fmla="*/ 2147483647 w 1307"/>
              <a:gd name="T23" fmla="*/ 2147483647 h 1145"/>
              <a:gd name="T24" fmla="*/ 2147483647 w 1307"/>
              <a:gd name="T25" fmla="*/ 2147483647 h 1145"/>
              <a:gd name="T26" fmla="*/ 2147483647 w 1307"/>
              <a:gd name="T27" fmla="*/ 2147483647 h 1145"/>
              <a:gd name="T28" fmla="*/ 2147483647 w 1307"/>
              <a:gd name="T29" fmla="*/ 2147483647 h 1145"/>
              <a:gd name="T30" fmla="*/ 2147483647 w 1307"/>
              <a:gd name="T31" fmla="*/ 2147483647 h 1145"/>
              <a:gd name="T32" fmla="*/ 2147483647 w 1307"/>
              <a:gd name="T33" fmla="*/ 2147483647 h 1145"/>
              <a:gd name="T34" fmla="*/ 2147483647 w 1307"/>
              <a:gd name="T35" fmla="*/ 0 h 1145"/>
              <a:gd name="T36" fmla="*/ 2147483647 w 1307"/>
              <a:gd name="T37" fmla="*/ 2147483647 h 1145"/>
              <a:gd name="T38" fmla="*/ 2147483647 w 1307"/>
              <a:gd name="T39" fmla="*/ 2147483647 h 1145"/>
              <a:gd name="T40" fmla="*/ 2147483647 w 1307"/>
              <a:gd name="T41" fmla="*/ 2147483647 h 1145"/>
              <a:gd name="T42" fmla="*/ 2147483647 w 1307"/>
              <a:gd name="T43" fmla="*/ 2147483647 h 1145"/>
              <a:gd name="T44" fmla="*/ 2147483647 w 1307"/>
              <a:gd name="T45" fmla="*/ 2147483647 h 1145"/>
              <a:gd name="T46" fmla="*/ 2147483647 w 1307"/>
              <a:gd name="T47" fmla="*/ 2147483647 h 1145"/>
              <a:gd name="T48" fmla="*/ 2147483647 w 1307"/>
              <a:gd name="T49" fmla="*/ 2147483647 h 1145"/>
              <a:gd name="T50" fmla="*/ 2147483647 w 1307"/>
              <a:gd name="T51" fmla="*/ 2147483647 h 1145"/>
              <a:gd name="T52" fmla="*/ 2147483647 w 1307"/>
              <a:gd name="T53" fmla="*/ 2147483647 h 1145"/>
              <a:gd name="T54" fmla="*/ 2147483647 w 1307"/>
              <a:gd name="T55" fmla="*/ 2147483647 h 1145"/>
              <a:gd name="T56" fmla="*/ 2147483647 w 1307"/>
              <a:gd name="T57" fmla="*/ 2147483647 h 1145"/>
              <a:gd name="T58" fmla="*/ 2147483647 w 1307"/>
              <a:gd name="T59" fmla="*/ 2147483647 h 1145"/>
              <a:gd name="T60" fmla="*/ 2147483647 w 1307"/>
              <a:gd name="T61" fmla="*/ 2147483647 h 1145"/>
              <a:gd name="T62" fmla="*/ 2147483647 w 1307"/>
              <a:gd name="T63" fmla="*/ 2147483647 h 1145"/>
              <a:gd name="T64" fmla="*/ 2147483647 w 1307"/>
              <a:gd name="T65" fmla="*/ 2147483647 h 1145"/>
              <a:gd name="T66" fmla="*/ 2147483647 w 1307"/>
              <a:gd name="T67" fmla="*/ 2147483647 h 1145"/>
              <a:gd name="T68" fmla="*/ 2147483647 w 1307"/>
              <a:gd name="T69" fmla="*/ 2147483647 h 11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07"/>
              <a:gd name="T106" fmla="*/ 0 h 1145"/>
              <a:gd name="T107" fmla="*/ 1307 w 1307"/>
              <a:gd name="T108" fmla="*/ 1145 h 114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07" h="1145">
                <a:moveTo>
                  <a:pt x="149" y="1028"/>
                </a:moveTo>
                <a:cubicBezTo>
                  <a:pt x="201" y="1034"/>
                  <a:pt x="253" y="1042"/>
                  <a:pt x="306" y="1051"/>
                </a:cubicBezTo>
                <a:cubicBezTo>
                  <a:pt x="350" y="1057"/>
                  <a:pt x="439" y="1075"/>
                  <a:pt x="439" y="1075"/>
                </a:cubicBezTo>
                <a:cubicBezTo>
                  <a:pt x="562" y="1068"/>
                  <a:pt x="589" y="1063"/>
                  <a:pt x="698" y="1043"/>
                </a:cubicBezTo>
                <a:cubicBezTo>
                  <a:pt x="781" y="1074"/>
                  <a:pt x="862" y="1129"/>
                  <a:pt x="949" y="1145"/>
                </a:cubicBezTo>
                <a:cubicBezTo>
                  <a:pt x="996" y="1142"/>
                  <a:pt x="1043" y="1142"/>
                  <a:pt x="1090" y="1138"/>
                </a:cubicBezTo>
                <a:cubicBezTo>
                  <a:pt x="1119" y="1135"/>
                  <a:pt x="1169" y="1098"/>
                  <a:pt x="1169" y="1098"/>
                </a:cubicBezTo>
                <a:cubicBezTo>
                  <a:pt x="1258" y="956"/>
                  <a:pt x="1307" y="959"/>
                  <a:pt x="1200" y="863"/>
                </a:cubicBezTo>
                <a:cubicBezTo>
                  <a:pt x="1182" y="847"/>
                  <a:pt x="1174" y="846"/>
                  <a:pt x="1153" y="839"/>
                </a:cubicBezTo>
                <a:cubicBezTo>
                  <a:pt x="1191" y="800"/>
                  <a:pt x="1242" y="720"/>
                  <a:pt x="1153" y="690"/>
                </a:cubicBezTo>
                <a:cubicBezTo>
                  <a:pt x="1150" y="682"/>
                  <a:pt x="1142" y="674"/>
                  <a:pt x="1145" y="667"/>
                </a:cubicBezTo>
                <a:cubicBezTo>
                  <a:pt x="1148" y="654"/>
                  <a:pt x="1162" y="647"/>
                  <a:pt x="1169" y="636"/>
                </a:cubicBezTo>
                <a:cubicBezTo>
                  <a:pt x="1187" y="606"/>
                  <a:pt x="1192" y="571"/>
                  <a:pt x="1208" y="541"/>
                </a:cubicBezTo>
                <a:cubicBezTo>
                  <a:pt x="1193" y="483"/>
                  <a:pt x="1147" y="457"/>
                  <a:pt x="1106" y="416"/>
                </a:cubicBezTo>
                <a:cubicBezTo>
                  <a:pt x="1107" y="406"/>
                  <a:pt x="1122" y="335"/>
                  <a:pt x="1122" y="330"/>
                </a:cubicBezTo>
                <a:cubicBezTo>
                  <a:pt x="1110" y="261"/>
                  <a:pt x="1040" y="265"/>
                  <a:pt x="988" y="259"/>
                </a:cubicBezTo>
                <a:cubicBezTo>
                  <a:pt x="969" y="219"/>
                  <a:pt x="946" y="182"/>
                  <a:pt x="933" y="141"/>
                </a:cubicBezTo>
                <a:cubicBezTo>
                  <a:pt x="914" y="86"/>
                  <a:pt x="939" y="35"/>
                  <a:pt x="886" y="0"/>
                </a:cubicBezTo>
                <a:cubicBezTo>
                  <a:pt x="790" y="35"/>
                  <a:pt x="829" y="25"/>
                  <a:pt x="769" y="39"/>
                </a:cubicBezTo>
                <a:cubicBezTo>
                  <a:pt x="713" y="76"/>
                  <a:pt x="781" y="42"/>
                  <a:pt x="714" y="24"/>
                </a:cubicBezTo>
                <a:cubicBezTo>
                  <a:pt x="672" y="12"/>
                  <a:pt x="559" y="61"/>
                  <a:pt x="518" y="79"/>
                </a:cubicBezTo>
                <a:cubicBezTo>
                  <a:pt x="513" y="84"/>
                  <a:pt x="486" y="126"/>
                  <a:pt x="471" y="126"/>
                </a:cubicBezTo>
                <a:cubicBezTo>
                  <a:pt x="430" y="126"/>
                  <a:pt x="392" y="104"/>
                  <a:pt x="353" y="94"/>
                </a:cubicBezTo>
                <a:cubicBezTo>
                  <a:pt x="285" y="107"/>
                  <a:pt x="247" y="154"/>
                  <a:pt x="212" y="212"/>
                </a:cubicBezTo>
                <a:cubicBezTo>
                  <a:pt x="209" y="225"/>
                  <a:pt x="204" y="237"/>
                  <a:pt x="204" y="251"/>
                </a:cubicBezTo>
                <a:cubicBezTo>
                  <a:pt x="204" y="277"/>
                  <a:pt x="226" y="307"/>
                  <a:pt x="212" y="330"/>
                </a:cubicBezTo>
                <a:cubicBezTo>
                  <a:pt x="200" y="347"/>
                  <a:pt x="170" y="334"/>
                  <a:pt x="149" y="337"/>
                </a:cubicBezTo>
                <a:cubicBezTo>
                  <a:pt x="66" y="326"/>
                  <a:pt x="66" y="325"/>
                  <a:pt x="55" y="408"/>
                </a:cubicBezTo>
                <a:cubicBezTo>
                  <a:pt x="59" y="434"/>
                  <a:pt x="71" y="506"/>
                  <a:pt x="78" y="526"/>
                </a:cubicBezTo>
                <a:cubicBezTo>
                  <a:pt x="86" y="551"/>
                  <a:pt x="105" y="572"/>
                  <a:pt x="118" y="596"/>
                </a:cubicBezTo>
                <a:cubicBezTo>
                  <a:pt x="39" y="712"/>
                  <a:pt x="73" y="656"/>
                  <a:pt x="16" y="761"/>
                </a:cubicBezTo>
                <a:cubicBezTo>
                  <a:pt x="11" y="795"/>
                  <a:pt x="0" y="836"/>
                  <a:pt x="16" y="871"/>
                </a:cubicBezTo>
                <a:cubicBezTo>
                  <a:pt x="28" y="899"/>
                  <a:pt x="52" y="911"/>
                  <a:pt x="71" y="934"/>
                </a:cubicBezTo>
                <a:cubicBezTo>
                  <a:pt x="95" y="963"/>
                  <a:pt x="119" y="1032"/>
                  <a:pt x="133" y="1059"/>
                </a:cubicBezTo>
                <a:cubicBezTo>
                  <a:pt x="171" y="1039"/>
                  <a:pt x="173" y="1051"/>
                  <a:pt x="149" y="10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1800"/>
          </a:p>
        </p:txBody>
      </p:sp>
      <p:sp>
        <p:nvSpPr>
          <p:cNvPr id="63491" name="Oval 3">
            <a:extLst>
              <a:ext uri="{FF2B5EF4-FFF2-40B4-BE49-F238E27FC236}">
                <a16:creationId xmlns:a16="http://schemas.microsoft.com/office/drawing/2014/main" id="{F9B53EEF-E7CF-8A91-5D5C-ED1065B97808}"/>
              </a:ext>
            </a:extLst>
          </p:cNvPr>
          <p:cNvSpPr>
            <a:spLocks noChangeArrowheads="1"/>
          </p:cNvSpPr>
          <p:nvPr/>
        </p:nvSpPr>
        <p:spPr bwMode="auto">
          <a:xfrm>
            <a:off x="4057650" y="29146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492" name="Oval 4">
            <a:extLst>
              <a:ext uri="{FF2B5EF4-FFF2-40B4-BE49-F238E27FC236}">
                <a16:creationId xmlns:a16="http://schemas.microsoft.com/office/drawing/2014/main" id="{60E7FA50-CC1F-31FB-8B94-46A1E2A8C573}"/>
              </a:ext>
            </a:extLst>
          </p:cNvPr>
          <p:cNvSpPr>
            <a:spLocks noChangeArrowheads="1"/>
          </p:cNvSpPr>
          <p:nvPr/>
        </p:nvSpPr>
        <p:spPr bwMode="auto">
          <a:xfrm>
            <a:off x="4914900" y="34861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493" name="Oval 5">
            <a:extLst>
              <a:ext uri="{FF2B5EF4-FFF2-40B4-BE49-F238E27FC236}">
                <a16:creationId xmlns:a16="http://schemas.microsoft.com/office/drawing/2014/main" id="{10677956-112F-DF36-B87B-195BF7E2AE29}"/>
              </a:ext>
            </a:extLst>
          </p:cNvPr>
          <p:cNvSpPr>
            <a:spLocks noChangeArrowheads="1"/>
          </p:cNvSpPr>
          <p:nvPr/>
        </p:nvSpPr>
        <p:spPr bwMode="auto">
          <a:xfrm>
            <a:off x="4514850" y="32004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494" name="Oval 6">
            <a:extLst>
              <a:ext uri="{FF2B5EF4-FFF2-40B4-BE49-F238E27FC236}">
                <a16:creationId xmlns:a16="http://schemas.microsoft.com/office/drawing/2014/main" id="{FFE53076-6286-DE23-0843-302036C3A5EF}"/>
              </a:ext>
            </a:extLst>
          </p:cNvPr>
          <p:cNvSpPr>
            <a:spLocks noChangeArrowheads="1"/>
          </p:cNvSpPr>
          <p:nvPr/>
        </p:nvSpPr>
        <p:spPr bwMode="auto">
          <a:xfrm>
            <a:off x="4114800" y="36576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495" name="Oval 7">
            <a:extLst>
              <a:ext uri="{FF2B5EF4-FFF2-40B4-BE49-F238E27FC236}">
                <a16:creationId xmlns:a16="http://schemas.microsoft.com/office/drawing/2014/main" id="{78945962-F0CF-3C7A-E8D5-55A76D1F6695}"/>
              </a:ext>
            </a:extLst>
          </p:cNvPr>
          <p:cNvSpPr>
            <a:spLocks noChangeArrowheads="1"/>
          </p:cNvSpPr>
          <p:nvPr/>
        </p:nvSpPr>
        <p:spPr bwMode="auto">
          <a:xfrm>
            <a:off x="5372100" y="33147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496" name="Oval 8">
            <a:extLst>
              <a:ext uri="{FF2B5EF4-FFF2-40B4-BE49-F238E27FC236}">
                <a16:creationId xmlns:a16="http://schemas.microsoft.com/office/drawing/2014/main" id="{1C89ACB0-54BA-2064-3DC3-9473F8E5F0B9}"/>
              </a:ext>
            </a:extLst>
          </p:cNvPr>
          <p:cNvSpPr>
            <a:spLocks noChangeArrowheads="1"/>
          </p:cNvSpPr>
          <p:nvPr/>
        </p:nvSpPr>
        <p:spPr bwMode="auto">
          <a:xfrm>
            <a:off x="4743450" y="30289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497" name="Oval 9">
            <a:extLst>
              <a:ext uri="{FF2B5EF4-FFF2-40B4-BE49-F238E27FC236}">
                <a16:creationId xmlns:a16="http://schemas.microsoft.com/office/drawing/2014/main" id="{3C463919-D403-A735-F473-F31191D0DC2E}"/>
              </a:ext>
            </a:extLst>
          </p:cNvPr>
          <p:cNvSpPr>
            <a:spLocks noChangeArrowheads="1"/>
          </p:cNvSpPr>
          <p:nvPr/>
        </p:nvSpPr>
        <p:spPr bwMode="auto">
          <a:xfrm>
            <a:off x="5200650" y="297180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498" name="Text Box 10">
            <a:extLst>
              <a:ext uri="{FF2B5EF4-FFF2-40B4-BE49-F238E27FC236}">
                <a16:creationId xmlns:a16="http://schemas.microsoft.com/office/drawing/2014/main" id="{A8D5A1E0-B8BB-84FE-1ECE-6ED518495F0E}"/>
              </a:ext>
            </a:extLst>
          </p:cNvPr>
          <p:cNvSpPr txBox="1">
            <a:spLocks noChangeArrowheads="1"/>
          </p:cNvSpPr>
          <p:nvPr/>
        </p:nvSpPr>
        <p:spPr bwMode="auto">
          <a:xfrm>
            <a:off x="3817144" y="1651397"/>
            <a:ext cx="2405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800">
                <a:solidFill>
                  <a:schemeClr val="accent2"/>
                </a:solidFill>
                <a:latin typeface="Symbol" pitchFamily="2" charset="2"/>
              </a:rPr>
              <a:t>*</a:t>
            </a:r>
            <a:endParaRPr lang="en-US" altLang="en-US" sz="1800">
              <a:latin typeface="Symbol" pitchFamily="2" charset="2"/>
            </a:endParaRPr>
          </a:p>
        </p:txBody>
      </p:sp>
      <p:sp>
        <p:nvSpPr>
          <p:cNvPr id="63499" name="Text Box 11">
            <a:extLst>
              <a:ext uri="{FF2B5EF4-FFF2-40B4-BE49-F238E27FC236}">
                <a16:creationId xmlns:a16="http://schemas.microsoft.com/office/drawing/2014/main" id="{C7EC68A2-3F33-CDC4-3C32-A5E50FEAE26D}"/>
              </a:ext>
            </a:extLst>
          </p:cNvPr>
          <p:cNvSpPr txBox="1">
            <a:spLocks noChangeArrowheads="1"/>
          </p:cNvSpPr>
          <p:nvPr/>
        </p:nvSpPr>
        <p:spPr bwMode="auto">
          <a:xfrm>
            <a:off x="4572001" y="1600200"/>
            <a:ext cx="2405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050">
                <a:solidFill>
                  <a:schemeClr val="accent2"/>
                </a:solidFill>
                <a:latin typeface="Symbol" pitchFamily="2" charset="2"/>
              </a:rPr>
              <a:t>*</a:t>
            </a:r>
            <a:endParaRPr lang="en-US" altLang="en-US" sz="1800">
              <a:latin typeface="Symbol" pitchFamily="2" charset="2"/>
            </a:endParaRPr>
          </a:p>
        </p:txBody>
      </p:sp>
      <p:sp>
        <p:nvSpPr>
          <p:cNvPr id="63500" name="Text Box 12">
            <a:extLst>
              <a:ext uri="{FF2B5EF4-FFF2-40B4-BE49-F238E27FC236}">
                <a16:creationId xmlns:a16="http://schemas.microsoft.com/office/drawing/2014/main" id="{BF2BE9F4-6E2E-9349-3850-52A7E178778A}"/>
              </a:ext>
            </a:extLst>
          </p:cNvPr>
          <p:cNvSpPr txBox="1">
            <a:spLocks noChangeArrowheads="1"/>
          </p:cNvSpPr>
          <p:nvPr/>
        </p:nvSpPr>
        <p:spPr bwMode="auto">
          <a:xfrm>
            <a:off x="4171950" y="1828800"/>
            <a:ext cx="4000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a:solidFill>
                  <a:schemeClr val="accent2"/>
                </a:solidFill>
                <a:latin typeface="Symbol" pitchFamily="2" charset="2"/>
              </a:rPr>
              <a:t>*</a:t>
            </a:r>
            <a:endParaRPr lang="en-US" altLang="en-US" sz="1800">
              <a:latin typeface="Symbol" pitchFamily="2" charset="2"/>
            </a:endParaRPr>
          </a:p>
        </p:txBody>
      </p:sp>
      <p:sp>
        <p:nvSpPr>
          <p:cNvPr id="63501" name="Text Box 13">
            <a:extLst>
              <a:ext uri="{FF2B5EF4-FFF2-40B4-BE49-F238E27FC236}">
                <a16:creationId xmlns:a16="http://schemas.microsoft.com/office/drawing/2014/main" id="{8B9DD3EC-58E6-0EBE-FEF6-B3129986CFD4}"/>
              </a:ext>
            </a:extLst>
          </p:cNvPr>
          <p:cNvSpPr txBox="1">
            <a:spLocks noChangeArrowheads="1"/>
          </p:cNvSpPr>
          <p:nvPr/>
        </p:nvSpPr>
        <p:spPr bwMode="auto">
          <a:xfrm>
            <a:off x="3600451" y="1885950"/>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63502" name="Text Box 14">
            <a:extLst>
              <a:ext uri="{FF2B5EF4-FFF2-40B4-BE49-F238E27FC236}">
                <a16:creationId xmlns:a16="http://schemas.microsoft.com/office/drawing/2014/main" id="{D07834BE-95F9-98D1-0A06-B09D6624F9FB}"/>
              </a:ext>
            </a:extLst>
          </p:cNvPr>
          <p:cNvSpPr txBox="1">
            <a:spLocks noChangeArrowheads="1"/>
          </p:cNvSpPr>
          <p:nvPr/>
        </p:nvSpPr>
        <p:spPr bwMode="auto">
          <a:xfrm>
            <a:off x="4972051" y="1943100"/>
            <a:ext cx="2405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800">
                <a:solidFill>
                  <a:schemeClr val="accent2"/>
                </a:solidFill>
                <a:latin typeface="Symbol" pitchFamily="2" charset="2"/>
              </a:rPr>
              <a:t>*</a:t>
            </a:r>
            <a:endParaRPr lang="en-US" altLang="en-US" sz="1800">
              <a:latin typeface="Symbol" pitchFamily="2" charset="2"/>
            </a:endParaRPr>
          </a:p>
        </p:txBody>
      </p:sp>
      <p:sp>
        <p:nvSpPr>
          <p:cNvPr id="63503" name="Text Box 15">
            <a:extLst>
              <a:ext uri="{FF2B5EF4-FFF2-40B4-BE49-F238E27FC236}">
                <a16:creationId xmlns:a16="http://schemas.microsoft.com/office/drawing/2014/main" id="{4D3D9BC3-8276-1BA8-C344-8431BAFE05F0}"/>
              </a:ext>
            </a:extLst>
          </p:cNvPr>
          <p:cNvSpPr txBox="1">
            <a:spLocks noChangeArrowheads="1"/>
          </p:cNvSpPr>
          <p:nvPr/>
        </p:nvSpPr>
        <p:spPr bwMode="auto">
          <a:xfrm>
            <a:off x="4000501" y="1714500"/>
            <a:ext cx="2405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800">
                <a:solidFill>
                  <a:schemeClr val="accent2"/>
                </a:solidFill>
                <a:latin typeface="Symbol" pitchFamily="2" charset="2"/>
              </a:rPr>
              <a:t>*</a:t>
            </a:r>
            <a:endParaRPr lang="en-US" altLang="en-US" sz="1800">
              <a:latin typeface="Symbol" pitchFamily="2" charset="2"/>
            </a:endParaRPr>
          </a:p>
        </p:txBody>
      </p:sp>
      <p:sp>
        <p:nvSpPr>
          <p:cNvPr id="63504" name="Line 16">
            <a:extLst>
              <a:ext uri="{FF2B5EF4-FFF2-40B4-BE49-F238E27FC236}">
                <a16:creationId xmlns:a16="http://schemas.microsoft.com/office/drawing/2014/main" id="{1B3F98E9-401D-BA04-C4F9-DAC8D3FB9268}"/>
              </a:ext>
            </a:extLst>
          </p:cNvPr>
          <p:cNvSpPr>
            <a:spLocks noChangeShapeType="1"/>
          </p:cNvSpPr>
          <p:nvPr/>
        </p:nvSpPr>
        <p:spPr bwMode="auto">
          <a:xfrm>
            <a:off x="2971800" y="2686050"/>
            <a:ext cx="33147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800"/>
          </a:p>
        </p:txBody>
      </p:sp>
      <p:sp>
        <p:nvSpPr>
          <p:cNvPr id="63505" name="Text Box 17">
            <a:extLst>
              <a:ext uri="{FF2B5EF4-FFF2-40B4-BE49-F238E27FC236}">
                <a16:creationId xmlns:a16="http://schemas.microsoft.com/office/drawing/2014/main" id="{77FD840F-3734-958E-209F-CD5ACED1FC26}"/>
              </a:ext>
            </a:extLst>
          </p:cNvPr>
          <p:cNvSpPr txBox="1">
            <a:spLocks noChangeArrowheads="1"/>
          </p:cNvSpPr>
          <p:nvPr/>
        </p:nvSpPr>
        <p:spPr bwMode="auto">
          <a:xfrm>
            <a:off x="2571750" y="2571750"/>
            <a:ext cx="4572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350">
                <a:latin typeface="Helvetica" pitchFamily="2" charset="0"/>
              </a:rPr>
              <a:t>0°C</a:t>
            </a:r>
          </a:p>
        </p:txBody>
      </p:sp>
      <p:sp>
        <p:nvSpPr>
          <p:cNvPr id="63506" name="Oval 18">
            <a:extLst>
              <a:ext uri="{FF2B5EF4-FFF2-40B4-BE49-F238E27FC236}">
                <a16:creationId xmlns:a16="http://schemas.microsoft.com/office/drawing/2014/main" id="{48CB30D7-494C-F994-E09F-5C8064B10E93}"/>
              </a:ext>
            </a:extLst>
          </p:cNvPr>
          <p:cNvSpPr>
            <a:spLocks noChangeArrowheads="1"/>
          </p:cNvSpPr>
          <p:nvPr/>
        </p:nvSpPr>
        <p:spPr bwMode="auto">
          <a:xfrm>
            <a:off x="3829050" y="34861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07" name="Oval 19">
            <a:extLst>
              <a:ext uri="{FF2B5EF4-FFF2-40B4-BE49-F238E27FC236}">
                <a16:creationId xmlns:a16="http://schemas.microsoft.com/office/drawing/2014/main" id="{7BAE2A4E-A9FC-16E6-F3CC-11E7FDF31F5E}"/>
              </a:ext>
            </a:extLst>
          </p:cNvPr>
          <p:cNvSpPr>
            <a:spLocks noChangeArrowheads="1"/>
          </p:cNvSpPr>
          <p:nvPr/>
        </p:nvSpPr>
        <p:spPr bwMode="auto">
          <a:xfrm>
            <a:off x="5200650" y="3714750"/>
            <a:ext cx="95250" cy="10596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08" name="Oval 20">
            <a:extLst>
              <a:ext uri="{FF2B5EF4-FFF2-40B4-BE49-F238E27FC236}">
                <a16:creationId xmlns:a16="http://schemas.microsoft.com/office/drawing/2014/main" id="{36C6CE7A-ED50-19B5-7F4D-20C4A6CFF4BC}"/>
              </a:ext>
            </a:extLst>
          </p:cNvPr>
          <p:cNvSpPr>
            <a:spLocks noChangeArrowheads="1"/>
          </p:cNvSpPr>
          <p:nvPr/>
        </p:nvSpPr>
        <p:spPr bwMode="auto">
          <a:xfrm>
            <a:off x="4210050" y="3392091"/>
            <a:ext cx="76200" cy="9405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09" name="Oval 21">
            <a:extLst>
              <a:ext uri="{FF2B5EF4-FFF2-40B4-BE49-F238E27FC236}">
                <a16:creationId xmlns:a16="http://schemas.microsoft.com/office/drawing/2014/main" id="{423060A1-6DC7-47EF-BFAA-8C0457D45E8A}"/>
              </a:ext>
            </a:extLst>
          </p:cNvPr>
          <p:cNvSpPr>
            <a:spLocks noChangeArrowheads="1"/>
          </p:cNvSpPr>
          <p:nvPr/>
        </p:nvSpPr>
        <p:spPr bwMode="auto">
          <a:xfrm>
            <a:off x="4572000" y="342900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10" name="Text Box 22">
            <a:extLst>
              <a:ext uri="{FF2B5EF4-FFF2-40B4-BE49-F238E27FC236}">
                <a16:creationId xmlns:a16="http://schemas.microsoft.com/office/drawing/2014/main" id="{457ECCA7-6B2C-4DA1-6E21-D3D03A975649}"/>
              </a:ext>
            </a:extLst>
          </p:cNvPr>
          <p:cNvSpPr txBox="1">
            <a:spLocks noChangeArrowheads="1"/>
          </p:cNvSpPr>
          <p:nvPr/>
        </p:nvSpPr>
        <p:spPr bwMode="auto">
          <a:xfrm>
            <a:off x="3467101" y="2395537"/>
            <a:ext cx="24050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2100">
                <a:solidFill>
                  <a:schemeClr val="accent2"/>
                </a:solidFill>
                <a:latin typeface="Symbol" pitchFamily="2" charset="2"/>
              </a:rPr>
              <a:t>*</a:t>
            </a:r>
            <a:endParaRPr lang="en-US" altLang="en-US" sz="1800">
              <a:latin typeface="Symbol" pitchFamily="2" charset="2"/>
            </a:endParaRPr>
          </a:p>
        </p:txBody>
      </p:sp>
      <p:sp>
        <p:nvSpPr>
          <p:cNvPr id="63511" name="Text Box 23">
            <a:extLst>
              <a:ext uri="{FF2B5EF4-FFF2-40B4-BE49-F238E27FC236}">
                <a16:creationId xmlns:a16="http://schemas.microsoft.com/office/drawing/2014/main" id="{6424ED9A-A2A6-631C-0F13-7D6C423735F8}"/>
              </a:ext>
            </a:extLst>
          </p:cNvPr>
          <p:cNvSpPr txBox="1">
            <a:spLocks noChangeArrowheads="1"/>
          </p:cNvSpPr>
          <p:nvPr/>
        </p:nvSpPr>
        <p:spPr bwMode="auto">
          <a:xfrm>
            <a:off x="3714751" y="2296716"/>
            <a:ext cx="24050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350">
                <a:solidFill>
                  <a:schemeClr val="accent2"/>
                </a:solidFill>
                <a:latin typeface="Symbol" pitchFamily="2" charset="2"/>
              </a:rPr>
              <a:t>*</a:t>
            </a:r>
            <a:endParaRPr lang="en-US" altLang="en-US" sz="1800">
              <a:latin typeface="Symbol" pitchFamily="2" charset="2"/>
            </a:endParaRPr>
          </a:p>
        </p:txBody>
      </p:sp>
      <p:sp>
        <p:nvSpPr>
          <p:cNvPr id="63512" name="Text Box 24">
            <a:extLst>
              <a:ext uri="{FF2B5EF4-FFF2-40B4-BE49-F238E27FC236}">
                <a16:creationId xmlns:a16="http://schemas.microsoft.com/office/drawing/2014/main" id="{4092DDAB-254E-2D79-6F2F-F1AF33F7DF67}"/>
              </a:ext>
            </a:extLst>
          </p:cNvPr>
          <p:cNvSpPr txBox="1">
            <a:spLocks noChangeArrowheads="1"/>
          </p:cNvSpPr>
          <p:nvPr/>
        </p:nvSpPr>
        <p:spPr bwMode="auto">
          <a:xfrm>
            <a:off x="3943351" y="2228850"/>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63513" name="Text Box 25">
            <a:extLst>
              <a:ext uri="{FF2B5EF4-FFF2-40B4-BE49-F238E27FC236}">
                <a16:creationId xmlns:a16="http://schemas.microsoft.com/office/drawing/2014/main" id="{2DB69C5C-A7A2-7476-92A6-BEBC512511C2}"/>
              </a:ext>
            </a:extLst>
          </p:cNvPr>
          <p:cNvSpPr txBox="1">
            <a:spLocks noChangeArrowheads="1"/>
          </p:cNvSpPr>
          <p:nvPr/>
        </p:nvSpPr>
        <p:spPr bwMode="auto">
          <a:xfrm>
            <a:off x="4114801" y="2400300"/>
            <a:ext cx="2405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800">
                <a:solidFill>
                  <a:schemeClr val="accent2"/>
                </a:solidFill>
                <a:latin typeface="Symbol" pitchFamily="2" charset="2"/>
              </a:rPr>
              <a:t>*</a:t>
            </a:r>
            <a:endParaRPr lang="en-US" altLang="en-US" sz="1800">
              <a:latin typeface="Symbol" pitchFamily="2" charset="2"/>
            </a:endParaRPr>
          </a:p>
        </p:txBody>
      </p:sp>
      <p:sp>
        <p:nvSpPr>
          <p:cNvPr id="63514" name="Text Box 26">
            <a:extLst>
              <a:ext uri="{FF2B5EF4-FFF2-40B4-BE49-F238E27FC236}">
                <a16:creationId xmlns:a16="http://schemas.microsoft.com/office/drawing/2014/main" id="{BA576E59-4912-67E4-C7AF-ABF7DFB3A465}"/>
              </a:ext>
            </a:extLst>
          </p:cNvPr>
          <p:cNvSpPr txBox="1">
            <a:spLocks noChangeArrowheads="1"/>
          </p:cNvSpPr>
          <p:nvPr/>
        </p:nvSpPr>
        <p:spPr bwMode="auto">
          <a:xfrm>
            <a:off x="4572001" y="1943100"/>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63515" name="Text Box 27">
            <a:extLst>
              <a:ext uri="{FF2B5EF4-FFF2-40B4-BE49-F238E27FC236}">
                <a16:creationId xmlns:a16="http://schemas.microsoft.com/office/drawing/2014/main" id="{246F4F7E-110D-0C89-BDDB-301B142361C6}"/>
              </a:ext>
            </a:extLst>
          </p:cNvPr>
          <p:cNvSpPr txBox="1">
            <a:spLocks noChangeArrowheads="1"/>
          </p:cNvSpPr>
          <p:nvPr/>
        </p:nvSpPr>
        <p:spPr bwMode="auto">
          <a:xfrm>
            <a:off x="4914901" y="2274094"/>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63516" name="Text Box 28">
            <a:extLst>
              <a:ext uri="{FF2B5EF4-FFF2-40B4-BE49-F238E27FC236}">
                <a16:creationId xmlns:a16="http://schemas.microsoft.com/office/drawing/2014/main" id="{52132215-D198-875B-804B-8A4C32CFFFFA}"/>
              </a:ext>
            </a:extLst>
          </p:cNvPr>
          <p:cNvSpPr txBox="1">
            <a:spLocks noChangeArrowheads="1"/>
          </p:cNvSpPr>
          <p:nvPr/>
        </p:nvSpPr>
        <p:spPr bwMode="auto">
          <a:xfrm>
            <a:off x="4331494" y="2171701"/>
            <a:ext cx="2405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200">
                <a:solidFill>
                  <a:schemeClr val="accent2"/>
                </a:solidFill>
                <a:latin typeface="Symbol" pitchFamily="2" charset="2"/>
              </a:rPr>
              <a:t>*</a:t>
            </a:r>
            <a:endParaRPr lang="en-US" altLang="en-US" sz="1800">
              <a:latin typeface="Symbol" pitchFamily="2" charset="2"/>
            </a:endParaRPr>
          </a:p>
        </p:txBody>
      </p:sp>
      <p:sp>
        <p:nvSpPr>
          <p:cNvPr id="63517" name="Text Box 29">
            <a:extLst>
              <a:ext uri="{FF2B5EF4-FFF2-40B4-BE49-F238E27FC236}">
                <a16:creationId xmlns:a16="http://schemas.microsoft.com/office/drawing/2014/main" id="{5AA9BFE7-00FF-DFD7-7963-66379FB0F0D4}"/>
              </a:ext>
            </a:extLst>
          </p:cNvPr>
          <p:cNvSpPr txBox="1">
            <a:spLocks noChangeArrowheads="1"/>
          </p:cNvSpPr>
          <p:nvPr/>
        </p:nvSpPr>
        <p:spPr bwMode="auto">
          <a:xfrm>
            <a:off x="5057776" y="2395538"/>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sp>
        <p:nvSpPr>
          <p:cNvPr id="63518" name="Oval 30">
            <a:extLst>
              <a:ext uri="{FF2B5EF4-FFF2-40B4-BE49-F238E27FC236}">
                <a16:creationId xmlns:a16="http://schemas.microsoft.com/office/drawing/2014/main" id="{28CA5307-2972-4937-5F9E-EADDDBD4A62C}"/>
              </a:ext>
            </a:extLst>
          </p:cNvPr>
          <p:cNvSpPr>
            <a:spLocks noChangeArrowheads="1"/>
          </p:cNvSpPr>
          <p:nvPr/>
        </p:nvSpPr>
        <p:spPr bwMode="auto">
          <a:xfrm>
            <a:off x="3429000" y="28003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19" name="Oval 31">
            <a:extLst>
              <a:ext uri="{FF2B5EF4-FFF2-40B4-BE49-F238E27FC236}">
                <a16:creationId xmlns:a16="http://schemas.microsoft.com/office/drawing/2014/main" id="{48F2B2C7-AA9E-9034-7E8A-A973378CC40C}"/>
              </a:ext>
            </a:extLst>
          </p:cNvPr>
          <p:cNvSpPr>
            <a:spLocks noChangeArrowheads="1"/>
          </p:cNvSpPr>
          <p:nvPr/>
        </p:nvSpPr>
        <p:spPr bwMode="auto">
          <a:xfrm>
            <a:off x="3886200" y="30861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20" name="Oval 32">
            <a:extLst>
              <a:ext uri="{FF2B5EF4-FFF2-40B4-BE49-F238E27FC236}">
                <a16:creationId xmlns:a16="http://schemas.microsoft.com/office/drawing/2014/main" id="{AEC12F5B-DE4F-882E-AE73-412D3B85C6C8}"/>
              </a:ext>
            </a:extLst>
          </p:cNvPr>
          <p:cNvSpPr>
            <a:spLocks noChangeArrowheads="1"/>
          </p:cNvSpPr>
          <p:nvPr/>
        </p:nvSpPr>
        <p:spPr bwMode="auto">
          <a:xfrm>
            <a:off x="3486150" y="35433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21" name="Oval 33">
            <a:extLst>
              <a:ext uri="{FF2B5EF4-FFF2-40B4-BE49-F238E27FC236}">
                <a16:creationId xmlns:a16="http://schemas.microsoft.com/office/drawing/2014/main" id="{DFBA96CF-0CF2-F13A-19E7-FB4A5221DCBD}"/>
              </a:ext>
            </a:extLst>
          </p:cNvPr>
          <p:cNvSpPr>
            <a:spLocks noChangeArrowheads="1"/>
          </p:cNvSpPr>
          <p:nvPr/>
        </p:nvSpPr>
        <p:spPr bwMode="auto">
          <a:xfrm>
            <a:off x="4686300" y="280035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22" name="Oval 34">
            <a:extLst>
              <a:ext uri="{FF2B5EF4-FFF2-40B4-BE49-F238E27FC236}">
                <a16:creationId xmlns:a16="http://schemas.microsoft.com/office/drawing/2014/main" id="{BC798027-654F-83BC-2ED0-1CE23DB7F1AF}"/>
              </a:ext>
            </a:extLst>
          </p:cNvPr>
          <p:cNvSpPr>
            <a:spLocks noChangeArrowheads="1"/>
          </p:cNvSpPr>
          <p:nvPr/>
        </p:nvSpPr>
        <p:spPr bwMode="auto">
          <a:xfrm>
            <a:off x="3429000" y="331470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23" name="Text Box 35">
            <a:extLst>
              <a:ext uri="{FF2B5EF4-FFF2-40B4-BE49-F238E27FC236}">
                <a16:creationId xmlns:a16="http://schemas.microsoft.com/office/drawing/2014/main" id="{2156D730-D1CC-0EDB-FA3A-48DBD293AF63}"/>
              </a:ext>
            </a:extLst>
          </p:cNvPr>
          <p:cNvSpPr txBox="1">
            <a:spLocks noChangeArrowheads="1"/>
          </p:cNvSpPr>
          <p:nvPr/>
        </p:nvSpPr>
        <p:spPr bwMode="auto">
          <a:xfrm>
            <a:off x="4331494" y="1543050"/>
            <a:ext cx="24050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050">
                <a:solidFill>
                  <a:schemeClr val="accent2"/>
                </a:solidFill>
                <a:latin typeface="Symbol" pitchFamily="2" charset="2"/>
              </a:rPr>
              <a:t>*</a:t>
            </a:r>
            <a:endParaRPr lang="en-US" altLang="en-US" sz="1800">
              <a:latin typeface="Symbol" pitchFamily="2" charset="2"/>
            </a:endParaRPr>
          </a:p>
        </p:txBody>
      </p:sp>
      <p:sp>
        <p:nvSpPr>
          <p:cNvPr id="63524" name="Text Box 36">
            <a:extLst>
              <a:ext uri="{FF2B5EF4-FFF2-40B4-BE49-F238E27FC236}">
                <a16:creationId xmlns:a16="http://schemas.microsoft.com/office/drawing/2014/main" id="{E1FA9790-71C6-7BD8-F720-2E0F7A72E5E7}"/>
              </a:ext>
            </a:extLst>
          </p:cNvPr>
          <p:cNvSpPr txBox="1">
            <a:spLocks noChangeArrowheads="1"/>
          </p:cNvSpPr>
          <p:nvPr/>
        </p:nvSpPr>
        <p:spPr bwMode="auto">
          <a:xfrm>
            <a:off x="4800601" y="1657350"/>
            <a:ext cx="24050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500">
                <a:solidFill>
                  <a:schemeClr val="accent2"/>
                </a:solidFill>
                <a:latin typeface="Symbol" pitchFamily="2" charset="2"/>
              </a:rPr>
              <a:t>*</a:t>
            </a:r>
            <a:endParaRPr lang="en-US" altLang="en-US" sz="1800">
              <a:latin typeface="Symbol" pitchFamily="2" charset="2"/>
            </a:endParaRPr>
          </a:p>
        </p:txBody>
      </p:sp>
      <p:grpSp>
        <p:nvGrpSpPr>
          <p:cNvPr id="2" name="Group 84">
            <a:extLst>
              <a:ext uri="{FF2B5EF4-FFF2-40B4-BE49-F238E27FC236}">
                <a16:creationId xmlns:a16="http://schemas.microsoft.com/office/drawing/2014/main" id="{2C40BD84-AD3E-DCB3-834F-1011FF239FCC}"/>
              </a:ext>
            </a:extLst>
          </p:cNvPr>
          <p:cNvGrpSpPr>
            <a:grpSpLocks/>
          </p:cNvGrpSpPr>
          <p:nvPr/>
        </p:nvGrpSpPr>
        <p:grpSpPr bwMode="auto">
          <a:xfrm>
            <a:off x="3028951" y="1428750"/>
            <a:ext cx="622697" cy="483394"/>
            <a:chOff x="3456" y="3072"/>
            <a:chExt cx="523" cy="406"/>
          </a:xfrm>
        </p:grpSpPr>
        <p:sp>
          <p:nvSpPr>
            <p:cNvPr id="63648" name="AutoShape 85">
              <a:extLst>
                <a:ext uri="{FF2B5EF4-FFF2-40B4-BE49-F238E27FC236}">
                  <a16:creationId xmlns:a16="http://schemas.microsoft.com/office/drawing/2014/main" id="{3185EC2F-FDFB-4CD8-91C6-2937E892B57D}"/>
                </a:ext>
              </a:extLst>
            </p:cNvPr>
            <p:cNvSpPr>
              <a:spLocks noChangeArrowheads="1"/>
            </p:cNvSpPr>
            <p:nvPr/>
          </p:nvSpPr>
          <p:spPr bwMode="auto">
            <a:xfrm rot="-2495242">
              <a:off x="3648" y="3264"/>
              <a:ext cx="235" cy="118"/>
            </a:xfrm>
            <a:prstGeom prst="upArrow">
              <a:avLst>
                <a:gd name="adj1" fmla="val 50000"/>
                <a:gd name="adj2" fmla="val 25000"/>
              </a:avLst>
            </a:prstGeom>
            <a:solidFill>
              <a:srgbClr val="F1FC1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49" name="AutoShape 86">
              <a:extLst>
                <a:ext uri="{FF2B5EF4-FFF2-40B4-BE49-F238E27FC236}">
                  <a16:creationId xmlns:a16="http://schemas.microsoft.com/office/drawing/2014/main" id="{EFFD0418-BE6F-4F90-E413-3CB23B35F2ED}"/>
                </a:ext>
              </a:extLst>
            </p:cNvPr>
            <p:cNvSpPr>
              <a:spLocks noChangeArrowheads="1"/>
            </p:cNvSpPr>
            <p:nvPr/>
          </p:nvSpPr>
          <p:spPr bwMode="auto">
            <a:xfrm rot="-2495242">
              <a:off x="3552" y="3168"/>
              <a:ext cx="235" cy="117"/>
            </a:xfrm>
            <a:prstGeom prst="upArrow">
              <a:avLst>
                <a:gd name="adj1" fmla="val 50000"/>
                <a:gd name="adj2" fmla="val 25000"/>
              </a:avLst>
            </a:prstGeom>
            <a:gradFill rotWithShape="0">
              <a:gsLst>
                <a:gs pos="0">
                  <a:srgbClr val="D91703"/>
                </a:gs>
                <a:gs pos="100000">
                  <a:srgbClr val="F1FC1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50" name="AutoShape 87">
              <a:extLst>
                <a:ext uri="{FF2B5EF4-FFF2-40B4-BE49-F238E27FC236}">
                  <a16:creationId xmlns:a16="http://schemas.microsoft.com/office/drawing/2014/main" id="{986B5310-C908-78A5-2191-325716F3FC04}"/>
                </a:ext>
              </a:extLst>
            </p:cNvPr>
            <p:cNvSpPr>
              <a:spLocks noChangeArrowheads="1"/>
            </p:cNvSpPr>
            <p:nvPr/>
          </p:nvSpPr>
          <p:spPr bwMode="auto">
            <a:xfrm rot="-2495242">
              <a:off x="3456" y="3072"/>
              <a:ext cx="235" cy="117"/>
            </a:xfrm>
            <a:prstGeom prst="upArrow">
              <a:avLst>
                <a:gd name="adj1" fmla="val 50000"/>
                <a:gd name="adj2" fmla="val 25000"/>
              </a:avLst>
            </a:prstGeom>
            <a:solidFill>
              <a:srgbClr val="D9170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51" name="AutoShape 88">
              <a:extLst>
                <a:ext uri="{FF2B5EF4-FFF2-40B4-BE49-F238E27FC236}">
                  <a16:creationId xmlns:a16="http://schemas.microsoft.com/office/drawing/2014/main" id="{37F5767B-C026-30A3-FB89-64CB9E8F7631}"/>
                </a:ext>
              </a:extLst>
            </p:cNvPr>
            <p:cNvSpPr>
              <a:spLocks noChangeArrowheads="1"/>
            </p:cNvSpPr>
            <p:nvPr/>
          </p:nvSpPr>
          <p:spPr bwMode="auto">
            <a:xfrm rot="-2495242">
              <a:off x="3744" y="3360"/>
              <a:ext cx="235" cy="118"/>
            </a:xfrm>
            <a:prstGeom prst="upArrow">
              <a:avLst>
                <a:gd name="adj1" fmla="val 50000"/>
                <a:gd name="adj2" fmla="val 25000"/>
              </a:avLst>
            </a:prstGeom>
            <a:gradFill rotWithShape="0">
              <a:gsLst>
                <a:gs pos="0">
                  <a:srgbClr val="F1FC16"/>
                </a:gs>
                <a:gs pos="100000">
                  <a:srgbClr val="D91703"/>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grpSp>
      <p:grpSp>
        <p:nvGrpSpPr>
          <p:cNvPr id="3" name="Group 89">
            <a:extLst>
              <a:ext uri="{FF2B5EF4-FFF2-40B4-BE49-F238E27FC236}">
                <a16:creationId xmlns:a16="http://schemas.microsoft.com/office/drawing/2014/main" id="{F69A4D53-ADD8-623F-0993-9466CFC5DBC2}"/>
              </a:ext>
            </a:extLst>
          </p:cNvPr>
          <p:cNvGrpSpPr>
            <a:grpSpLocks/>
          </p:cNvGrpSpPr>
          <p:nvPr/>
        </p:nvGrpSpPr>
        <p:grpSpPr bwMode="auto">
          <a:xfrm>
            <a:off x="2571751" y="971550"/>
            <a:ext cx="622697" cy="483394"/>
            <a:chOff x="3456" y="3072"/>
            <a:chExt cx="523" cy="406"/>
          </a:xfrm>
        </p:grpSpPr>
        <p:sp>
          <p:nvSpPr>
            <p:cNvPr id="63644" name="AutoShape 90">
              <a:extLst>
                <a:ext uri="{FF2B5EF4-FFF2-40B4-BE49-F238E27FC236}">
                  <a16:creationId xmlns:a16="http://schemas.microsoft.com/office/drawing/2014/main" id="{D821D680-08E7-DE7E-ED6E-CEA901700B04}"/>
                </a:ext>
              </a:extLst>
            </p:cNvPr>
            <p:cNvSpPr>
              <a:spLocks noChangeArrowheads="1"/>
            </p:cNvSpPr>
            <p:nvPr/>
          </p:nvSpPr>
          <p:spPr bwMode="auto">
            <a:xfrm rot="-2495242">
              <a:off x="3648" y="3264"/>
              <a:ext cx="235" cy="118"/>
            </a:xfrm>
            <a:prstGeom prst="upArrow">
              <a:avLst>
                <a:gd name="adj1" fmla="val 50000"/>
                <a:gd name="adj2" fmla="val 25000"/>
              </a:avLst>
            </a:prstGeom>
            <a:solidFill>
              <a:srgbClr val="F1FC1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45" name="AutoShape 91">
              <a:extLst>
                <a:ext uri="{FF2B5EF4-FFF2-40B4-BE49-F238E27FC236}">
                  <a16:creationId xmlns:a16="http://schemas.microsoft.com/office/drawing/2014/main" id="{0DFE31FF-B931-741D-7B95-6658A22F6D0F}"/>
                </a:ext>
              </a:extLst>
            </p:cNvPr>
            <p:cNvSpPr>
              <a:spLocks noChangeArrowheads="1"/>
            </p:cNvSpPr>
            <p:nvPr/>
          </p:nvSpPr>
          <p:spPr bwMode="auto">
            <a:xfrm rot="-2495242">
              <a:off x="3552" y="3168"/>
              <a:ext cx="235" cy="117"/>
            </a:xfrm>
            <a:prstGeom prst="upArrow">
              <a:avLst>
                <a:gd name="adj1" fmla="val 50000"/>
                <a:gd name="adj2" fmla="val 25000"/>
              </a:avLst>
            </a:prstGeom>
            <a:gradFill rotWithShape="0">
              <a:gsLst>
                <a:gs pos="0">
                  <a:srgbClr val="D91703"/>
                </a:gs>
                <a:gs pos="100000">
                  <a:srgbClr val="F1FC16"/>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46" name="AutoShape 92">
              <a:extLst>
                <a:ext uri="{FF2B5EF4-FFF2-40B4-BE49-F238E27FC236}">
                  <a16:creationId xmlns:a16="http://schemas.microsoft.com/office/drawing/2014/main" id="{EE9E1BCF-006D-8F44-1473-A7CDA713C51E}"/>
                </a:ext>
              </a:extLst>
            </p:cNvPr>
            <p:cNvSpPr>
              <a:spLocks noChangeArrowheads="1"/>
            </p:cNvSpPr>
            <p:nvPr/>
          </p:nvSpPr>
          <p:spPr bwMode="auto">
            <a:xfrm rot="-2495242">
              <a:off x="3456" y="3072"/>
              <a:ext cx="235" cy="117"/>
            </a:xfrm>
            <a:prstGeom prst="upArrow">
              <a:avLst>
                <a:gd name="adj1" fmla="val 50000"/>
                <a:gd name="adj2" fmla="val 25000"/>
              </a:avLst>
            </a:prstGeom>
            <a:solidFill>
              <a:srgbClr val="D9170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47" name="AutoShape 93">
              <a:extLst>
                <a:ext uri="{FF2B5EF4-FFF2-40B4-BE49-F238E27FC236}">
                  <a16:creationId xmlns:a16="http://schemas.microsoft.com/office/drawing/2014/main" id="{1A276041-A5B8-51A4-C267-BA44A99D947D}"/>
                </a:ext>
              </a:extLst>
            </p:cNvPr>
            <p:cNvSpPr>
              <a:spLocks noChangeArrowheads="1"/>
            </p:cNvSpPr>
            <p:nvPr/>
          </p:nvSpPr>
          <p:spPr bwMode="auto">
            <a:xfrm rot="-2495242">
              <a:off x="3744" y="3360"/>
              <a:ext cx="235" cy="118"/>
            </a:xfrm>
            <a:prstGeom prst="upArrow">
              <a:avLst>
                <a:gd name="adj1" fmla="val 50000"/>
                <a:gd name="adj2" fmla="val 25000"/>
              </a:avLst>
            </a:prstGeom>
            <a:gradFill rotWithShape="0">
              <a:gsLst>
                <a:gs pos="0">
                  <a:srgbClr val="F1FC16"/>
                </a:gs>
                <a:gs pos="100000">
                  <a:srgbClr val="D91703"/>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grpSp>
      <p:sp>
        <p:nvSpPr>
          <p:cNvPr id="63527" name="Oval 250">
            <a:extLst>
              <a:ext uri="{FF2B5EF4-FFF2-40B4-BE49-F238E27FC236}">
                <a16:creationId xmlns:a16="http://schemas.microsoft.com/office/drawing/2014/main" id="{E41605DE-6350-0FE8-38D7-D2E59C9EAB17}"/>
              </a:ext>
            </a:extLst>
          </p:cNvPr>
          <p:cNvSpPr>
            <a:spLocks noChangeArrowheads="1"/>
          </p:cNvSpPr>
          <p:nvPr/>
        </p:nvSpPr>
        <p:spPr bwMode="auto">
          <a:xfrm>
            <a:off x="4572000" y="39433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28" name="Oval 251">
            <a:extLst>
              <a:ext uri="{FF2B5EF4-FFF2-40B4-BE49-F238E27FC236}">
                <a16:creationId xmlns:a16="http://schemas.microsoft.com/office/drawing/2014/main" id="{7156A5AA-65FF-4EEA-B66F-4DC47565D46B}"/>
              </a:ext>
            </a:extLst>
          </p:cNvPr>
          <p:cNvSpPr>
            <a:spLocks noChangeArrowheads="1"/>
          </p:cNvSpPr>
          <p:nvPr/>
        </p:nvSpPr>
        <p:spPr bwMode="auto">
          <a:xfrm>
            <a:off x="4800600" y="451485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29" name="Oval 252">
            <a:extLst>
              <a:ext uri="{FF2B5EF4-FFF2-40B4-BE49-F238E27FC236}">
                <a16:creationId xmlns:a16="http://schemas.microsoft.com/office/drawing/2014/main" id="{F8C1DB8F-FBC5-6196-A9B4-4E29C25895DF}"/>
              </a:ext>
            </a:extLst>
          </p:cNvPr>
          <p:cNvSpPr>
            <a:spLocks noChangeArrowheads="1"/>
          </p:cNvSpPr>
          <p:nvPr/>
        </p:nvSpPr>
        <p:spPr bwMode="auto">
          <a:xfrm>
            <a:off x="3714750" y="45720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30" name="Oval 253">
            <a:extLst>
              <a:ext uri="{FF2B5EF4-FFF2-40B4-BE49-F238E27FC236}">
                <a16:creationId xmlns:a16="http://schemas.microsoft.com/office/drawing/2014/main" id="{C6CAB3FA-0B72-E3C4-C21D-C30509C15738}"/>
              </a:ext>
            </a:extLst>
          </p:cNvPr>
          <p:cNvSpPr>
            <a:spLocks noChangeArrowheads="1"/>
          </p:cNvSpPr>
          <p:nvPr/>
        </p:nvSpPr>
        <p:spPr bwMode="auto">
          <a:xfrm>
            <a:off x="4572000" y="4743450"/>
            <a:ext cx="76200" cy="9406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31" name="Oval 254">
            <a:extLst>
              <a:ext uri="{FF2B5EF4-FFF2-40B4-BE49-F238E27FC236}">
                <a16:creationId xmlns:a16="http://schemas.microsoft.com/office/drawing/2014/main" id="{105ECCD2-0379-C69D-2BF3-9E28302E0678}"/>
              </a:ext>
            </a:extLst>
          </p:cNvPr>
          <p:cNvSpPr>
            <a:spLocks noChangeArrowheads="1"/>
          </p:cNvSpPr>
          <p:nvPr/>
        </p:nvSpPr>
        <p:spPr bwMode="auto">
          <a:xfrm>
            <a:off x="3657600" y="400050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32" name="Oval 255">
            <a:extLst>
              <a:ext uri="{FF2B5EF4-FFF2-40B4-BE49-F238E27FC236}">
                <a16:creationId xmlns:a16="http://schemas.microsoft.com/office/drawing/2014/main" id="{DC5A84E8-46CD-AF1C-5CDC-D906D5EF783C}"/>
              </a:ext>
            </a:extLst>
          </p:cNvPr>
          <p:cNvSpPr>
            <a:spLocks noChangeArrowheads="1"/>
          </p:cNvSpPr>
          <p:nvPr/>
        </p:nvSpPr>
        <p:spPr bwMode="auto">
          <a:xfrm>
            <a:off x="4057650" y="400050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33" name="Oval 256">
            <a:extLst>
              <a:ext uri="{FF2B5EF4-FFF2-40B4-BE49-F238E27FC236}">
                <a16:creationId xmlns:a16="http://schemas.microsoft.com/office/drawing/2014/main" id="{4E78C7E1-C1B9-2BCA-CD6B-70B8B3476A68}"/>
              </a:ext>
            </a:extLst>
          </p:cNvPr>
          <p:cNvSpPr>
            <a:spLocks noChangeArrowheads="1"/>
          </p:cNvSpPr>
          <p:nvPr/>
        </p:nvSpPr>
        <p:spPr bwMode="auto">
          <a:xfrm>
            <a:off x="4248150" y="432316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34" name="Oval 257">
            <a:extLst>
              <a:ext uri="{FF2B5EF4-FFF2-40B4-BE49-F238E27FC236}">
                <a16:creationId xmlns:a16="http://schemas.microsoft.com/office/drawing/2014/main" id="{09CE4F60-2326-3828-BD46-F8B9D84AA81A}"/>
              </a:ext>
            </a:extLst>
          </p:cNvPr>
          <p:cNvSpPr>
            <a:spLocks noChangeArrowheads="1"/>
          </p:cNvSpPr>
          <p:nvPr/>
        </p:nvSpPr>
        <p:spPr bwMode="auto">
          <a:xfrm>
            <a:off x="5105400" y="489466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35" name="Oval 258">
            <a:extLst>
              <a:ext uri="{FF2B5EF4-FFF2-40B4-BE49-F238E27FC236}">
                <a16:creationId xmlns:a16="http://schemas.microsoft.com/office/drawing/2014/main" id="{0426793A-422E-C546-4141-95439484A55A}"/>
              </a:ext>
            </a:extLst>
          </p:cNvPr>
          <p:cNvSpPr>
            <a:spLocks noChangeArrowheads="1"/>
          </p:cNvSpPr>
          <p:nvPr/>
        </p:nvSpPr>
        <p:spPr bwMode="auto">
          <a:xfrm>
            <a:off x="4019550" y="489466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36" name="Oval 259">
            <a:extLst>
              <a:ext uri="{FF2B5EF4-FFF2-40B4-BE49-F238E27FC236}">
                <a16:creationId xmlns:a16="http://schemas.microsoft.com/office/drawing/2014/main" id="{BD498AFE-32E5-B02C-48C4-788EBBB0AA1F}"/>
              </a:ext>
            </a:extLst>
          </p:cNvPr>
          <p:cNvSpPr>
            <a:spLocks noChangeArrowheads="1"/>
          </p:cNvSpPr>
          <p:nvPr/>
        </p:nvSpPr>
        <p:spPr bwMode="auto">
          <a:xfrm>
            <a:off x="4400550" y="4800600"/>
            <a:ext cx="76200" cy="9406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37" name="Oval 260">
            <a:extLst>
              <a:ext uri="{FF2B5EF4-FFF2-40B4-BE49-F238E27FC236}">
                <a16:creationId xmlns:a16="http://schemas.microsoft.com/office/drawing/2014/main" id="{2CBDE563-DE5B-F09A-E7AE-A6644881C546}"/>
              </a:ext>
            </a:extLst>
          </p:cNvPr>
          <p:cNvSpPr>
            <a:spLocks noChangeArrowheads="1"/>
          </p:cNvSpPr>
          <p:nvPr/>
        </p:nvSpPr>
        <p:spPr bwMode="auto">
          <a:xfrm>
            <a:off x="3619500" y="4208860"/>
            <a:ext cx="57150" cy="5715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38" name="Oval 261">
            <a:extLst>
              <a:ext uri="{FF2B5EF4-FFF2-40B4-BE49-F238E27FC236}">
                <a16:creationId xmlns:a16="http://schemas.microsoft.com/office/drawing/2014/main" id="{26F2EF57-7898-F79D-6E84-5AD9623202B8}"/>
              </a:ext>
            </a:extLst>
          </p:cNvPr>
          <p:cNvSpPr>
            <a:spLocks noChangeArrowheads="1"/>
          </p:cNvSpPr>
          <p:nvPr/>
        </p:nvSpPr>
        <p:spPr bwMode="auto">
          <a:xfrm>
            <a:off x="4876800" y="4208860"/>
            <a:ext cx="114300" cy="1143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39" name="Text Box 264">
            <a:extLst>
              <a:ext uri="{FF2B5EF4-FFF2-40B4-BE49-F238E27FC236}">
                <a16:creationId xmlns:a16="http://schemas.microsoft.com/office/drawing/2014/main" id="{00450F23-1ADA-ED49-DF15-6E072EAED890}"/>
              </a:ext>
            </a:extLst>
          </p:cNvPr>
          <p:cNvSpPr txBox="1">
            <a:spLocks noChangeArrowheads="1"/>
          </p:cNvSpPr>
          <p:nvPr/>
        </p:nvSpPr>
        <p:spPr bwMode="auto">
          <a:xfrm>
            <a:off x="2459884" y="20241"/>
            <a:ext cx="4224233" cy="710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050">
                <a:solidFill>
                  <a:srgbClr val="F1FC16"/>
                </a:solidFill>
                <a:latin typeface="Helvetica" pitchFamily="2" charset="0"/>
              </a:rPr>
              <a:t>WHAT REMOTE SENSORS </a:t>
            </a:r>
            <a:r>
              <a:rPr lang="ja-JP" altLang="en-US" sz="1050">
                <a:solidFill>
                  <a:srgbClr val="F1FC16"/>
                </a:solidFill>
                <a:latin typeface="Helvetica" pitchFamily="2" charset="0"/>
              </a:rPr>
              <a:t>“</a:t>
            </a:r>
            <a:r>
              <a:rPr lang="en-US" altLang="ja-JP" sz="1050">
                <a:solidFill>
                  <a:srgbClr val="F1FC16"/>
                </a:solidFill>
                <a:latin typeface="Helvetica" pitchFamily="2" charset="0"/>
              </a:rPr>
              <a:t>SEE</a:t>
            </a:r>
            <a:r>
              <a:rPr lang="ja-JP" altLang="en-US" sz="1050">
                <a:solidFill>
                  <a:srgbClr val="F1FC16"/>
                </a:solidFill>
                <a:latin typeface="Helvetica" pitchFamily="2" charset="0"/>
              </a:rPr>
              <a:t>”</a:t>
            </a:r>
            <a:r>
              <a:rPr lang="en-US" altLang="ja-JP" sz="1050">
                <a:solidFill>
                  <a:srgbClr val="F1FC16"/>
                </a:solidFill>
                <a:latin typeface="Helvetica" pitchFamily="2" charset="0"/>
              </a:rPr>
              <a:t> (cont.)</a:t>
            </a:r>
            <a:endParaRPr lang="en-US" altLang="ja-JP" sz="1800">
              <a:solidFill>
                <a:srgbClr val="CCFFFF"/>
              </a:solidFill>
              <a:latin typeface="Helvetica" pitchFamily="2" charset="0"/>
            </a:endParaRPr>
          </a:p>
          <a:p>
            <a:pPr algn="ctr">
              <a:spcBef>
                <a:spcPct val="20000"/>
              </a:spcBef>
            </a:pPr>
            <a:r>
              <a:rPr lang="en-US" altLang="en-US" sz="1350">
                <a:solidFill>
                  <a:srgbClr val="CCFFFF"/>
                </a:solidFill>
                <a:latin typeface="Helvetica" pitchFamily="2" charset="0"/>
              </a:rPr>
              <a:t>Radar – active microwave – provides range-resolved</a:t>
            </a:r>
          </a:p>
          <a:p>
            <a:pPr algn="ctr"/>
            <a:r>
              <a:rPr lang="en-US" altLang="en-US" sz="1350">
                <a:solidFill>
                  <a:srgbClr val="CCFFFF"/>
                </a:solidFill>
                <a:latin typeface="Helvetica" pitchFamily="2" charset="0"/>
              </a:rPr>
              <a:t>information about all hydrometeors</a:t>
            </a:r>
          </a:p>
        </p:txBody>
      </p:sp>
      <p:sp>
        <p:nvSpPr>
          <p:cNvPr id="10505" name="AutoShape 265">
            <a:extLst>
              <a:ext uri="{FF2B5EF4-FFF2-40B4-BE49-F238E27FC236}">
                <a16:creationId xmlns:a16="http://schemas.microsoft.com/office/drawing/2014/main" id="{D3254AE5-0556-7462-9289-173AF48FE935}"/>
              </a:ext>
            </a:extLst>
          </p:cNvPr>
          <p:cNvSpPr>
            <a:spLocks noChangeArrowheads="1"/>
          </p:cNvSpPr>
          <p:nvPr/>
        </p:nvSpPr>
        <p:spPr bwMode="auto">
          <a:xfrm>
            <a:off x="6115050" y="3086100"/>
            <a:ext cx="1771650" cy="800100"/>
          </a:xfrm>
          <a:prstGeom prst="wedgeRoundRectCallout">
            <a:avLst>
              <a:gd name="adj1" fmla="val -34542"/>
              <a:gd name="adj2" fmla="val 117264"/>
              <a:gd name="adj3" fmla="val 16667"/>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350">
                <a:latin typeface="Helvetica" pitchFamily="2" charset="0"/>
              </a:rPr>
              <a:t>Outward-bound</a:t>
            </a:r>
          </a:p>
          <a:p>
            <a:pPr algn="ctr"/>
            <a:r>
              <a:rPr lang="en-US" altLang="en-US" sz="1350">
                <a:latin typeface="Helvetica" pitchFamily="2" charset="0"/>
              </a:rPr>
              <a:t>radar pulse; very</a:t>
            </a:r>
          </a:p>
          <a:p>
            <a:pPr algn="ctr"/>
            <a:r>
              <a:rPr lang="en-US" altLang="en-US" sz="1350">
                <a:latin typeface="Helvetica" pitchFamily="2" charset="0"/>
              </a:rPr>
              <a:t>short and energetic </a:t>
            </a:r>
            <a:endParaRPr lang="en-US" altLang="en-US" sz="1800">
              <a:latin typeface="Helvetica" pitchFamily="2" charset="0"/>
            </a:endParaRPr>
          </a:p>
        </p:txBody>
      </p:sp>
      <p:sp>
        <p:nvSpPr>
          <p:cNvPr id="10506" name="AutoShape 266">
            <a:extLst>
              <a:ext uri="{FF2B5EF4-FFF2-40B4-BE49-F238E27FC236}">
                <a16:creationId xmlns:a16="http://schemas.microsoft.com/office/drawing/2014/main" id="{C69C426C-2503-B978-FCF7-4E856911E859}"/>
              </a:ext>
            </a:extLst>
          </p:cNvPr>
          <p:cNvSpPr>
            <a:spLocks noChangeArrowheads="1"/>
          </p:cNvSpPr>
          <p:nvPr/>
        </p:nvSpPr>
        <p:spPr bwMode="auto">
          <a:xfrm>
            <a:off x="1314450" y="1828800"/>
            <a:ext cx="1714500" cy="742950"/>
          </a:xfrm>
          <a:prstGeom prst="wedgeRoundRectCallout">
            <a:avLst>
              <a:gd name="adj1" fmla="val 83333"/>
              <a:gd name="adj2" fmla="val -33653"/>
              <a:gd name="adj3" fmla="val 16667"/>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350">
                <a:latin typeface="Helvetica" pitchFamily="2" charset="0"/>
              </a:rPr>
              <a:t>Back-scattered</a:t>
            </a:r>
          </a:p>
          <a:p>
            <a:pPr algn="ctr"/>
            <a:r>
              <a:rPr lang="en-US" altLang="en-US" sz="1350">
                <a:latin typeface="Helvetica" pitchFamily="2" charset="0"/>
              </a:rPr>
              <a:t>signal from</a:t>
            </a:r>
          </a:p>
          <a:p>
            <a:pPr algn="ctr"/>
            <a:r>
              <a:rPr lang="en-US" altLang="en-US" sz="1350">
                <a:latin typeface="Helvetica" pitchFamily="2" charset="0"/>
              </a:rPr>
              <a:t> hydrometeors</a:t>
            </a:r>
            <a:endParaRPr lang="en-US" altLang="en-US" sz="1800">
              <a:latin typeface="Helvetica" pitchFamily="2" charset="0"/>
            </a:endParaRPr>
          </a:p>
        </p:txBody>
      </p:sp>
      <p:sp>
        <p:nvSpPr>
          <p:cNvPr id="10507" name="AutoShape 267">
            <a:extLst>
              <a:ext uri="{FF2B5EF4-FFF2-40B4-BE49-F238E27FC236}">
                <a16:creationId xmlns:a16="http://schemas.microsoft.com/office/drawing/2014/main" id="{3D26D9C2-68E4-01D1-1F7D-FCD167EC35ED}"/>
              </a:ext>
            </a:extLst>
          </p:cNvPr>
          <p:cNvSpPr>
            <a:spLocks noChangeArrowheads="1"/>
          </p:cNvSpPr>
          <p:nvPr/>
        </p:nvSpPr>
        <p:spPr bwMode="auto">
          <a:xfrm>
            <a:off x="1257300" y="3771900"/>
            <a:ext cx="1828800" cy="1257300"/>
          </a:xfrm>
          <a:prstGeom prst="roundRect">
            <a:avLst>
              <a:gd name="adj" fmla="val 16667"/>
            </a:avLst>
          </a:prstGeom>
          <a:solidFill>
            <a:schemeClr val="folHlink"/>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350">
                <a:latin typeface="Helvetica" pitchFamily="2" charset="0"/>
              </a:rPr>
              <a:t>Each location along</a:t>
            </a:r>
          </a:p>
          <a:p>
            <a:pPr algn="ctr"/>
            <a:r>
              <a:rPr lang="en-US" altLang="en-US" sz="1350">
                <a:latin typeface="Helvetica" pitchFamily="2" charset="0"/>
              </a:rPr>
              <a:t>the back-scattered</a:t>
            </a:r>
          </a:p>
          <a:p>
            <a:pPr algn="ctr"/>
            <a:r>
              <a:rPr lang="en-US" altLang="en-US" sz="1350">
                <a:latin typeface="Helvetica" pitchFamily="2" charset="0"/>
              </a:rPr>
              <a:t>signal contains data</a:t>
            </a:r>
          </a:p>
          <a:p>
            <a:pPr algn="ctr"/>
            <a:r>
              <a:rPr lang="en-US" altLang="en-US" sz="1350">
                <a:latin typeface="Helvetica" pitchFamily="2" charset="0"/>
              </a:rPr>
              <a:t>about one small volume</a:t>
            </a:r>
          </a:p>
          <a:p>
            <a:pPr algn="ctr"/>
            <a:r>
              <a:rPr lang="en-US" altLang="en-US" sz="1350">
                <a:latin typeface="Helvetica" pitchFamily="2" charset="0"/>
              </a:rPr>
              <a:t>of hydrometeors </a:t>
            </a:r>
          </a:p>
        </p:txBody>
      </p:sp>
      <p:sp>
        <p:nvSpPr>
          <p:cNvPr id="63543" name="Line 327">
            <a:extLst>
              <a:ext uri="{FF2B5EF4-FFF2-40B4-BE49-F238E27FC236}">
                <a16:creationId xmlns:a16="http://schemas.microsoft.com/office/drawing/2014/main" id="{CE0AD557-EC4E-AD9D-1F9B-9C062B674445}"/>
              </a:ext>
            </a:extLst>
          </p:cNvPr>
          <p:cNvSpPr>
            <a:spLocks noChangeShapeType="1"/>
          </p:cNvSpPr>
          <p:nvPr/>
        </p:nvSpPr>
        <p:spPr bwMode="auto">
          <a:xfrm flipH="1" flipV="1">
            <a:off x="3543300" y="1885950"/>
            <a:ext cx="114300" cy="114300"/>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44" name="Line 328">
            <a:extLst>
              <a:ext uri="{FF2B5EF4-FFF2-40B4-BE49-F238E27FC236}">
                <a16:creationId xmlns:a16="http://schemas.microsoft.com/office/drawing/2014/main" id="{A2058B8F-6C2D-41DC-B0EC-2739D3F2FFAD}"/>
              </a:ext>
            </a:extLst>
          </p:cNvPr>
          <p:cNvSpPr>
            <a:spLocks noChangeShapeType="1"/>
          </p:cNvSpPr>
          <p:nvPr/>
        </p:nvSpPr>
        <p:spPr bwMode="auto">
          <a:xfrm flipH="1" flipV="1">
            <a:off x="3657600" y="2000250"/>
            <a:ext cx="114300" cy="114300"/>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45" name="Line 329">
            <a:extLst>
              <a:ext uri="{FF2B5EF4-FFF2-40B4-BE49-F238E27FC236}">
                <a16:creationId xmlns:a16="http://schemas.microsoft.com/office/drawing/2014/main" id="{86E5EEF5-6871-CDDF-8AC4-7BB9D3EEBDCD}"/>
              </a:ext>
            </a:extLst>
          </p:cNvPr>
          <p:cNvSpPr>
            <a:spLocks noChangeShapeType="1"/>
          </p:cNvSpPr>
          <p:nvPr/>
        </p:nvSpPr>
        <p:spPr bwMode="auto">
          <a:xfrm flipH="1" flipV="1">
            <a:off x="3886200" y="2228850"/>
            <a:ext cx="114300" cy="114300"/>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46" name="Line 330">
            <a:extLst>
              <a:ext uri="{FF2B5EF4-FFF2-40B4-BE49-F238E27FC236}">
                <a16:creationId xmlns:a16="http://schemas.microsoft.com/office/drawing/2014/main" id="{97C5DE5D-E1AE-A510-52AB-556025F70F32}"/>
              </a:ext>
            </a:extLst>
          </p:cNvPr>
          <p:cNvSpPr>
            <a:spLocks noChangeShapeType="1"/>
          </p:cNvSpPr>
          <p:nvPr/>
        </p:nvSpPr>
        <p:spPr bwMode="auto">
          <a:xfrm flipH="1" flipV="1">
            <a:off x="3771900" y="2114550"/>
            <a:ext cx="114300" cy="114300"/>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47" name="Line 331">
            <a:extLst>
              <a:ext uri="{FF2B5EF4-FFF2-40B4-BE49-F238E27FC236}">
                <a16:creationId xmlns:a16="http://schemas.microsoft.com/office/drawing/2014/main" id="{9DD50EA8-E6DE-9977-1878-BB5CAEB74D81}"/>
              </a:ext>
            </a:extLst>
          </p:cNvPr>
          <p:cNvSpPr>
            <a:spLocks noChangeShapeType="1"/>
          </p:cNvSpPr>
          <p:nvPr/>
        </p:nvSpPr>
        <p:spPr bwMode="auto">
          <a:xfrm flipH="1" flipV="1">
            <a:off x="3600450" y="1885950"/>
            <a:ext cx="114300" cy="114300"/>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48" name="Line 332">
            <a:extLst>
              <a:ext uri="{FF2B5EF4-FFF2-40B4-BE49-F238E27FC236}">
                <a16:creationId xmlns:a16="http://schemas.microsoft.com/office/drawing/2014/main" id="{A1925CA1-6DFC-9C75-413E-36B286BEEBAE}"/>
              </a:ext>
            </a:extLst>
          </p:cNvPr>
          <p:cNvSpPr>
            <a:spLocks noChangeShapeType="1"/>
          </p:cNvSpPr>
          <p:nvPr/>
        </p:nvSpPr>
        <p:spPr bwMode="auto">
          <a:xfrm flipH="1" flipV="1">
            <a:off x="3543300" y="1943100"/>
            <a:ext cx="114300" cy="114300"/>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49" name="Line 333">
            <a:extLst>
              <a:ext uri="{FF2B5EF4-FFF2-40B4-BE49-F238E27FC236}">
                <a16:creationId xmlns:a16="http://schemas.microsoft.com/office/drawing/2014/main" id="{513BF66D-2D95-33F1-A391-EB4619E3D374}"/>
              </a:ext>
            </a:extLst>
          </p:cNvPr>
          <p:cNvSpPr>
            <a:spLocks noChangeShapeType="1"/>
          </p:cNvSpPr>
          <p:nvPr/>
        </p:nvSpPr>
        <p:spPr bwMode="auto">
          <a:xfrm flipH="1" flipV="1">
            <a:off x="3657600" y="2057400"/>
            <a:ext cx="114300" cy="114300"/>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50" name="Line 334">
            <a:extLst>
              <a:ext uri="{FF2B5EF4-FFF2-40B4-BE49-F238E27FC236}">
                <a16:creationId xmlns:a16="http://schemas.microsoft.com/office/drawing/2014/main" id="{F6F3855D-A0F1-E498-CFFA-BF08C8F912FC}"/>
              </a:ext>
            </a:extLst>
          </p:cNvPr>
          <p:cNvSpPr>
            <a:spLocks noChangeShapeType="1"/>
          </p:cNvSpPr>
          <p:nvPr/>
        </p:nvSpPr>
        <p:spPr bwMode="auto">
          <a:xfrm flipH="1" flipV="1">
            <a:off x="3886200" y="2286000"/>
            <a:ext cx="114300" cy="114300"/>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51" name="Line 335">
            <a:extLst>
              <a:ext uri="{FF2B5EF4-FFF2-40B4-BE49-F238E27FC236}">
                <a16:creationId xmlns:a16="http://schemas.microsoft.com/office/drawing/2014/main" id="{AE9EDA48-C4ED-0159-3255-4C82F640BA2E}"/>
              </a:ext>
            </a:extLst>
          </p:cNvPr>
          <p:cNvSpPr>
            <a:spLocks noChangeShapeType="1"/>
          </p:cNvSpPr>
          <p:nvPr/>
        </p:nvSpPr>
        <p:spPr bwMode="auto">
          <a:xfrm flipH="1" flipV="1">
            <a:off x="3771900" y="2171700"/>
            <a:ext cx="114300" cy="114300"/>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52" name="Line 336">
            <a:extLst>
              <a:ext uri="{FF2B5EF4-FFF2-40B4-BE49-F238E27FC236}">
                <a16:creationId xmlns:a16="http://schemas.microsoft.com/office/drawing/2014/main" id="{5D631421-1207-93AB-CC79-2A4789FC2090}"/>
              </a:ext>
            </a:extLst>
          </p:cNvPr>
          <p:cNvSpPr>
            <a:spLocks noChangeShapeType="1"/>
          </p:cNvSpPr>
          <p:nvPr/>
        </p:nvSpPr>
        <p:spPr bwMode="auto">
          <a:xfrm flipH="1" flipV="1">
            <a:off x="4000500" y="2400300"/>
            <a:ext cx="114300" cy="114300"/>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53" name="Line 337">
            <a:extLst>
              <a:ext uri="{FF2B5EF4-FFF2-40B4-BE49-F238E27FC236}">
                <a16:creationId xmlns:a16="http://schemas.microsoft.com/office/drawing/2014/main" id="{028A885B-7C72-BEA3-027F-E3331BA23797}"/>
              </a:ext>
            </a:extLst>
          </p:cNvPr>
          <p:cNvSpPr>
            <a:spLocks noChangeShapeType="1"/>
          </p:cNvSpPr>
          <p:nvPr/>
        </p:nvSpPr>
        <p:spPr bwMode="auto">
          <a:xfrm flipH="1" flipV="1">
            <a:off x="4114800" y="2514600"/>
            <a:ext cx="114300" cy="114300"/>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54" name="Line 340">
            <a:extLst>
              <a:ext uri="{FF2B5EF4-FFF2-40B4-BE49-F238E27FC236}">
                <a16:creationId xmlns:a16="http://schemas.microsoft.com/office/drawing/2014/main" id="{DE357078-0DA4-661F-C053-DD0964F0E0A0}"/>
              </a:ext>
            </a:extLst>
          </p:cNvPr>
          <p:cNvSpPr>
            <a:spLocks noChangeShapeType="1"/>
          </p:cNvSpPr>
          <p:nvPr/>
        </p:nvSpPr>
        <p:spPr bwMode="auto">
          <a:xfrm flipH="1" flipV="1">
            <a:off x="3657600" y="1885950"/>
            <a:ext cx="114300" cy="114300"/>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55" name="Line 341">
            <a:extLst>
              <a:ext uri="{FF2B5EF4-FFF2-40B4-BE49-F238E27FC236}">
                <a16:creationId xmlns:a16="http://schemas.microsoft.com/office/drawing/2014/main" id="{391598EA-4A5F-9304-C6F0-8E57B25A02F1}"/>
              </a:ext>
            </a:extLst>
          </p:cNvPr>
          <p:cNvSpPr>
            <a:spLocks noChangeShapeType="1"/>
          </p:cNvSpPr>
          <p:nvPr/>
        </p:nvSpPr>
        <p:spPr bwMode="auto">
          <a:xfrm flipH="1" flipV="1">
            <a:off x="3771900" y="2000250"/>
            <a:ext cx="114300" cy="114300"/>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56" name="Line 342">
            <a:extLst>
              <a:ext uri="{FF2B5EF4-FFF2-40B4-BE49-F238E27FC236}">
                <a16:creationId xmlns:a16="http://schemas.microsoft.com/office/drawing/2014/main" id="{98F320FA-9471-AD3C-3CE2-41E328151820}"/>
              </a:ext>
            </a:extLst>
          </p:cNvPr>
          <p:cNvSpPr>
            <a:spLocks noChangeShapeType="1"/>
          </p:cNvSpPr>
          <p:nvPr/>
        </p:nvSpPr>
        <p:spPr bwMode="auto">
          <a:xfrm flipH="1" flipV="1">
            <a:off x="4000500" y="2228850"/>
            <a:ext cx="114300" cy="114300"/>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57" name="Line 343">
            <a:extLst>
              <a:ext uri="{FF2B5EF4-FFF2-40B4-BE49-F238E27FC236}">
                <a16:creationId xmlns:a16="http://schemas.microsoft.com/office/drawing/2014/main" id="{CB8286A7-CCBF-CDF6-3D97-E8B08A81E674}"/>
              </a:ext>
            </a:extLst>
          </p:cNvPr>
          <p:cNvSpPr>
            <a:spLocks noChangeShapeType="1"/>
          </p:cNvSpPr>
          <p:nvPr/>
        </p:nvSpPr>
        <p:spPr bwMode="auto">
          <a:xfrm flipH="1" flipV="1">
            <a:off x="3886200" y="2114550"/>
            <a:ext cx="114300" cy="114300"/>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58" name="Line 344">
            <a:extLst>
              <a:ext uri="{FF2B5EF4-FFF2-40B4-BE49-F238E27FC236}">
                <a16:creationId xmlns:a16="http://schemas.microsoft.com/office/drawing/2014/main" id="{AA6200B7-2A10-DAE3-279A-F3024C26C952}"/>
              </a:ext>
            </a:extLst>
          </p:cNvPr>
          <p:cNvSpPr>
            <a:spLocks noChangeShapeType="1"/>
          </p:cNvSpPr>
          <p:nvPr/>
        </p:nvSpPr>
        <p:spPr bwMode="auto">
          <a:xfrm flipH="1" flipV="1">
            <a:off x="4114800" y="2343150"/>
            <a:ext cx="114300" cy="114300"/>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59" name="Line 345">
            <a:extLst>
              <a:ext uri="{FF2B5EF4-FFF2-40B4-BE49-F238E27FC236}">
                <a16:creationId xmlns:a16="http://schemas.microsoft.com/office/drawing/2014/main" id="{E05B6CE0-6FB7-34D7-51E6-0D6032F0DFAD}"/>
              </a:ext>
            </a:extLst>
          </p:cNvPr>
          <p:cNvSpPr>
            <a:spLocks noChangeShapeType="1"/>
          </p:cNvSpPr>
          <p:nvPr/>
        </p:nvSpPr>
        <p:spPr bwMode="auto">
          <a:xfrm flipH="1" flipV="1">
            <a:off x="4229100" y="2457450"/>
            <a:ext cx="114300" cy="114300"/>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60" name="Line 346">
            <a:extLst>
              <a:ext uri="{FF2B5EF4-FFF2-40B4-BE49-F238E27FC236}">
                <a16:creationId xmlns:a16="http://schemas.microsoft.com/office/drawing/2014/main" id="{8BC23576-1A3F-0021-E2DB-4E710271FC6B}"/>
              </a:ext>
            </a:extLst>
          </p:cNvPr>
          <p:cNvSpPr>
            <a:spLocks noChangeShapeType="1"/>
          </p:cNvSpPr>
          <p:nvPr/>
        </p:nvSpPr>
        <p:spPr bwMode="auto">
          <a:xfrm flipH="1" flipV="1">
            <a:off x="4457700" y="2686050"/>
            <a:ext cx="114300" cy="114300"/>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61" name="Line 347">
            <a:extLst>
              <a:ext uri="{FF2B5EF4-FFF2-40B4-BE49-F238E27FC236}">
                <a16:creationId xmlns:a16="http://schemas.microsoft.com/office/drawing/2014/main" id="{6E62C9EA-56AC-FD92-20EF-F3A88B8532B7}"/>
              </a:ext>
            </a:extLst>
          </p:cNvPr>
          <p:cNvSpPr>
            <a:spLocks noChangeShapeType="1"/>
          </p:cNvSpPr>
          <p:nvPr/>
        </p:nvSpPr>
        <p:spPr bwMode="auto">
          <a:xfrm flipH="1" flipV="1">
            <a:off x="4343400" y="2571750"/>
            <a:ext cx="114300" cy="114300"/>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62" name="Line 348">
            <a:extLst>
              <a:ext uri="{FF2B5EF4-FFF2-40B4-BE49-F238E27FC236}">
                <a16:creationId xmlns:a16="http://schemas.microsoft.com/office/drawing/2014/main" id="{455AEBC3-5E39-FCD8-26EC-7FE45E181FEC}"/>
              </a:ext>
            </a:extLst>
          </p:cNvPr>
          <p:cNvSpPr>
            <a:spLocks noChangeShapeType="1"/>
          </p:cNvSpPr>
          <p:nvPr/>
        </p:nvSpPr>
        <p:spPr bwMode="auto">
          <a:xfrm flipH="1" flipV="1">
            <a:off x="4572000" y="2800350"/>
            <a:ext cx="114300" cy="114300"/>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63" name="Line 349">
            <a:extLst>
              <a:ext uri="{FF2B5EF4-FFF2-40B4-BE49-F238E27FC236}">
                <a16:creationId xmlns:a16="http://schemas.microsoft.com/office/drawing/2014/main" id="{8F5A7A2F-5862-28F8-4161-FF6C3F2FD5D1}"/>
              </a:ext>
            </a:extLst>
          </p:cNvPr>
          <p:cNvSpPr>
            <a:spLocks noChangeShapeType="1"/>
          </p:cNvSpPr>
          <p:nvPr/>
        </p:nvSpPr>
        <p:spPr bwMode="auto">
          <a:xfrm flipH="1" flipV="1">
            <a:off x="3657600" y="1943100"/>
            <a:ext cx="114300" cy="114300"/>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64" name="Line 350">
            <a:extLst>
              <a:ext uri="{FF2B5EF4-FFF2-40B4-BE49-F238E27FC236}">
                <a16:creationId xmlns:a16="http://schemas.microsoft.com/office/drawing/2014/main" id="{FDDB427A-C111-86BF-D420-B63CB5FBEE0C}"/>
              </a:ext>
            </a:extLst>
          </p:cNvPr>
          <p:cNvSpPr>
            <a:spLocks noChangeShapeType="1"/>
          </p:cNvSpPr>
          <p:nvPr/>
        </p:nvSpPr>
        <p:spPr bwMode="auto">
          <a:xfrm flipH="1" flipV="1">
            <a:off x="3771900" y="2057400"/>
            <a:ext cx="114300" cy="114300"/>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65" name="Line 351">
            <a:extLst>
              <a:ext uri="{FF2B5EF4-FFF2-40B4-BE49-F238E27FC236}">
                <a16:creationId xmlns:a16="http://schemas.microsoft.com/office/drawing/2014/main" id="{925C7184-FF13-12E3-1283-E53F70369E7C}"/>
              </a:ext>
            </a:extLst>
          </p:cNvPr>
          <p:cNvSpPr>
            <a:spLocks noChangeShapeType="1"/>
          </p:cNvSpPr>
          <p:nvPr/>
        </p:nvSpPr>
        <p:spPr bwMode="auto">
          <a:xfrm flipH="1" flipV="1">
            <a:off x="4000500" y="2286000"/>
            <a:ext cx="114300" cy="114300"/>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66" name="Line 352">
            <a:extLst>
              <a:ext uri="{FF2B5EF4-FFF2-40B4-BE49-F238E27FC236}">
                <a16:creationId xmlns:a16="http://schemas.microsoft.com/office/drawing/2014/main" id="{A58F29CF-52F7-73BA-259F-4E81F6F315FC}"/>
              </a:ext>
            </a:extLst>
          </p:cNvPr>
          <p:cNvSpPr>
            <a:spLocks noChangeShapeType="1"/>
          </p:cNvSpPr>
          <p:nvPr/>
        </p:nvSpPr>
        <p:spPr bwMode="auto">
          <a:xfrm flipH="1" flipV="1">
            <a:off x="3886200" y="2171700"/>
            <a:ext cx="114300" cy="114300"/>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67" name="Line 353">
            <a:extLst>
              <a:ext uri="{FF2B5EF4-FFF2-40B4-BE49-F238E27FC236}">
                <a16:creationId xmlns:a16="http://schemas.microsoft.com/office/drawing/2014/main" id="{D67E3630-BD7E-0F44-30A6-A74A9A9927CB}"/>
              </a:ext>
            </a:extLst>
          </p:cNvPr>
          <p:cNvSpPr>
            <a:spLocks noChangeShapeType="1"/>
          </p:cNvSpPr>
          <p:nvPr/>
        </p:nvSpPr>
        <p:spPr bwMode="auto">
          <a:xfrm flipH="1" flipV="1">
            <a:off x="4114800" y="2400300"/>
            <a:ext cx="114300" cy="114300"/>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68" name="Line 354">
            <a:extLst>
              <a:ext uri="{FF2B5EF4-FFF2-40B4-BE49-F238E27FC236}">
                <a16:creationId xmlns:a16="http://schemas.microsoft.com/office/drawing/2014/main" id="{DD9F82AF-BF2C-5646-C2DF-386E0BDAB6F6}"/>
              </a:ext>
            </a:extLst>
          </p:cNvPr>
          <p:cNvSpPr>
            <a:spLocks noChangeShapeType="1"/>
          </p:cNvSpPr>
          <p:nvPr/>
        </p:nvSpPr>
        <p:spPr bwMode="auto">
          <a:xfrm flipH="1" flipV="1">
            <a:off x="4229100" y="2514600"/>
            <a:ext cx="114300" cy="114300"/>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69" name="Line 355">
            <a:extLst>
              <a:ext uri="{FF2B5EF4-FFF2-40B4-BE49-F238E27FC236}">
                <a16:creationId xmlns:a16="http://schemas.microsoft.com/office/drawing/2014/main" id="{26DCBC36-1C28-9202-D0D1-5F266A1D93D1}"/>
              </a:ext>
            </a:extLst>
          </p:cNvPr>
          <p:cNvSpPr>
            <a:spLocks noChangeShapeType="1"/>
          </p:cNvSpPr>
          <p:nvPr/>
        </p:nvSpPr>
        <p:spPr bwMode="auto">
          <a:xfrm flipH="1" flipV="1">
            <a:off x="4457700" y="2743200"/>
            <a:ext cx="114300" cy="114300"/>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70" name="Line 356">
            <a:extLst>
              <a:ext uri="{FF2B5EF4-FFF2-40B4-BE49-F238E27FC236}">
                <a16:creationId xmlns:a16="http://schemas.microsoft.com/office/drawing/2014/main" id="{356D8143-E140-B33C-F07D-D001AD0FE66D}"/>
              </a:ext>
            </a:extLst>
          </p:cNvPr>
          <p:cNvSpPr>
            <a:spLocks noChangeShapeType="1"/>
          </p:cNvSpPr>
          <p:nvPr/>
        </p:nvSpPr>
        <p:spPr bwMode="auto">
          <a:xfrm flipH="1" flipV="1">
            <a:off x="4343400" y="2628900"/>
            <a:ext cx="114300" cy="114300"/>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71" name="Line 357">
            <a:extLst>
              <a:ext uri="{FF2B5EF4-FFF2-40B4-BE49-F238E27FC236}">
                <a16:creationId xmlns:a16="http://schemas.microsoft.com/office/drawing/2014/main" id="{6893F4E5-7E15-4745-2E12-B8452C0C19F4}"/>
              </a:ext>
            </a:extLst>
          </p:cNvPr>
          <p:cNvSpPr>
            <a:spLocks noChangeShapeType="1"/>
          </p:cNvSpPr>
          <p:nvPr/>
        </p:nvSpPr>
        <p:spPr bwMode="auto">
          <a:xfrm flipH="1" flipV="1">
            <a:off x="4572000" y="2857500"/>
            <a:ext cx="114300" cy="114300"/>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72" name="Line 358">
            <a:extLst>
              <a:ext uri="{FF2B5EF4-FFF2-40B4-BE49-F238E27FC236}">
                <a16:creationId xmlns:a16="http://schemas.microsoft.com/office/drawing/2014/main" id="{DEF335F9-EB03-2FCE-13D0-80881EF6DD6F}"/>
              </a:ext>
            </a:extLst>
          </p:cNvPr>
          <p:cNvSpPr>
            <a:spLocks noChangeShapeType="1"/>
          </p:cNvSpPr>
          <p:nvPr/>
        </p:nvSpPr>
        <p:spPr bwMode="auto">
          <a:xfrm flipH="1" flipV="1">
            <a:off x="4686300" y="2971800"/>
            <a:ext cx="114300" cy="114300"/>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grpSp>
        <p:nvGrpSpPr>
          <p:cNvPr id="63573" name="Group 372">
            <a:extLst>
              <a:ext uri="{FF2B5EF4-FFF2-40B4-BE49-F238E27FC236}">
                <a16:creationId xmlns:a16="http://schemas.microsoft.com/office/drawing/2014/main" id="{7CE4B9CA-16DE-F41B-9976-745C14ED8872}"/>
              </a:ext>
            </a:extLst>
          </p:cNvPr>
          <p:cNvGrpSpPr>
            <a:grpSpLocks/>
          </p:cNvGrpSpPr>
          <p:nvPr/>
        </p:nvGrpSpPr>
        <p:grpSpPr bwMode="auto">
          <a:xfrm>
            <a:off x="3486150" y="2000250"/>
            <a:ext cx="1371600" cy="1371600"/>
            <a:chOff x="1968" y="1680"/>
            <a:chExt cx="1152" cy="1152"/>
          </a:xfrm>
        </p:grpSpPr>
        <p:sp>
          <p:nvSpPr>
            <p:cNvPr id="63631" name="Line 365">
              <a:extLst>
                <a:ext uri="{FF2B5EF4-FFF2-40B4-BE49-F238E27FC236}">
                  <a16:creationId xmlns:a16="http://schemas.microsoft.com/office/drawing/2014/main" id="{30171721-0437-5940-3A60-AB31530B2A1A}"/>
                </a:ext>
              </a:extLst>
            </p:cNvPr>
            <p:cNvSpPr>
              <a:spLocks noChangeShapeType="1"/>
            </p:cNvSpPr>
            <p:nvPr/>
          </p:nvSpPr>
          <p:spPr bwMode="auto">
            <a:xfrm flipH="1" flipV="1">
              <a:off x="2640" y="2352"/>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grpSp>
          <p:nvGrpSpPr>
            <p:cNvPr id="63632" name="Group 371">
              <a:extLst>
                <a:ext uri="{FF2B5EF4-FFF2-40B4-BE49-F238E27FC236}">
                  <a16:creationId xmlns:a16="http://schemas.microsoft.com/office/drawing/2014/main" id="{181EF8FA-2EB7-C3A5-3382-FF8B436FFCC5}"/>
                </a:ext>
              </a:extLst>
            </p:cNvPr>
            <p:cNvGrpSpPr>
              <a:grpSpLocks/>
            </p:cNvGrpSpPr>
            <p:nvPr/>
          </p:nvGrpSpPr>
          <p:grpSpPr bwMode="auto">
            <a:xfrm>
              <a:off x="1968" y="1680"/>
              <a:ext cx="1152" cy="1152"/>
              <a:chOff x="4368" y="768"/>
              <a:chExt cx="1152" cy="1152"/>
            </a:xfrm>
          </p:grpSpPr>
          <p:sp>
            <p:nvSpPr>
              <p:cNvPr id="63633" name="Line 359">
                <a:extLst>
                  <a:ext uri="{FF2B5EF4-FFF2-40B4-BE49-F238E27FC236}">
                    <a16:creationId xmlns:a16="http://schemas.microsoft.com/office/drawing/2014/main" id="{191B2846-9A9B-219F-48B1-4BE5285EA6AA}"/>
                  </a:ext>
                </a:extLst>
              </p:cNvPr>
              <p:cNvSpPr>
                <a:spLocks noChangeShapeType="1"/>
              </p:cNvSpPr>
              <p:nvPr/>
            </p:nvSpPr>
            <p:spPr bwMode="auto">
              <a:xfrm flipH="1" flipV="1">
                <a:off x="4368" y="768"/>
                <a:ext cx="96" cy="96"/>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634" name="Line 360">
                <a:extLst>
                  <a:ext uri="{FF2B5EF4-FFF2-40B4-BE49-F238E27FC236}">
                    <a16:creationId xmlns:a16="http://schemas.microsoft.com/office/drawing/2014/main" id="{2C4FBB7E-F0AF-00DB-1A6C-4B764AFE6E0D}"/>
                  </a:ext>
                </a:extLst>
              </p:cNvPr>
              <p:cNvSpPr>
                <a:spLocks noChangeShapeType="1"/>
              </p:cNvSpPr>
              <p:nvPr/>
            </p:nvSpPr>
            <p:spPr bwMode="auto">
              <a:xfrm flipH="1" flipV="1">
                <a:off x="4464" y="864"/>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635" name="Line 361">
                <a:extLst>
                  <a:ext uri="{FF2B5EF4-FFF2-40B4-BE49-F238E27FC236}">
                    <a16:creationId xmlns:a16="http://schemas.microsoft.com/office/drawing/2014/main" id="{65C0BA7A-AE06-7849-3403-A5955E0EA140}"/>
                  </a:ext>
                </a:extLst>
              </p:cNvPr>
              <p:cNvSpPr>
                <a:spLocks noChangeShapeType="1"/>
              </p:cNvSpPr>
              <p:nvPr/>
            </p:nvSpPr>
            <p:spPr bwMode="auto">
              <a:xfrm flipH="1" flipV="1">
                <a:off x="4656" y="1056"/>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636" name="Line 362">
                <a:extLst>
                  <a:ext uri="{FF2B5EF4-FFF2-40B4-BE49-F238E27FC236}">
                    <a16:creationId xmlns:a16="http://schemas.microsoft.com/office/drawing/2014/main" id="{C5ABF852-F13E-CD02-0044-A7FED13823B6}"/>
                  </a:ext>
                </a:extLst>
              </p:cNvPr>
              <p:cNvSpPr>
                <a:spLocks noChangeShapeType="1"/>
              </p:cNvSpPr>
              <p:nvPr/>
            </p:nvSpPr>
            <p:spPr bwMode="auto">
              <a:xfrm flipH="1" flipV="1">
                <a:off x="4560" y="960"/>
                <a:ext cx="96" cy="96"/>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637" name="Line 363">
                <a:extLst>
                  <a:ext uri="{FF2B5EF4-FFF2-40B4-BE49-F238E27FC236}">
                    <a16:creationId xmlns:a16="http://schemas.microsoft.com/office/drawing/2014/main" id="{7D1A051B-DB20-05C7-7830-250193C3B0B6}"/>
                  </a:ext>
                </a:extLst>
              </p:cNvPr>
              <p:cNvSpPr>
                <a:spLocks noChangeShapeType="1"/>
              </p:cNvSpPr>
              <p:nvPr/>
            </p:nvSpPr>
            <p:spPr bwMode="auto">
              <a:xfrm flipH="1" flipV="1">
                <a:off x="4752" y="1152"/>
                <a:ext cx="96" cy="96"/>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638" name="Line 364">
                <a:extLst>
                  <a:ext uri="{FF2B5EF4-FFF2-40B4-BE49-F238E27FC236}">
                    <a16:creationId xmlns:a16="http://schemas.microsoft.com/office/drawing/2014/main" id="{0F6D37F5-0C93-27A7-520B-D792E1DA586E}"/>
                  </a:ext>
                </a:extLst>
              </p:cNvPr>
              <p:cNvSpPr>
                <a:spLocks noChangeShapeType="1"/>
              </p:cNvSpPr>
              <p:nvPr/>
            </p:nvSpPr>
            <p:spPr bwMode="auto">
              <a:xfrm flipH="1" flipV="1">
                <a:off x="4848" y="1248"/>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639" name="Line 366">
                <a:extLst>
                  <a:ext uri="{FF2B5EF4-FFF2-40B4-BE49-F238E27FC236}">
                    <a16:creationId xmlns:a16="http://schemas.microsoft.com/office/drawing/2014/main" id="{DC259945-1FAF-EBDE-74AB-21B4321353EA}"/>
                  </a:ext>
                </a:extLst>
              </p:cNvPr>
              <p:cNvSpPr>
                <a:spLocks noChangeShapeType="1"/>
              </p:cNvSpPr>
              <p:nvPr/>
            </p:nvSpPr>
            <p:spPr bwMode="auto">
              <a:xfrm flipH="1" flipV="1">
                <a:off x="4944" y="1344"/>
                <a:ext cx="96" cy="96"/>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640" name="Line 367">
                <a:extLst>
                  <a:ext uri="{FF2B5EF4-FFF2-40B4-BE49-F238E27FC236}">
                    <a16:creationId xmlns:a16="http://schemas.microsoft.com/office/drawing/2014/main" id="{2B5BA0A4-D85E-4788-E5F8-346E85ECAD8A}"/>
                  </a:ext>
                </a:extLst>
              </p:cNvPr>
              <p:cNvSpPr>
                <a:spLocks noChangeShapeType="1"/>
              </p:cNvSpPr>
              <p:nvPr/>
            </p:nvSpPr>
            <p:spPr bwMode="auto">
              <a:xfrm flipH="1" flipV="1">
                <a:off x="5136" y="1536"/>
                <a:ext cx="96" cy="96"/>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641" name="Line 368">
                <a:extLst>
                  <a:ext uri="{FF2B5EF4-FFF2-40B4-BE49-F238E27FC236}">
                    <a16:creationId xmlns:a16="http://schemas.microsoft.com/office/drawing/2014/main" id="{8C3B75D0-6D63-2135-4F08-CFB57E56BF93}"/>
                  </a:ext>
                </a:extLst>
              </p:cNvPr>
              <p:cNvSpPr>
                <a:spLocks noChangeShapeType="1"/>
              </p:cNvSpPr>
              <p:nvPr/>
            </p:nvSpPr>
            <p:spPr bwMode="auto">
              <a:xfrm flipH="1" flipV="1">
                <a:off x="5232" y="1632"/>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642" name="Line 369">
                <a:extLst>
                  <a:ext uri="{FF2B5EF4-FFF2-40B4-BE49-F238E27FC236}">
                    <a16:creationId xmlns:a16="http://schemas.microsoft.com/office/drawing/2014/main" id="{349B5C73-8549-0CA7-4D1F-9F4B275AFD52}"/>
                  </a:ext>
                </a:extLst>
              </p:cNvPr>
              <p:cNvSpPr>
                <a:spLocks noChangeShapeType="1"/>
              </p:cNvSpPr>
              <p:nvPr/>
            </p:nvSpPr>
            <p:spPr bwMode="auto">
              <a:xfrm flipH="1" flipV="1">
                <a:off x="5424" y="1824"/>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643" name="Line 370">
                <a:extLst>
                  <a:ext uri="{FF2B5EF4-FFF2-40B4-BE49-F238E27FC236}">
                    <a16:creationId xmlns:a16="http://schemas.microsoft.com/office/drawing/2014/main" id="{8AD3C850-F94E-6A7B-6277-53DFF2ADB4D0}"/>
                  </a:ext>
                </a:extLst>
              </p:cNvPr>
              <p:cNvSpPr>
                <a:spLocks noChangeShapeType="1"/>
              </p:cNvSpPr>
              <p:nvPr/>
            </p:nvSpPr>
            <p:spPr bwMode="auto">
              <a:xfrm flipH="1" flipV="1">
                <a:off x="5328" y="1728"/>
                <a:ext cx="96" cy="96"/>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grpSp>
      </p:grpSp>
      <p:sp>
        <p:nvSpPr>
          <p:cNvPr id="63574" name="Line 373">
            <a:extLst>
              <a:ext uri="{FF2B5EF4-FFF2-40B4-BE49-F238E27FC236}">
                <a16:creationId xmlns:a16="http://schemas.microsoft.com/office/drawing/2014/main" id="{84D301C1-EAB4-E57C-C792-150B650D22C6}"/>
              </a:ext>
            </a:extLst>
          </p:cNvPr>
          <p:cNvSpPr>
            <a:spLocks noChangeShapeType="1"/>
          </p:cNvSpPr>
          <p:nvPr/>
        </p:nvSpPr>
        <p:spPr bwMode="auto">
          <a:xfrm flipH="1" flipV="1">
            <a:off x="4857750" y="3371850"/>
            <a:ext cx="114300" cy="114300"/>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grpSp>
        <p:nvGrpSpPr>
          <p:cNvPr id="63575" name="Group 374">
            <a:extLst>
              <a:ext uri="{FF2B5EF4-FFF2-40B4-BE49-F238E27FC236}">
                <a16:creationId xmlns:a16="http://schemas.microsoft.com/office/drawing/2014/main" id="{CC3A3057-A235-7583-C1B1-E904AAF03B4D}"/>
              </a:ext>
            </a:extLst>
          </p:cNvPr>
          <p:cNvGrpSpPr>
            <a:grpSpLocks/>
          </p:cNvGrpSpPr>
          <p:nvPr/>
        </p:nvGrpSpPr>
        <p:grpSpPr bwMode="auto">
          <a:xfrm>
            <a:off x="3524250" y="1981200"/>
            <a:ext cx="1371600" cy="1371600"/>
            <a:chOff x="1968" y="1680"/>
            <a:chExt cx="1152" cy="1152"/>
          </a:xfrm>
        </p:grpSpPr>
        <p:sp>
          <p:nvSpPr>
            <p:cNvPr id="63618" name="Line 375">
              <a:extLst>
                <a:ext uri="{FF2B5EF4-FFF2-40B4-BE49-F238E27FC236}">
                  <a16:creationId xmlns:a16="http://schemas.microsoft.com/office/drawing/2014/main" id="{A619CB54-6CF3-819F-8CC9-A560A292BB6F}"/>
                </a:ext>
              </a:extLst>
            </p:cNvPr>
            <p:cNvSpPr>
              <a:spLocks noChangeShapeType="1"/>
            </p:cNvSpPr>
            <p:nvPr/>
          </p:nvSpPr>
          <p:spPr bwMode="auto">
            <a:xfrm flipH="1" flipV="1">
              <a:off x="2640" y="2352"/>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grpSp>
          <p:nvGrpSpPr>
            <p:cNvPr id="63619" name="Group 376">
              <a:extLst>
                <a:ext uri="{FF2B5EF4-FFF2-40B4-BE49-F238E27FC236}">
                  <a16:creationId xmlns:a16="http://schemas.microsoft.com/office/drawing/2014/main" id="{91F5CCA5-FEC1-71BF-C5A3-28CB28ACE97D}"/>
                </a:ext>
              </a:extLst>
            </p:cNvPr>
            <p:cNvGrpSpPr>
              <a:grpSpLocks/>
            </p:cNvGrpSpPr>
            <p:nvPr/>
          </p:nvGrpSpPr>
          <p:grpSpPr bwMode="auto">
            <a:xfrm>
              <a:off x="1968" y="1680"/>
              <a:ext cx="1152" cy="1152"/>
              <a:chOff x="4368" y="768"/>
              <a:chExt cx="1152" cy="1152"/>
            </a:xfrm>
          </p:grpSpPr>
          <p:sp>
            <p:nvSpPr>
              <p:cNvPr id="63620" name="Line 377">
                <a:extLst>
                  <a:ext uri="{FF2B5EF4-FFF2-40B4-BE49-F238E27FC236}">
                    <a16:creationId xmlns:a16="http://schemas.microsoft.com/office/drawing/2014/main" id="{4174FAF3-BC46-78B1-0FCB-B66B69271CFB}"/>
                  </a:ext>
                </a:extLst>
              </p:cNvPr>
              <p:cNvSpPr>
                <a:spLocks noChangeShapeType="1"/>
              </p:cNvSpPr>
              <p:nvPr/>
            </p:nvSpPr>
            <p:spPr bwMode="auto">
              <a:xfrm flipH="1" flipV="1">
                <a:off x="4368" y="768"/>
                <a:ext cx="96" cy="96"/>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621" name="Line 378">
                <a:extLst>
                  <a:ext uri="{FF2B5EF4-FFF2-40B4-BE49-F238E27FC236}">
                    <a16:creationId xmlns:a16="http://schemas.microsoft.com/office/drawing/2014/main" id="{C2BC1732-2FAE-6B06-2469-3A79E896A4ED}"/>
                  </a:ext>
                </a:extLst>
              </p:cNvPr>
              <p:cNvSpPr>
                <a:spLocks noChangeShapeType="1"/>
              </p:cNvSpPr>
              <p:nvPr/>
            </p:nvSpPr>
            <p:spPr bwMode="auto">
              <a:xfrm flipH="1" flipV="1">
                <a:off x="4464" y="864"/>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622" name="Line 379">
                <a:extLst>
                  <a:ext uri="{FF2B5EF4-FFF2-40B4-BE49-F238E27FC236}">
                    <a16:creationId xmlns:a16="http://schemas.microsoft.com/office/drawing/2014/main" id="{334D855C-9146-9138-7089-5B309FA5BC31}"/>
                  </a:ext>
                </a:extLst>
              </p:cNvPr>
              <p:cNvSpPr>
                <a:spLocks noChangeShapeType="1"/>
              </p:cNvSpPr>
              <p:nvPr/>
            </p:nvSpPr>
            <p:spPr bwMode="auto">
              <a:xfrm flipH="1" flipV="1">
                <a:off x="4656" y="1056"/>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623" name="Line 380">
                <a:extLst>
                  <a:ext uri="{FF2B5EF4-FFF2-40B4-BE49-F238E27FC236}">
                    <a16:creationId xmlns:a16="http://schemas.microsoft.com/office/drawing/2014/main" id="{E5ECDAD9-8D17-1939-41B2-1286D4E8C347}"/>
                  </a:ext>
                </a:extLst>
              </p:cNvPr>
              <p:cNvSpPr>
                <a:spLocks noChangeShapeType="1"/>
              </p:cNvSpPr>
              <p:nvPr/>
            </p:nvSpPr>
            <p:spPr bwMode="auto">
              <a:xfrm flipH="1" flipV="1">
                <a:off x="4560" y="960"/>
                <a:ext cx="96" cy="96"/>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624" name="Line 381">
                <a:extLst>
                  <a:ext uri="{FF2B5EF4-FFF2-40B4-BE49-F238E27FC236}">
                    <a16:creationId xmlns:a16="http://schemas.microsoft.com/office/drawing/2014/main" id="{73693CFC-BDD8-86EB-E9D9-11228C541CD3}"/>
                  </a:ext>
                </a:extLst>
              </p:cNvPr>
              <p:cNvSpPr>
                <a:spLocks noChangeShapeType="1"/>
              </p:cNvSpPr>
              <p:nvPr/>
            </p:nvSpPr>
            <p:spPr bwMode="auto">
              <a:xfrm flipH="1" flipV="1">
                <a:off x="4752" y="1152"/>
                <a:ext cx="96" cy="96"/>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625" name="Line 382">
                <a:extLst>
                  <a:ext uri="{FF2B5EF4-FFF2-40B4-BE49-F238E27FC236}">
                    <a16:creationId xmlns:a16="http://schemas.microsoft.com/office/drawing/2014/main" id="{D50B782B-D601-7ADD-A890-1F2DE2CBA070}"/>
                  </a:ext>
                </a:extLst>
              </p:cNvPr>
              <p:cNvSpPr>
                <a:spLocks noChangeShapeType="1"/>
              </p:cNvSpPr>
              <p:nvPr/>
            </p:nvSpPr>
            <p:spPr bwMode="auto">
              <a:xfrm flipH="1" flipV="1">
                <a:off x="4848" y="1248"/>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626" name="Line 383">
                <a:extLst>
                  <a:ext uri="{FF2B5EF4-FFF2-40B4-BE49-F238E27FC236}">
                    <a16:creationId xmlns:a16="http://schemas.microsoft.com/office/drawing/2014/main" id="{D40EA926-FC7F-5976-9FF2-71F864213459}"/>
                  </a:ext>
                </a:extLst>
              </p:cNvPr>
              <p:cNvSpPr>
                <a:spLocks noChangeShapeType="1"/>
              </p:cNvSpPr>
              <p:nvPr/>
            </p:nvSpPr>
            <p:spPr bwMode="auto">
              <a:xfrm flipH="1" flipV="1">
                <a:off x="4944" y="1344"/>
                <a:ext cx="96" cy="96"/>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627" name="Line 384">
                <a:extLst>
                  <a:ext uri="{FF2B5EF4-FFF2-40B4-BE49-F238E27FC236}">
                    <a16:creationId xmlns:a16="http://schemas.microsoft.com/office/drawing/2014/main" id="{42386670-3FC1-FB89-CDFC-B727425F017F}"/>
                  </a:ext>
                </a:extLst>
              </p:cNvPr>
              <p:cNvSpPr>
                <a:spLocks noChangeShapeType="1"/>
              </p:cNvSpPr>
              <p:nvPr/>
            </p:nvSpPr>
            <p:spPr bwMode="auto">
              <a:xfrm flipH="1" flipV="1">
                <a:off x="5136" y="1536"/>
                <a:ext cx="96" cy="96"/>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628" name="Line 385">
                <a:extLst>
                  <a:ext uri="{FF2B5EF4-FFF2-40B4-BE49-F238E27FC236}">
                    <a16:creationId xmlns:a16="http://schemas.microsoft.com/office/drawing/2014/main" id="{22A038E1-9B13-FF33-164B-03EB69B33FE7}"/>
                  </a:ext>
                </a:extLst>
              </p:cNvPr>
              <p:cNvSpPr>
                <a:spLocks noChangeShapeType="1"/>
              </p:cNvSpPr>
              <p:nvPr/>
            </p:nvSpPr>
            <p:spPr bwMode="auto">
              <a:xfrm flipH="1" flipV="1">
                <a:off x="5232" y="1632"/>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629" name="Line 386">
                <a:extLst>
                  <a:ext uri="{FF2B5EF4-FFF2-40B4-BE49-F238E27FC236}">
                    <a16:creationId xmlns:a16="http://schemas.microsoft.com/office/drawing/2014/main" id="{667BE32A-CB6D-EEF4-6871-22AF5735F503}"/>
                  </a:ext>
                </a:extLst>
              </p:cNvPr>
              <p:cNvSpPr>
                <a:spLocks noChangeShapeType="1"/>
              </p:cNvSpPr>
              <p:nvPr/>
            </p:nvSpPr>
            <p:spPr bwMode="auto">
              <a:xfrm flipH="1" flipV="1">
                <a:off x="5424" y="1824"/>
                <a:ext cx="96" cy="96"/>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630" name="Line 387">
                <a:extLst>
                  <a:ext uri="{FF2B5EF4-FFF2-40B4-BE49-F238E27FC236}">
                    <a16:creationId xmlns:a16="http://schemas.microsoft.com/office/drawing/2014/main" id="{CB059F5F-D9D9-E128-6FA1-A969F21432A3}"/>
                  </a:ext>
                </a:extLst>
              </p:cNvPr>
              <p:cNvSpPr>
                <a:spLocks noChangeShapeType="1"/>
              </p:cNvSpPr>
              <p:nvPr/>
            </p:nvSpPr>
            <p:spPr bwMode="auto">
              <a:xfrm flipH="1" flipV="1">
                <a:off x="5328" y="1728"/>
                <a:ext cx="96" cy="96"/>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grpSp>
      </p:grpSp>
      <p:sp>
        <p:nvSpPr>
          <p:cNvPr id="63576" name="Line 388">
            <a:extLst>
              <a:ext uri="{FF2B5EF4-FFF2-40B4-BE49-F238E27FC236}">
                <a16:creationId xmlns:a16="http://schemas.microsoft.com/office/drawing/2014/main" id="{69D8128D-C335-214D-638B-47985E2C1AC3}"/>
              </a:ext>
            </a:extLst>
          </p:cNvPr>
          <p:cNvSpPr>
            <a:spLocks noChangeShapeType="1"/>
          </p:cNvSpPr>
          <p:nvPr/>
        </p:nvSpPr>
        <p:spPr bwMode="auto">
          <a:xfrm flipH="1" flipV="1">
            <a:off x="4914900" y="3352800"/>
            <a:ext cx="114300" cy="114300"/>
          </a:xfrm>
          <a:prstGeom prst="line">
            <a:avLst/>
          </a:prstGeom>
          <a:noFill/>
          <a:ln w="12700">
            <a:solidFill>
              <a:srgbClr val="D9170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77" name="Line 389">
            <a:extLst>
              <a:ext uri="{FF2B5EF4-FFF2-40B4-BE49-F238E27FC236}">
                <a16:creationId xmlns:a16="http://schemas.microsoft.com/office/drawing/2014/main" id="{0591ED50-01F0-5115-F47F-4C29A0578010}"/>
              </a:ext>
            </a:extLst>
          </p:cNvPr>
          <p:cNvSpPr>
            <a:spLocks noChangeShapeType="1"/>
          </p:cNvSpPr>
          <p:nvPr/>
        </p:nvSpPr>
        <p:spPr bwMode="auto">
          <a:xfrm flipH="1" flipV="1">
            <a:off x="5029200" y="3467100"/>
            <a:ext cx="114300" cy="114300"/>
          </a:xfrm>
          <a:prstGeom prst="line">
            <a:avLst/>
          </a:prstGeom>
          <a:noFill/>
          <a:ln w="12700">
            <a:solidFill>
              <a:srgbClr val="DB780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sp>
        <p:nvSpPr>
          <p:cNvPr id="63578" name="Line 391">
            <a:extLst>
              <a:ext uri="{FF2B5EF4-FFF2-40B4-BE49-F238E27FC236}">
                <a16:creationId xmlns:a16="http://schemas.microsoft.com/office/drawing/2014/main" id="{EBD106A3-C0BF-0B13-1097-4FA4C52549B7}"/>
              </a:ext>
            </a:extLst>
          </p:cNvPr>
          <p:cNvSpPr>
            <a:spLocks noChangeShapeType="1"/>
          </p:cNvSpPr>
          <p:nvPr/>
        </p:nvSpPr>
        <p:spPr bwMode="auto">
          <a:xfrm flipH="1" flipV="1">
            <a:off x="5143500" y="3581400"/>
            <a:ext cx="114300" cy="114300"/>
          </a:xfrm>
          <a:prstGeom prst="line">
            <a:avLst/>
          </a:prstGeom>
          <a:noFill/>
          <a:ln w="12700">
            <a:solidFill>
              <a:srgbClr val="F1FC1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0"/>
          </a:p>
        </p:txBody>
      </p:sp>
      <p:grpSp>
        <p:nvGrpSpPr>
          <p:cNvPr id="63579" name="Group 326">
            <a:extLst>
              <a:ext uri="{FF2B5EF4-FFF2-40B4-BE49-F238E27FC236}">
                <a16:creationId xmlns:a16="http://schemas.microsoft.com/office/drawing/2014/main" id="{D513AD0B-FCC4-21C2-1F3B-24C3607BFA4F}"/>
              </a:ext>
            </a:extLst>
          </p:cNvPr>
          <p:cNvGrpSpPr>
            <a:grpSpLocks/>
          </p:cNvGrpSpPr>
          <p:nvPr/>
        </p:nvGrpSpPr>
        <p:grpSpPr bwMode="auto">
          <a:xfrm>
            <a:off x="2514600" y="857250"/>
            <a:ext cx="4314825" cy="4286250"/>
            <a:chOff x="1176" y="720"/>
            <a:chExt cx="3624" cy="3600"/>
          </a:xfrm>
        </p:grpSpPr>
        <p:sp>
          <p:nvSpPr>
            <p:cNvPr id="63581" name="Line 269">
              <a:extLst>
                <a:ext uri="{FF2B5EF4-FFF2-40B4-BE49-F238E27FC236}">
                  <a16:creationId xmlns:a16="http://schemas.microsoft.com/office/drawing/2014/main" id="{6B675DBE-EF7B-311B-DA12-19C6551DD231}"/>
                </a:ext>
              </a:extLst>
            </p:cNvPr>
            <p:cNvSpPr>
              <a:spLocks noChangeShapeType="1"/>
            </p:cNvSpPr>
            <p:nvPr/>
          </p:nvSpPr>
          <p:spPr bwMode="auto">
            <a:xfrm>
              <a:off x="1392" y="768"/>
              <a:ext cx="3408" cy="3408"/>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1800"/>
            </a:p>
          </p:txBody>
        </p:sp>
        <p:sp>
          <p:nvSpPr>
            <p:cNvPr id="63582" name="Line 270">
              <a:extLst>
                <a:ext uri="{FF2B5EF4-FFF2-40B4-BE49-F238E27FC236}">
                  <a16:creationId xmlns:a16="http://schemas.microsoft.com/office/drawing/2014/main" id="{C9AE1B2A-6703-9EEE-36B4-6CFB78C1E85E}"/>
                </a:ext>
              </a:extLst>
            </p:cNvPr>
            <p:cNvSpPr>
              <a:spLocks noChangeShapeType="1"/>
            </p:cNvSpPr>
            <p:nvPr/>
          </p:nvSpPr>
          <p:spPr bwMode="auto">
            <a:xfrm>
              <a:off x="1176" y="912"/>
              <a:ext cx="3408" cy="3408"/>
            </a:xfrm>
            <a:prstGeom prst="line">
              <a:avLst/>
            </a:prstGeom>
            <a:noFill/>
            <a:ln w="381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1800"/>
            </a:p>
          </p:txBody>
        </p:sp>
        <p:sp>
          <p:nvSpPr>
            <p:cNvPr id="63583" name="AutoShape 271">
              <a:extLst>
                <a:ext uri="{FF2B5EF4-FFF2-40B4-BE49-F238E27FC236}">
                  <a16:creationId xmlns:a16="http://schemas.microsoft.com/office/drawing/2014/main" id="{374DAE9D-3EB2-1716-CEEE-7B12AA72BAAF}"/>
                </a:ext>
              </a:extLst>
            </p:cNvPr>
            <p:cNvSpPr>
              <a:spLocks noChangeArrowheads="1"/>
            </p:cNvSpPr>
            <p:nvPr/>
          </p:nvSpPr>
          <p:spPr bwMode="auto">
            <a:xfrm rot="-8117218">
              <a:off x="1296" y="720"/>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84" name="AutoShape 272">
              <a:extLst>
                <a:ext uri="{FF2B5EF4-FFF2-40B4-BE49-F238E27FC236}">
                  <a16:creationId xmlns:a16="http://schemas.microsoft.com/office/drawing/2014/main" id="{2E194425-725D-93E9-E002-659F81232854}"/>
                </a:ext>
              </a:extLst>
            </p:cNvPr>
            <p:cNvSpPr>
              <a:spLocks noChangeArrowheads="1"/>
            </p:cNvSpPr>
            <p:nvPr/>
          </p:nvSpPr>
          <p:spPr bwMode="auto">
            <a:xfrm rot="-8117218">
              <a:off x="1392" y="816"/>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85" name="AutoShape 273">
              <a:extLst>
                <a:ext uri="{FF2B5EF4-FFF2-40B4-BE49-F238E27FC236}">
                  <a16:creationId xmlns:a16="http://schemas.microsoft.com/office/drawing/2014/main" id="{B13901F4-155C-8D7A-1DFB-E2DDEC77AB3E}"/>
                </a:ext>
              </a:extLst>
            </p:cNvPr>
            <p:cNvSpPr>
              <a:spLocks noChangeArrowheads="1"/>
            </p:cNvSpPr>
            <p:nvPr/>
          </p:nvSpPr>
          <p:spPr bwMode="auto">
            <a:xfrm rot="-8117218">
              <a:off x="1488" y="912"/>
              <a:ext cx="96" cy="336"/>
            </a:xfrm>
            <a:prstGeom prst="moon">
              <a:avLst>
                <a:gd name="adj" fmla="val 50000"/>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86" name="AutoShape 274">
              <a:extLst>
                <a:ext uri="{FF2B5EF4-FFF2-40B4-BE49-F238E27FC236}">
                  <a16:creationId xmlns:a16="http://schemas.microsoft.com/office/drawing/2014/main" id="{89831986-18E2-A114-CDB1-B0DB9E1BFF0B}"/>
                </a:ext>
              </a:extLst>
            </p:cNvPr>
            <p:cNvSpPr>
              <a:spLocks noChangeArrowheads="1"/>
            </p:cNvSpPr>
            <p:nvPr/>
          </p:nvSpPr>
          <p:spPr bwMode="auto">
            <a:xfrm rot="-8117218">
              <a:off x="1584" y="1008"/>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87" name="AutoShape 275">
              <a:extLst>
                <a:ext uri="{FF2B5EF4-FFF2-40B4-BE49-F238E27FC236}">
                  <a16:creationId xmlns:a16="http://schemas.microsoft.com/office/drawing/2014/main" id="{482108C4-1F88-15E3-5A04-9982690AF274}"/>
                </a:ext>
              </a:extLst>
            </p:cNvPr>
            <p:cNvSpPr>
              <a:spLocks noChangeArrowheads="1"/>
            </p:cNvSpPr>
            <p:nvPr/>
          </p:nvSpPr>
          <p:spPr bwMode="auto">
            <a:xfrm rot="-8117218">
              <a:off x="1680" y="1104"/>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88" name="AutoShape 276">
              <a:extLst>
                <a:ext uri="{FF2B5EF4-FFF2-40B4-BE49-F238E27FC236}">
                  <a16:creationId xmlns:a16="http://schemas.microsoft.com/office/drawing/2014/main" id="{E9945738-EE31-1E6F-32C3-C64C59F23AB5}"/>
                </a:ext>
              </a:extLst>
            </p:cNvPr>
            <p:cNvSpPr>
              <a:spLocks noChangeArrowheads="1"/>
            </p:cNvSpPr>
            <p:nvPr/>
          </p:nvSpPr>
          <p:spPr bwMode="auto">
            <a:xfrm rot="-8117218">
              <a:off x="1776" y="1200"/>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89" name="AutoShape 277">
              <a:extLst>
                <a:ext uri="{FF2B5EF4-FFF2-40B4-BE49-F238E27FC236}">
                  <a16:creationId xmlns:a16="http://schemas.microsoft.com/office/drawing/2014/main" id="{ACD39109-E8FD-B842-39BF-338F978C3BF2}"/>
                </a:ext>
              </a:extLst>
            </p:cNvPr>
            <p:cNvSpPr>
              <a:spLocks noChangeArrowheads="1"/>
            </p:cNvSpPr>
            <p:nvPr/>
          </p:nvSpPr>
          <p:spPr bwMode="auto">
            <a:xfrm rot="-8117218">
              <a:off x="1872" y="1296"/>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90" name="AutoShape 278">
              <a:extLst>
                <a:ext uri="{FF2B5EF4-FFF2-40B4-BE49-F238E27FC236}">
                  <a16:creationId xmlns:a16="http://schemas.microsoft.com/office/drawing/2014/main" id="{E0D945AD-E3E3-A972-3130-90B87609562D}"/>
                </a:ext>
              </a:extLst>
            </p:cNvPr>
            <p:cNvSpPr>
              <a:spLocks noChangeArrowheads="1"/>
            </p:cNvSpPr>
            <p:nvPr/>
          </p:nvSpPr>
          <p:spPr bwMode="auto">
            <a:xfrm rot="-8117218">
              <a:off x="1968" y="1392"/>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91" name="AutoShape 279">
              <a:extLst>
                <a:ext uri="{FF2B5EF4-FFF2-40B4-BE49-F238E27FC236}">
                  <a16:creationId xmlns:a16="http://schemas.microsoft.com/office/drawing/2014/main" id="{937DECE5-5F98-44C2-93D9-35AE3415F519}"/>
                </a:ext>
              </a:extLst>
            </p:cNvPr>
            <p:cNvSpPr>
              <a:spLocks noChangeArrowheads="1"/>
            </p:cNvSpPr>
            <p:nvPr/>
          </p:nvSpPr>
          <p:spPr bwMode="auto">
            <a:xfrm rot="-8117218">
              <a:off x="2064" y="1488"/>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92" name="AutoShape 280">
              <a:extLst>
                <a:ext uri="{FF2B5EF4-FFF2-40B4-BE49-F238E27FC236}">
                  <a16:creationId xmlns:a16="http://schemas.microsoft.com/office/drawing/2014/main" id="{664FF744-A8D5-9579-0F1C-0CB7471E2849}"/>
                </a:ext>
              </a:extLst>
            </p:cNvPr>
            <p:cNvSpPr>
              <a:spLocks noChangeArrowheads="1"/>
            </p:cNvSpPr>
            <p:nvPr/>
          </p:nvSpPr>
          <p:spPr bwMode="auto">
            <a:xfrm rot="-8117218">
              <a:off x="2160" y="1584"/>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93" name="AutoShape 281">
              <a:extLst>
                <a:ext uri="{FF2B5EF4-FFF2-40B4-BE49-F238E27FC236}">
                  <a16:creationId xmlns:a16="http://schemas.microsoft.com/office/drawing/2014/main" id="{576D585B-D6F3-ED65-7F3E-C0E987C57C62}"/>
                </a:ext>
              </a:extLst>
            </p:cNvPr>
            <p:cNvSpPr>
              <a:spLocks noChangeArrowheads="1"/>
            </p:cNvSpPr>
            <p:nvPr/>
          </p:nvSpPr>
          <p:spPr bwMode="auto">
            <a:xfrm rot="-8117218">
              <a:off x="2256" y="1680"/>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94" name="AutoShape 282">
              <a:extLst>
                <a:ext uri="{FF2B5EF4-FFF2-40B4-BE49-F238E27FC236}">
                  <a16:creationId xmlns:a16="http://schemas.microsoft.com/office/drawing/2014/main" id="{8495F154-C517-8C45-2AC4-D2004FBA4AF3}"/>
                </a:ext>
              </a:extLst>
            </p:cNvPr>
            <p:cNvSpPr>
              <a:spLocks noChangeArrowheads="1"/>
            </p:cNvSpPr>
            <p:nvPr/>
          </p:nvSpPr>
          <p:spPr bwMode="auto">
            <a:xfrm rot="-8117218">
              <a:off x="2352" y="1776"/>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95" name="AutoShape 283">
              <a:extLst>
                <a:ext uri="{FF2B5EF4-FFF2-40B4-BE49-F238E27FC236}">
                  <a16:creationId xmlns:a16="http://schemas.microsoft.com/office/drawing/2014/main" id="{08A6A9E9-3488-C706-E620-76ACEEA22772}"/>
                </a:ext>
              </a:extLst>
            </p:cNvPr>
            <p:cNvSpPr>
              <a:spLocks noChangeArrowheads="1"/>
            </p:cNvSpPr>
            <p:nvPr/>
          </p:nvSpPr>
          <p:spPr bwMode="auto">
            <a:xfrm rot="-8117218">
              <a:off x="2448" y="1872"/>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96" name="AutoShape 284">
              <a:extLst>
                <a:ext uri="{FF2B5EF4-FFF2-40B4-BE49-F238E27FC236}">
                  <a16:creationId xmlns:a16="http://schemas.microsoft.com/office/drawing/2014/main" id="{519E668C-94C1-2135-CED8-F214D16A9253}"/>
                </a:ext>
              </a:extLst>
            </p:cNvPr>
            <p:cNvSpPr>
              <a:spLocks noChangeArrowheads="1"/>
            </p:cNvSpPr>
            <p:nvPr/>
          </p:nvSpPr>
          <p:spPr bwMode="auto">
            <a:xfrm rot="-8117218">
              <a:off x="2544" y="1968"/>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97" name="AutoShape 285">
              <a:extLst>
                <a:ext uri="{FF2B5EF4-FFF2-40B4-BE49-F238E27FC236}">
                  <a16:creationId xmlns:a16="http://schemas.microsoft.com/office/drawing/2014/main" id="{208EFB0B-111B-7FEB-F9F6-998CFF863F78}"/>
                </a:ext>
              </a:extLst>
            </p:cNvPr>
            <p:cNvSpPr>
              <a:spLocks noChangeArrowheads="1"/>
            </p:cNvSpPr>
            <p:nvPr/>
          </p:nvSpPr>
          <p:spPr bwMode="auto">
            <a:xfrm rot="-8117218">
              <a:off x="2640" y="2064"/>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98" name="AutoShape 286">
              <a:extLst>
                <a:ext uri="{FF2B5EF4-FFF2-40B4-BE49-F238E27FC236}">
                  <a16:creationId xmlns:a16="http://schemas.microsoft.com/office/drawing/2014/main" id="{06E197D3-BBA0-96F8-58A5-54E65A019449}"/>
                </a:ext>
              </a:extLst>
            </p:cNvPr>
            <p:cNvSpPr>
              <a:spLocks noChangeArrowheads="1"/>
            </p:cNvSpPr>
            <p:nvPr/>
          </p:nvSpPr>
          <p:spPr bwMode="auto">
            <a:xfrm rot="-8117218">
              <a:off x="2736" y="2160"/>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599" name="AutoShape 307">
              <a:extLst>
                <a:ext uri="{FF2B5EF4-FFF2-40B4-BE49-F238E27FC236}">
                  <a16:creationId xmlns:a16="http://schemas.microsoft.com/office/drawing/2014/main" id="{C8C0EA23-A224-5E31-F395-AE27ECFD0A75}"/>
                </a:ext>
              </a:extLst>
            </p:cNvPr>
            <p:cNvSpPr>
              <a:spLocks noChangeArrowheads="1"/>
            </p:cNvSpPr>
            <p:nvPr/>
          </p:nvSpPr>
          <p:spPr bwMode="auto">
            <a:xfrm rot="-8117218">
              <a:off x="2832" y="2256"/>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00" name="AutoShape 308">
              <a:extLst>
                <a:ext uri="{FF2B5EF4-FFF2-40B4-BE49-F238E27FC236}">
                  <a16:creationId xmlns:a16="http://schemas.microsoft.com/office/drawing/2014/main" id="{9C0D409A-935C-316E-4967-FB7D06C32568}"/>
                </a:ext>
              </a:extLst>
            </p:cNvPr>
            <p:cNvSpPr>
              <a:spLocks noChangeArrowheads="1"/>
            </p:cNvSpPr>
            <p:nvPr/>
          </p:nvSpPr>
          <p:spPr bwMode="auto">
            <a:xfrm rot="-8117218">
              <a:off x="2928" y="2352"/>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01" name="AutoShape 309">
              <a:extLst>
                <a:ext uri="{FF2B5EF4-FFF2-40B4-BE49-F238E27FC236}">
                  <a16:creationId xmlns:a16="http://schemas.microsoft.com/office/drawing/2014/main" id="{2C62F786-2229-EA3A-9E4E-AEF61614CA24}"/>
                </a:ext>
              </a:extLst>
            </p:cNvPr>
            <p:cNvSpPr>
              <a:spLocks noChangeArrowheads="1"/>
            </p:cNvSpPr>
            <p:nvPr/>
          </p:nvSpPr>
          <p:spPr bwMode="auto">
            <a:xfrm rot="-8117218">
              <a:off x="3024" y="2448"/>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02" name="AutoShape 310">
              <a:extLst>
                <a:ext uri="{FF2B5EF4-FFF2-40B4-BE49-F238E27FC236}">
                  <a16:creationId xmlns:a16="http://schemas.microsoft.com/office/drawing/2014/main" id="{ACF3B443-7F0E-B237-BAB9-CB530825E5A3}"/>
                </a:ext>
              </a:extLst>
            </p:cNvPr>
            <p:cNvSpPr>
              <a:spLocks noChangeArrowheads="1"/>
            </p:cNvSpPr>
            <p:nvPr/>
          </p:nvSpPr>
          <p:spPr bwMode="auto">
            <a:xfrm rot="-8117218">
              <a:off x="3120" y="2544"/>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03" name="AutoShape 311">
              <a:extLst>
                <a:ext uri="{FF2B5EF4-FFF2-40B4-BE49-F238E27FC236}">
                  <a16:creationId xmlns:a16="http://schemas.microsoft.com/office/drawing/2014/main" id="{602678ED-C19A-AAEC-3E9D-DB3FF9AF3D48}"/>
                </a:ext>
              </a:extLst>
            </p:cNvPr>
            <p:cNvSpPr>
              <a:spLocks noChangeArrowheads="1"/>
            </p:cNvSpPr>
            <p:nvPr/>
          </p:nvSpPr>
          <p:spPr bwMode="auto">
            <a:xfrm rot="-8117218">
              <a:off x="3216" y="2640"/>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04" name="AutoShape 312">
              <a:extLst>
                <a:ext uri="{FF2B5EF4-FFF2-40B4-BE49-F238E27FC236}">
                  <a16:creationId xmlns:a16="http://schemas.microsoft.com/office/drawing/2014/main" id="{331FB033-EBC5-5060-47C6-A9F6D47335AE}"/>
                </a:ext>
              </a:extLst>
            </p:cNvPr>
            <p:cNvSpPr>
              <a:spLocks noChangeArrowheads="1"/>
            </p:cNvSpPr>
            <p:nvPr/>
          </p:nvSpPr>
          <p:spPr bwMode="auto">
            <a:xfrm rot="-8117218">
              <a:off x="3312" y="2736"/>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05" name="AutoShape 313">
              <a:extLst>
                <a:ext uri="{FF2B5EF4-FFF2-40B4-BE49-F238E27FC236}">
                  <a16:creationId xmlns:a16="http://schemas.microsoft.com/office/drawing/2014/main" id="{E32B99C3-03F6-6F95-112C-7A3EE7FD6239}"/>
                </a:ext>
              </a:extLst>
            </p:cNvPr>
            <p:cNvSpPr>
              <a:spLocks noChangeArrowheads="1"/>
            </p:cNvSpPr>
            <p:nvPr/>
          </p:nvSpPr>
          <p:spPr bwMode="auto">
            <a:xfrm rot="-8117218">
              <a:off x="3408" y="2832"/>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06" name="AutoShape 314">
              <a:extLst>
                <a:ext uri="{FF2B5EF4-FFF2-40B4-BE49-F238E27FC236}">
                  <a16:creationId xmlns:a16="http://schemas.microsoft.com/office/drawing/2014/main" id="{36A65269-6F9D-1344-0089-49273351993C}"/>
                </a:ext>
              </a:extLst>
            </p:cNvPr>
            <p:cNvSpPr>
              <a:spLocks noChangeArrowheads="1"/>
            </p:cNvSpPr>
            <p:nvPr/>
          </p:nvSpPr>
          <p:spPr bwMode="auto">
            <a:xfrm rot="-8117218">
              <a:off x="3504" y="2928"/>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07" name="AutoShape 315">
              <a:extLst>
                <a:ext uri="{FF2B5EF4-FFF2-40B4-BE49-F238E27FC236}">
                  <a16:creationId xmlns:a16="http://schemas.microsoft.com/office/drawing/2014/main" id="{3B07C3CE-AE76-E92B-068A-2E6D48D8852D}"/>
                </a:ext>
              </a:extLst>
            </p:cNvPr>
            <p:cNvSpPr>
              <a:spLocks noChangeArrowheads="1"/>
            </p:cNvSpPr>
            <p:nvPr/>
          </p:nvSpPr>
          <p:spPr bwMode="auto">
            <a:xfrm rot="-8117218">
              <a:off x="3600" y="3024"/>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08" name="AutoShape 316">
              <a:extLst>
                <a:ext uri="{FF2B5EF4-FFF2-40B4-BE49-F238E27FC236}">
                  <a16:creationId xmlns:a16="http://schemas.microsoft.com/office/drawing/2014/main" id="{3CC42CCC-20AA-AD43-9C23-2C59FA78BC08}"/>
                </a:ext>
              </a:extLst>
            </p:cNvPr>
            <p:cNvSpPr>
              <a:spLocks noChangeArrowheads="1"/>
            </p:cNvSpPr>
            <p:nvPr/>
          </p:nvSpPr>
          <p:spPr bwMode="auto">
            <a:xfrm rot="-8117218">
              <a:off x="3696" y="3120"/>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09" name="AutoShape 317">
              <a:extLst>
                <a:ext uri="{FF2B5EF4-FFF2-40B4-BE49-F238E27FC236}">
                  <a16:creationId xmlns:a16="http://schemas.microsoft.com/office/drawing/2014/main" id="{1B18E5F9-7864-BA5B-829B-9812DD0182A0}"/>
                </a:ext>
              </a:extLst>
            </p:cNvPr>
            <p:cNvSpPr>
              <a:spLocks noChangeArrowheads="1"/>
            </p:cNvSpPr>
            <p:nvPr/>
          </p:nvSpPr>
          <p:spPr bwMode="auto">
            <a:xfrm rot="-8117218">
              <a:off x="3792" y="3216"/>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10" name="AutoShape 318">
              <a:extLst>
                <a:ext uri="{FF2B5EF4-FFF2-40B4-BE49-F238E27FC236}">
                  <a16:creationId xmlns:a16="http://schemas.microsoft.com/office/drawing/2014/main" id="{5CFA843C-00F5-02AE-C159-E716A9B4078F}"/>
                </a:ext>
              </a:extLst>
            </p:cNvPr>
            <p:cNvSpPr>
              <a:spLocks noChangeArrowheads="1"/>
            </p:cNvSpPr>
            <p:nvPr/>
          </p:nvSpPr>
          <p:spPr bwMode="auto">
            <a:xfrm rot="-8117218">
              <a:off x="3888" y="3312"/>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11" name="AutoShape 319">
              <a:extLst>
                <a:ext uri="{FF2B5EF4-FFF2-40B4-BE49-F238E27FC236}">
                  <a16:creationId xmlns:a16="http://schemas.microsoft.com/office/drawing/2014/main" id="{87811CE1-0613-CA25-2590-279D3A3378CF}"/>
                </a:ext>
              </a:extLst>
            </p:cNvPr>
            <p:cNvSpPr>
              <a:spLocks noChangeArrowheads="1"/>
            </p:cNvSpPr>
            <p:nvPr/>
          </p:nvSpPr>
          <p:spPr bwMode="auto">
            <a:xfrm rot="-8117218">
              <a:off x="3984" y="3408"/>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12" name="AutoShape 320">
              <a:extLst>
                <a:ext uri="{FF2B5EF4-FFF2-40B4-BE49-F238E27FC236}">
                  <a16:creationId xmlns:a16="http://schemas.microsoft.com/office/drawing/2014/main" id="{FDF16742-580D-2312-55C8-D8993C357C51}"/>
                </a:ext>
              </a:extLst>
            </p:cNvPr>
            <p:cNvSpPr>
              <a:spLocks noChangeArrowheads="1"/>
            </p:cNvSpPr>
            <p:nvPr/>
          </p:nvSpPr>
          <p:spPr bwMode="auto">
            <a:xfrm rot="-8117218">
              <a:off x="4080" y="3504"/>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13" name="AutoShape 321">
              <a:extLst>
                <a:ext uri="{FF2B5EF4-FFF2-40B4-BE49-F238E27FC236}">
                  <a16:creationId xmlns:a16="http://schemas.microsoft.com/office/drawing/2014/main" id="{F11AB319-E952-CF37-6F26-9E28ED0FFB89}"/>
                </a:ext>
              </a:extLst>
            </p:cNvPr>
            <p:cNvSpPr>
              <a:spLocks noChangeArrowheads="1"/>
            </p:cNvSpPr>
            <p:nvPr/>
          </p:nvSpPr>
          <p:spPr bwMode="auto">
            <a:xfrm rot="-8117218">
              <a:off x="4176" y="3600"/>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14" name="AutoShape 322">
              <a:extLst>
                <a:ext uri="{FF2B5EF4-FFF2-40B4-BE49-F238E27FC236}">
                  <a16:creationId xmlns:a16="http://schemas.microsoft.com/office/drawing/2014/main" id="{1D47B8EE-0A4B-312C-DC8F-DBECECC53860}"/>
                </a:ext>
              </a:extLst>
            </p:cNvPr>
            <p:cNvSpPr>
              <a:spLocks noChangeArrowheads="1"/>
            </p:cNvSpPr>
            <p:nvPr/>
          </p:nvSpPr>
          <p:spPr bwMode="auto">
            <a:xfrm rot="-8117218">
              <a:off x="4272" y="3696"/>
              <a:ext cx="96" cy="336"/>
            </a:xfrm>
            <a:prstGeom prst="moon">
              <a:avLst>
                <a:gd name="adj" fmla="val 50000"/>
              </a:avLst>
            </a:prstGeom>
            <a:solidFill>
              <a:srgbClr val="FF00FF"/>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15" name="AutoShape 323">
              <a:extLst>
                <a:ext uri="{FF2B5EF4-FFF2-40B4-BE49-F238E27FC236}">
                  <a16:creationId xmlns:a16="http://schemas.microsoft.com/office/drawing/2014/main" id="{8D8C45DA-D71E-B44B-508F-EBE420A9DFFA}"/>
                </a:ext>
              </a:extLst>
            </p:cNvPr>
            <p:cNvSpPr>
              <a:spLocks noChangeArrowheads="1"/>
            </p:cNvSpPr>
            <p:nvPr/>
          </p:nvSpPr>
          <p:spPr bwMode="auto">
            <a:xfrm rot="-8117218">
              <a:off x="4368" y="3792"/>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16" name="AutoShape 324">
              <a:extLst>
                <a:ext uri="{FF2B5EF4-FFF2-40B4-BE49-F238E27FC236}">
                  <a16:creationId xmlns:a16="http://schemas.microsoft.com/office/drawing/2014/main" id="{509A1D1F-46A9-BC31-4F4A-C81F41CCD0C9}"/>
                </a:ext>
              </a:extLst>
            </p:cNvPr>
            <p:cNvSpPr>
              <a:spLocks noChangeArrowheads="1"/>
            </p:cNvSpPr>
            <p:nvPr/>
          </p:nvSpPr>
          <p:spPr bwMode="auto">
            <a:xfrm rot="-8117218">
              <a:off x="4464" y="3888"/>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sp>
          <p:nvSpPr>
            <p:cNvPr id="63617" name="AutoShape 325">
              <a:extLst>
                <a:ext uri="{FF2B5EF4-FFF2-40B4-BE49-F238E27FC236}">
                  <a16:creationId xmlns:a16="http://schemas.microsoft.com/office/drawing/2014/main" id="{16669CCB-A737-5875-90D3-AD407E8004E4}"/>
                </a:ext>
              </a:extLst>
            </p:cNvPr>
            <p:cNvSpPr>
              <a:spLocks noChangeArrowheads="1"/>
            </p:cNvSpPr>
            <p:nvPr/>
          </p:nvSpPr>
          <p:spPr bwMode="auto">
            <a:xfrm rot="-8117218">
              <a:off x="4560" y="3984"/>
              <a:ext cx="96" cy="336"/>
            </a:xfrm>
            <a:prstGeom prst="mo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sz="1800"/>
            </a:p>
          </p:txBody>
        </p:sp>
      </p:grpSp>
      <p:sp>
        <p:nvSpPr>
          <p:cNvPr id="63580" name="Text Box 270">
            <a:extLst>
              <a:ext uri="{FF2B5EF4-FFF2-40B4-BE49-F238E27FC236}">
                <a16:creationId xmlns:a16="http://schemas.microsoft.com/office/drawing/2014/main" id="{1324F12D-9B90-1DF3-25B0-A8C131756195}"/>
              </a:ext>
            </a:extLst>
          </p:cNvPr>
          <p:cNvSpPr txBox="1">
            <a:spLocks noChangeArrowheads="1"/>
          </p:cNvSpPr>
          <p:nvPr/>
        </p:nvSpPr>
        <p:spPr bwMode="auto">
          <a:xfrm>
            <a:off x="7359254" y="4982766"/>
            <a:ext cx="69121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600">
                <a:solidFill>
                  <a:srgbClr val="000000"/>
                </a:solidFill>
                <a:latin typeface="Arial" panose="020B0604020202020204" pitchFamily="34" charset="0"/>
              </a:rPr>
              <a:t>Huffman 10/10</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100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nodeType="afterGroup">
                            <p:stCondLst>
                              <p:cond delay="1500"/>
                            </p:stCondLst>
                            <p:childTnLst>
                              <p:par>
                                <p:cTn id="8" presetID="1" presetClass="entr" presetSubtype="0" fill="hold" nodeType="afterEffect">
                                  <p:stCondLst>
                                    <p:cond delay="1000"/>
                                  </p:stCondLst>
                                  <p:childTnLst>
                                    <p:set>
                                      <p:cBhvr>
                                        <p:cTn id="9" dur="1" fill="hold">
                                          <p:stCondLst>
                                            <p:cond delay="499"/>
                                          </p:stCondLst>
                                        </p:cTn>
                                        <p:tgtEl>
                                          <p:spTgt spid="3"/>
                                        </p:tgtEl>
                                        <p:attrNameLst>
                                          <p:attrName>style.visibility</p:attrName>
                                        </p:attrNameLst>
                                      </p:cBhvr>
                                      <p:to>
                                        <p:strVal val="visible"/>
                                      </p:to>
                                    </p:set>
                                  </p:childTnLst>
                                </p:cTn>
                              </p:par>
                            </p:childTnLst>
                          </p:cTn>
                        </p:par>
                        <p:par>
                          <p:cTn id="10" fill="hold" nodeType="afterGroup">
                            <p:stCondLst>
                              <p:cond delay="3000"/>
                            </p:stCondLst>
                            <p:childTnLst>
                              <p:par>
                                <p:cTn id="11" presetID="23" presetClass="entr" presetSubtype="288" fill="hold" grpId="0" nodeType="afterEffect">
                                  <p:stCondLst>
                                    <p:cond delay="0"/>
                                  </p:stCondLst>
                                  <p:childTnLst>
                                    <p:set>
                                      <p:cBhvr>
                                        <p:cTn id="12" dur="1" fill="hold">
                                          <p:stCondLst>
                                            <p:cond delay="0"/>
                                          </p:stCondLst>
                                        </p:cTn>
                                        <p:tgtEl>
                                          <p:spTgt spid="10505"/>
                                        </p:tgtEl>
                                        <p:attrNameLst>
                                          <p:attrName>style.visibility</p:attrName>
                                        </p:attrNameLst>
                                      </p:cBhvr>
                                      <p:to>
                                        <p:strVal val="visible"/>
                                      </p:to>
                                    </p:set>
                                    <p:anim calcmode="lin" valueType="num">
                                      <p:cBhvr>
                                        <p:cTn id="13" dur="500" fill="hold"/>
                                        <p:tgtEl>
                                          <p:spTgt spid="10505"/>
                                        </p:tgtEl>
                                        <p:attrNameLst>
                                          <p:attrName>ppt_w</p:attrName>
                                        </p:attrNameLst>
                                      </p:cBhvr>
                                      <p:tavLst>
                                        <p:tav tm="0">
                                          <p:val>
                                            <p:strVal val="4/3*#ppt_w"/>
                                          </p:val>
                                        </p:tav>
                                        <p:tav tm="100000">
                                          <p:val>
                                            <p:strVal val="#ppt_w"/>
                                          </p:val>
                                        </p:tav>
                                      </p:tavLst>
                                    </p:anim>
                                    <p:anim calcmode="lin" valueType="num">
                                      <p:cBhvr>
                                        <p:cTn id="14" dur="500" fill="hold"/>
                                        <p:tgtEl>
                                          <p:spTgt spid="10505"/>
                                        </p:tgtEl>
                                        <p:attrNameLst>
                                          <p:attrName>ppt_h</p:attrName>
                                        </p:attrNameLst>
                                      </p:cBhvr>
                                      <p:tavLst>
                                        <p:tav tm="0">
                                          <p:val>
                                            <p:strVal val="4/3*#ppt_h"/>
                                          </p:val>
                                        </p:tav>
                                        <p:tav tm="100000">
                                          <p:val>
                                            <p:strVal val="#ppt_h"/>
                                          </p:val>
                                        </p:tav>
                                      </p:tavLst>
                                    </p:anim>
                                  </p:childTnLst>
                                </p:cTn>
                              </p:par>
                            </p:childTnLst>
                          </p:cTn>
                        </p:par>
                        <p:par>
                          <p:cTn id="15" fill="hold" nodeType="afterGroup">
                            <p:stCondLst>
                              <p:cond delay="3500"/>
                            </p:stCondLst>
                            <p:childTnLst>
                              <p:par>
                                <p:cTn id="16" presetID="23" presetClass="entr" presetSubtype="288" fill="hold" grpId="0" nodeType="afterEffect">
                                  <p:stCondLst>
                                    <p:cond delay="0"/>
                                  </p:stCondLst>
                                  <p:childTnLst>
                                    <p:set>
                                      <p:cBhvr>
                                        <p:cTn id="17" dur="1" fill="hold">
                                          <p:stCondLst>
                                            <p:cond delay="0"/>
                                          </p:stCondLst>
                                        </p:cTn>
                                        <p:tgtEl>
                                          <p:spTgt spid="10506"/>
                                        </p:tgtEl>
                                        <p:attrNameLst>
                                          <p:attrName>style.visibility</p:attrName>
                                        </p:attrNameLst>
                                      </p:cBhvr>
                                      <p:to>
                                        <p:strVal val="visible"/>
                                      </p:to>
                                    </p:set>
                                    <p:anim calcmode="lin" valueType="num">
                                      <p:cBhvr>
                                        <p:cTn id="18" dur="500" fill="hold"/>
                                        <p:tgtEl>
                                          <p:spTgt spid="10506"/>
                                        </p:tgtEl>
                                        <p:attrNameLst>
                                          <p:attrName>ppt_w</p:attrName>
                                        </p:attrNameLst>
                                      </p:cBhvr>
                                      <p:tavLst>
                                        <p:tav tm="0">
                                          <p:val>
                                            <p:strVal val="4/3*#ppt_w"/>
                                          </p:val>
                                        </p:tav>
                                        <p:tav tm="100000">
                                          <p:val>
                                            <p:strVal val="#ppt_w"/>
                                          </p:val>
                                        </p:tav>
                                      </p:tavLst>
                                    </p:anim>
                                    <p:anim calcmode="lin" valueType="num">
                                      <p:cBhvr>
                                        <p:cTn id="19" dur="500" fill="hold"/>
                                        <p:tgtEl>
                                          <p:spTgt spid="10506"/>
                                        </p:tgtEl>
                                        <p:attrNameLst>
                                          <p:attrName>ppt_h</p:attrName>
                                        </p:attrNameLst>
                                      </p:cBhvr>
                                      <p:tavLst>
                                        <p:tav tm="0">
                                          <p:val>
                                            <p:strVal val="4/3*#ppt_h"/>
                                          </p:val>
                                        </p:tav>
                                        <p:tav tm="100000">
                                          <p:val>
                                            <p:strVal val="#ppt_h"/>
                                          </p:val>
                                        </p:tav>
                                      </p:tavLst>
                                    </p:anim>
                                  </p:childTnLst>
                                </p:cTn>
                              </p:par>
                            </p:childTnLst>
                          </p:cTn>
                        </p:par>
                        <p:par>
                          <p:cTn id="20" fill="hold" nodeType="afterGroup">
                            <p:stCondLst>
                              <p:cond delay="4000"/>
                            </p:stCondLst>
                            <p:childTnLst>
                              <p:par>
                                <p:cTn id="21" presetID="23" presetClass="entr" presetSubtype="288" fill="hold" grpId="0" nodeType="afterEffect">
                                  <p:stCondLst>
                                    <p:cond delay="0"/>
                                  </p:stCondLst>
                                  <p:childTnLst>
                                    <p:set>
                                      <p:cBhvr>
                                        <p:cTn id="22" dur="1" fill="hold">
                                          <p:stCondLst>
                                            <p:cond delay="0"/>
                                          </p:stCondLst>
                                        </p:cTn>
                                        <p:tgtEl>
                                          <p:spTgt spid="10507"/>
                                        </p:tgtEl>
                                        <p:attrNameLst>
                                          <p:attrName>style.visibility</p:attrName>
                                        </p:attrNameLst>
                                      </p:cBhvr>
                                      <p:to>
                                        <p:strVal val="visible"/>
                                      </p:to>
                                    </p:set>
                                    <p:anim calcmode="lin" valueType="num">
                                      <p:cBhvr>
                                        <p:cTn id="23" dur="500" fill="hold"/>
                                        <p:tgtEl>
                                          <p:spTgt spid="10507"/>
                                        </p:tgtEl>
                                        <p:attrNameLst>
                                          <p:attrName>ppt_w</p:attrName>
                                        </p:attrNameLst>
                                      </p:cBhvr>
                                      <p:tavLst>
                                        <p:tav tm="0">
                                          <p:val>
                                            <p:strVal val="4/3*#ppt_w"/>
                                          </p:val>
                                        </p:tav>
                                        <p:tav tm="100000">
                                          <p:val>
                                            <p:strVal val="#ppt_w"/>
                                          </p:val>
                                        </p:tav>
                                      </p:tavLst>
                                    </p:anim>
                                    <p:anim calcmode="lin" valueType="num">
                                      <p:cBhvr>
                                        <p:cTn id="24" dur="500" fill="hold"/>
                                        <p:tgtEl>
                                          <p:spTgt spid="1050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05" grpId="0" animBg="1" autoUpdateAnimBg="0"/>
      <p:bldP spid="10506" grpId="0" animBg="1" autoUpdateAnimBg="0"/>
      <p:bldP spid="10507"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4">
            <a:extLst>
              <a:ext uri="{FF2B5EF4-FFF2-40B4-BE49-F238E27FC236}">
                <a16:creationId xmlns:a16="http://schemas.microsoft.com/office/drawing/2014/main" id="{AA803FF8-B621-916E-3BED-8C85195223CE}"/>
              </a:ext>
            </a:extLst>
          </p:cNvPr>
          <p:cNvSpPr>
            <a:spLocks noGrp="1" noChangeArrowheads="1"/>
          </p:cNvSpPr>
          <p:nvPr>
            <p:ph type="title"/>
          </p:nvPr>
        </p:nvSpPr>
        <p:spPr/>
        <p:txBody>
          <a:bodyPr/>
          <a:lstStyle/>
          <a:p>
            <a:r>
              <a:rPr lang="en-US" altLang="en-US" sz="2100">
                <a:ea typeface="ＭＳ Ｐゴシック" panose="020B0600070205080204" pitchFamily="34" charset="-128"/>
              </a:rPr>
              <a:t>Passive Radiometer Imagery</a:t>
            </a:r>
          </a:p>
        </p:txBody>
      </p:sp>
      <p:grpSp>
        <p:nvGrpSpPr>
          <p:cNvPr id="680965" name="Group 5">
            <a:extLst>
              <a:ext uri="{FF2B5EF4-FFF2-40B4-BE49-F238E27FC236}">
                <a16:creationId xmlns:a16="http://schemas.microsoft.com/office/drawing/2014/main" id="{2544530A-FDBF-9962-662B-1E440A254D6B}"/>
              </a:ext>
            </a:extLst>
          </p:cNvPr>
          <p:cNvGrpSpPr>
            <a:grpSpLocks/>
          </p:cNvGrpSpPr>
          <p:nvPr/>
        </p:nvGrpSpPr>
        <p:grpSpPr bwMode="auto">
          <a:xfrm>
            <a:off x="3028951" y="1428750"/>
            <a:ext cx="2936081" cy="3055144"/>
            <a:chOff x="3334" y="1296"/>
            <a:chExt cx="2175" cy="2566"/>
          </a:xfrm>
        </p:grpSpPr>
        <p:grpSp>
          <p:nvGrpSpPr>
            <p:cNvPr id="129027" name="Group 6">
              <a:extLst>
                <a:ext uri="{FF2B5EF4-FFF2-40B4-BE49-F238E27FC236}">
                  <a16:creationId xmlns:a16="http://schemas.microsoft.com/office/drawing/2014/main" id="{A2346904-09D6-F7C7-0C33-2E7A0BD7CCA9}"/>
                </a:ext>
              </a:extLst>
            </p:cNvPr>
            <p:cNvGrpSpPr>
              <a:grpSpLocks/>
            </p:cNvGrpSpPr>
            <p:nvPr/>
          </p:nvGrpSpPr>
          <p:grpSpPr bwMode="auto">
            <a:xfrm>
              <a:off x="3334" y="1296"/>
              <a:ext cx="1994" cy="2566"/>
              <a:chOff x="3334" y="1296"/>
              <a:chExt cx="1994" cy="2566"/>
            </a:xfrm>
          </p:grpSpPr>
          <p:grpSp>
            <p:nvGrpSpPr>
              <p:cNvPr id="129029" name="Group 8">
                <a:extLst>
                  <a:ext uri="{FF2B5EF4-FFF2-40B4-BE49-F238E27FC236}">
                    <a16:creationId xmlns:a16="http://schemas.microsoft.com/office/drawing/2014/main" id="{D8A4CE7D-9AA3-DF83-A7E6-E6860D11614D}"/>
                  </a:ext>
                </a:extLst>
              </p:cNvPr>
              <p:cNvGrpSpPr>
                <a:grpSpLocks/>
              </p:cNvGrpSpPr>
              <p:nvPr/>
            </p:nvGrpSpPr>
            <p:grpSpPr bwMode="auto">
              <a:xfrm>
                <a:off x="3334" y="1296"/>
                <a:ext cx="1994" cy="2181"/>
                <a:chOff x="406" y="1728"/>
                <a:chExt cx="1994" cy="2181"/>
              </a:xfrm>
            </p:grpSpPr>
            <p:sp>
              <p:nvSpPr>
                <p:cNvPr id="680969" name="Text Box 9">
                  <a:extLst>
                    <a:ext uri="{FF2B5EF4-FFF2-40B4-BE49-F238E27FC236}">
                      <a16:creationId xmlns:a16="http://schemas.microsoft.com/office/drawing/2014/main" id="{96E181D9-1C34-7A3D-8671-38F2A2AE6DDC}"/>
                    </a:ext>
                  </a:extLst>
                </p:cNvPr>
                <p:cNvSpPr txBox="1">
                  <a:spLocks noChangeArrowheads="1"/>
                </p:cNvSpPr>
                <p:nvPr/>
              </p:nvSpPr>
              <p:spPr bwMode="auto">
                <a:xfrm>
                  <a:off x="406" y="3696"/>
                  <a:ext cx="1703" cy="213"/>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050" dirty="0">
                      <a:solidFill>
                        <a:srgbClr val="FF0000"/>
                      </a:solidFill>
                      <a:latin typeface="Arial" charset="0"/>
                    </a:rPr>
                    <a:t>Surface temperature and emissivity</a:t>
                  </a:r>
                </a:p>
              </p:txBody>
            </p:sp>
            <p:sp>
              <p:nvSpPr>
                <p:cNvPr id="680970" name="Line 10">
                  <a:extLst>
                    <a:ext uri="{FF2B5EF4-FFF2-40B4-BE49-F238E27FC236}">
                      <a16:creationId xmlns:a16="http://schemas.microsoft.com/office/drawing/2014/main" id="{03358A41-EC3B-DB02-FCAB-FEA2B78B9589}"/>
                    </a:ext>
                  </a:extLst>
                </p:cNvPr>
                <p:cNvSpPr>
                  <a:spLocks noChangeShapeType="1"/>
                </p:cNvSpPr>
                <p:nvPr/>
              </p:nvSpPr>
              <p:spPr bwMode="auto">
                <a:xfrm>
                  <a:off x="975" y="3120"/>
                  <a:ext cx="288" cy="432"/>
                </a:xfrm>
                <a:prstGeom prst="line">
                  <a:avLst/>
                </a:prstGeom>
                <a:noFill/>
                <a:ln w="28575" cap="rnd">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80971" name="Line 11">
                  <a:extLst>
                    <a:ext uri="{FF2B5EF4-FFF2-40B4-BE49-F238E27FC236}">
                      <a16:creationId xmlns:a16="http://schemas.microsoft.com/office/drawing/2014/main" id="{15F98729-D128-185B-53EA-9EC6C4D1514B}"/>
                    </a:ext>
                  </a:extLst>
                </p:cNvPr>
                <p:cNvSpPr>
                  <a:spLocks noChangeShapeType="1"/>
                </p:cNvSpPr>
                <p:nvPr/>
              </p:nvSpPr>
              <p:spPr bwMode="auto">
                <a:xfrm>
                  <a:off x="1167" y="3168"/>
                  <a:ext cx="288" cy="432"/>
                </a:xfrm>
                <a:prstGeom prst="line">
                  <a:avLst/>
                </a:prstGeom>
                <a:noFill/>
                <a:ln w="28575">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80972" name="Line 12">
                  <a:extLst>
                    <a:ext uri="{FF2B5EF4-FFF2-40B4-BE49-F238E27FC236}">
                      <a16:creationId xmlns:a16="http://schemas.microsoft.com/office/drawing/2014/main" id="{5C4F9953-97AF-ED4F-C054-A97F54710A05}"/>
                    </a:ext>
                  </a:extLst>
                </p:cNvPr>
                <p:cNvSpPr>
                  <a:spLocks noChangeShapeType="1"/>
                </p:cNvSpPr>
                <p:nvPr/>
              </p:nvSpPr>
              <p:spPr bwMode="auto">
                <a:xfrm>
                  <a:off x="1311" y="3168"/>
                  <a:ext cx="288" cy="432"/>
                </a:xfrm>
                <a:prstGeom prst="line">
                  <a:avLst/>
                </a:prstGeom>
                <a:noFill/>
                <a:ln w="28575">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80973" name="Line 13">
                  <a:extLst>
                    <a:ext uri="{FF2B5EF4-FFF2-40B4-BE49-F238E27FC236}">
                      <a16:creationId xmlns:a16="http://schemas.microsoft.com/office/drawing/2014/main" id="{BB60371A-8CB1-E7F8-8C2A-0D48457D1ECC}"/>
                    </a:ext>
                  </a:extLst>
                </p:cNvPr>
                <p:cNvSpPr>
                  <a:spLocks noChangeShapeType="1"/>
                </p:cNvSpPr>
                <p:nvPr/>
              </p:nvSpPr>
              <p:spPr bwMode="auto">
                <a:xfrm>
                  <a:off x="1407" y="3168"/>
                  <a:ext cx="288" cy="432"/>
                </a:xfrm>
                <a:prstGeom prst="line">
                  <a:avLst/>
                </a:prstGeom>
                <a:noFill/>
                <a:ln w="28575">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80974" name="Line 14">
                  <a:extLst>
                    <a:ext uri="{FF2B5EF4-FFF2-40B4-BE49-F238E27FC236}">
                      <a16:creationId xmlns:a16="http://schemas.microsoft.com/office/drawing/2014/main" id="{7846B376-FAC1-3EB8-66FB-5D06A257AA0A}"/>
                    </a:ext>
                  </a:extLst>
                </p:cNvPr>
                <p:cNvSpPr>
                  <a:spLocks noChangeShapeType="1"/>
                </p:cNvSpPr>
                <p:nvPr/>
              </p:nvSpPr>
              <p:spPr bwMode="auto">
                <a:xfrm>
                  <a:off x="1551" y="3168"/>
                  <a:ext cx="288" cy="432"/>
                </a:xfrm>
                <a:prstGeom prst="line">
                  <a:avLst/>
                </a:prstGeom>
                <a:noFill/>
                <a:ln w="28575">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80975" name="Line 15">
                  <a:extLst>
                    <a:ext uri="{FF2B5EF4-FFF2-40B4-BE49-F238E27FC236}">
                      <a16:creationId xmlns:a16="http://schemas.microsoft.com/office/drawing/2014/main" id="{FDC31A39-B590-AFA7-8B52-3DB6A81349E3}"/>
                    </a:ext>
                  </a:extLst>
                </p:cNvPr>
                <p:cNvSpPr>
                  <a:spLocks noChangeShapeType="1"/>
                </p:cNvSpPr>
                <p:nvPr/>
              </p:nvSpPr>
              <p:spPr bwMode="auto">
                <a:xfrm>
                  <a:off x="1743" y="3168"/>
                  <a:ext cx="288" cy="432"/>
                </a:xfrm>
                <a:prstGeom prst="line">
                  <a:avLst/>
                </a:prstGeom>
                <a:noFill/>
                <a:ln w="28575" cap="rnd">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80976" name="Line 16">
                  <a:extLst>
                    <a:ext uri="{FF2B5EF4-FFF2-40B4-BE49-F238E27FC236}">
                      <a16:creationId xmlns:a16="http://schemas.microsoft.com/office/drawing/2014/main" id="{4F45E039-62E5-1D17-BC8E-33B402FCAAD0}"/>
                    </a:ext>
                  </a:extLst>
                </p:cNvPr>
                <p:cNvSpPr>
                  <a:spLocks noChangeShapeType="1"/>
                </p:cNvSpPr>
                <p:nvPr/>
              </p:nvSpPr>
              <p:spPr bwMode="auto">
                <a:xfrm>
                  <a:off x="1887" y="3168"/>
                  <a:ext cx="288" cy="432"/>
                </a:xfrm>
                <a:prstGeom prst="line">
                  <a:avLst/>
                </a:prstGeom>
                <a:noFill/>
                <a:ln w="28575">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80977" name="Line 17">
                  <a:extLst>
                    <a:ext uri="{FF2B5EF4-FFF2-40B4-BE49-F238E27FC236}">
                      <a16:creationId xmlns:a16="http://schemas.microsoft.com/office/drawing/2014/main" id="{890F68D4-E59C-BAF9-545E-B17FFEEB43F7}"/>
                    </a:ext>
                  </a:extLst>
                </p:cNvPr>
                <p:cNvSpPr>
                  <a:spLocks noChangeShapeType="1"/>
                </p:cNvSpPr>
                <p:nvPr/>
              </p:nvSpPr>
              <p:spPr bwMode="auto">
                <a:xfrm>
                  <a:off x="1224" y="3129"/>
                  <a:ext cx="288" cy="432"/>
                </a:xfrm>
                <a:prstGeom prst="line">
                  <a:avLst/>
                </a:prstGeom>
                <a:noFill/>
                <a:ln w="28575" cap="rnd">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80978" name="Line 18">
                  <a:extLst>
                    <a:ext uri="{FF2B5EF4-FFF2-40B4-BE49-F238E27FC236}">
                      <a16:creationId xmlns:a16="http://schemas.microsoft.com/office/drawing/2014/main" id="{AE655716-ED27-4350-07D6-E626FA14CFF2}"/>
                    </a:ext>
                  </a:extLst>
                </p:cNvPr>
                <p:cNvSpPr>
                  <a:spLocks noChangeShapeType="1"/>
                </p:cNvSpPr>
                <p:nvPr/>
              </p:nvSpPr>
              <p:spPr bwMode="auto">
                <a:xfrm>
                  <a:off x="1455" y="3168"/>
                  <a:ext cx="288" cy="432"/>
                </a:xfrm>
                <a:prstGeom prst="line">
                  <a:avLst/>
                </a:prstGeom>
                <a:noFill/>
                <a:ln w="28575" cap="rnd">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80979" name="Line 19">
                  <a:extLst>
                    <a:ext uri="{FF2B5EF4-FFF2-40B4-BE49-F238E27FC236}">
                      <a16:creationId xmlns:a16="http://schemas.microsoft.com/office/drawing/2014/main" id="{B6FAC82F-0BF8-1360-93A4-ED574FED550F}"/>
                    </a:ext>
                  </a:extLst>
                </p:cNvPr>
                <p:cNvSpPr>
                  <a:spLocks noChangeShapeType="1"/>
                </p:cNvSpPr>
                <p:nvPr/>
              </p:nvSpPr>
              <p:spPr bwMode="auto">
                <a:xfrm>
                  <a:off x="1647" y="3168"/>
                  <a:ext cx="288" cy="432"/>
                </a:xfrm>
                <a:prstGeom prst="line">
                  <a:avLst/>
                </a:prstGeom>
                <a:noFill/>
                <a:ln w="28575">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80980" name="Line 20">
                  <a:extLst>
                    <a:ext uri="{FF2B5EF4-FFF2-40B4-BE49-F238E27FC236}">
                      <a16:creationId xmlns:a16="http://schemas.microsoft.com/office/drawing/2014/main" id="{7BC355AB-D4E3-3475-B1F4-3BAEBC69C6CC}"/>
                    </a:ext>
                  </a:extLst>
                </p:cNvPr>
                <p:cNvSpPr>
                  <a:spLocks noChangeShapeType="1"/>
                </p:cNvSpPr>
                <p:nvPr/>
              </p:nvSpPr>
              <p:spPr bwMode="auto">
                <a:xfrm>
                  <a:off x="879" y="3120"/>
                  <a:ext cx="288" cy="432"/>
                </a:xfrm>
                <a:prstGeom prst="line">
                  <a:avLst/>
                </a:prstGeom>
                <a:noFill/>
                <a:ln w="28575">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80981" name="Line 21">
                  <a:extLst>
                    <a:ext uri="{FF2B5EF4-FFF2-40B4-BE49-F238E27FC236}">
                      <a16:creationId xmlns:a16="http://schemas.microsoft.com/office/drawing/2014/main" id="{45B1DFFE-CF0C-CDBF-6FCD-2B5A2AA6F3FF}"/>
                    </a:ext>
                  </a:extLst>
                </p:cNvPr>
                <p:cNvSpPr>
                  <a:spLocks noChangeShapeType="1"/>
                </p:cNvSpPr>
                <p:nvPr/>
              </p:nvSpPr>
              <p:spPr bwMode="auto">
                <a:xfrm flipV="1">
                  <a:off x="1296" y="1817"/>
                  <a:ext cx="0" cy="288"/>
                </a:xfrm>
                <a:prstGeom prst="line">
                  <a:avLst/>
                </a:prstGeom>
                <a:noFill/>
                <a:ln w="38100">
                  <a:solidFill>
                    <a:srgbClr val="0000FF"/>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80982" name="Text Box 22">
                  <a:extLst>
                    <a:ext uri="{FF2B5EF4-FFF2-40B4-BE49-F238E27FC236}">
                      <a16:creationId xmlns:a16="http://schemas.microsoft.com/office/drawing/2014/main" id="{3BCB5A8C-6E8F-4337-96BA-0F08FBC05926}"/>
                    </a:ext>
                  </a:extLst>
                </p:cNvPr>
                <p:cNvSpPr txBox="1">
                  <a:spLocks noChangeArrowheads="1"/>
                </p:cNvSpPr>
                <p:nvPr/>
              </p:nvSpPr>
              <p:spPr bwMode="auto">
                <a:xfrm>
                  <a:off x="1300" y="1728"/>
                  <a:ext cx="286" cy="271"/>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500">
                      <a:solidFill>
                        <a:srgbClr val="0000FF"/>
                      </a:solidFill>
                      <a:latin typeface="Arial" charset="0"/>
                    </a:rPr>
                    <a:t>T</a:t>
                  </a:r>
                  <a:r>
                    <a:rPr lang="en-US" sz="1500" baseline="-25000">
                      <a:solidFill>
                        <a:srgbClr val="0000FF"/>
                      </a:solidFill>
                      <a:latin typeface="Arial" charset="0"/>
                    </a:rPr>
                    <a:t>B</a:t>
                  </a:r>
                  <a:endParaRPr lang="en-US" sz="1500">
                    <a:solidFill>
                      <a:srgbClr val="0000FF"/>
                    </a:solidFill>
                    <a:latin typeface="Arial" charset="0"/>
                  </a:endParaRPr>
                </a:p>
              </p:txBody>
            </p:sp>
            <p:grpSp>
              <p:nvGrpSpPr>
                <p:cNvPr id="129045" name="Group 23">
                  <a:extLst>
                    <a:ext uri="{FF2B5EF4-FFF2-40B4-BE49-F238E27FC236}">
                      <a16:creationId xmlns:a16="http://schemas.microsoft.com/office/drawing/2014/main" id="{FAFE6C63-AAFE-0669-2B19-28230C016216}"/>
                    </a:ext>
                  </a:extLst>
                </p:cNvPr>
                <p:cNvGrpSpPr>
                  <a:grpSpLocks/>
                </p:cNvGrpSpPr>
                <p:nvPr/>
              </p:nvGrpSpPr>
              <p:grpSpPr bwMode="auto">
                <a:xfrm>
                  <a:off x="432" y="3648"/>
                  <a:ext cx="1968" cy="86"/>
                  <a:chOff x="432" y="3648"/>
                  <a:chExt cx="1968" cy="86"/>
                </a:xfrm>
              </p:grpSpPr>
              <p:sp>
                <p:nvSpPr>
                  <p:cNvPr id="680984" name="Rectangle 24" descr="Wide upward diagonal">
                    <a:extLst>
                      <a:ext uri="{FF2B5EF4-FFF2-40B4-BE49-F238E27FC236}">
                        <a16:creationId xmlns:a16="http://schemas.microsoft.com/office/drawing/2014/main" id="{F09DC2E5-1827-5534-FF14-A7A15CE63308}"/>
                      </a:ext>
                    </a:extLst>
                  </p:cNvPr>
                  <p:cNvSpPr>
                    <a:spLocks noChangeArrowheads="1"/>
                  </p:cNvSpPr>
                  <p:nvPr/>
                </p:nvSpPr>
                <p:spPr bwMode="auto">
                  <a:xfrm>
                    <a:off x="432" y="3648"/>
                    <a:ext cx="1968" cy="86"/>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anchor="ctr"/>
                  <a:lstStyle/>
                  <a:p>
                    <a:pPr>
                      <a:defRPr/>
                    </a:pPr>
                    <a:endParaRPr lang="en-US" sz="1800">
                      <a:latin typeface="Times" charset="0"/>
                    </a:endParaRPr>
                  </a:p>
                </p:txBody>
              </p:sp>
              <p:sp>
                <p:nvSpPr>
                  <p:cNvPr id="680985" name="Line 25">
                    <a:extLst>
                      <a:ext uri="{FF2B5EF4-FFF2-40B4-BE49-F238E27FC236}">
                        <a16:creationId xmlns:a16="http://schemas.microsoft.com/office/drawing/2014/main" id="{954CCFBB-A5F6-C999-C558-98A919F99EF9}"/>
                      </a:ext>
                    </a:extLst>
                  </p:cNvPr>
                  <p:cNvSpPr>
                    <a:spLocks noChangeShapeType="1"/>
                  </p:cNvSpPr>
                  <p:nvPr/>
                </p:nvSpPr>
                <p:spPr bwMode="auto">
                  <a:xfrm>
                    <a:off x="432" y="3648"/>
                    <a:ext cx="1969"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grpSp>
            <p:sp>
              <p:nvSpPr>
                <p:cNvPr id="680986" name="Text Box 26">
                  <a:extLst>
                    <a:ext uri="{FF2B5EF4-FFF2-40B4-BE49-F238E27FC236}">
                      <a16:creationId xmlns:a16="http://schemas.microsoft.com/office/drawing/2014/main" id="{18C7A970-14CB-1CF4-9D4F-D3D41B680545}"/>
                    </a:ext>
                  </a:extLst>
                </p:cNvPr>
                <p:cNvSpPr txBox="1">
                  <a:spLocks noChangeArrowheads="1"/>
                </p:cNvSpPr>
                <p:nvPr/>
              </p:nvSpPr>
              <p:spPr bwMode="auto">
                <a:xfrm>
                  <a:off x="443" y="1872"/>
                  <a:ext cx="364" cy="271"/>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500" dirty="0">
                      <a:solidFill>
                        <a:srgbClr val="FF0000"/>
                      </a:solidFill>
                      <a:latin typeface="Arial" charset="0"/>
                    </a:rPr>
                    <a:t>T</a:t>
                  </a:r>
                  <a:r>
                    <a:rPr lang="en-US" sz="1500" baseline="-25000" dirty="0">
                      <a:solidFill>
                        <a:srgbClr val="FF0000"/>
                      </a:solidFill>
                      <a:latin typeface="Arial" charset="0"/>
                    </a:rPr>
                    <a:t>CB</a:t>
                  </a:r>
                </a:p>
              </p:txBody>
            </p:sp>
            <p:sp>
              <p:nvSpPr>
                <p:cNvPr id="680987" name="Line 27">
                  <a:extLst>
                    <a:ext uri="{FF2B5EF4-FFF2-40B4-BE49-F238E27FC236}">
                      <a16:creationId xmlns:a16="http://schemas.microsoft.com/office/drawing/2014/main" id="{ED54758B-ADE8-6E8A-CE6E-247330D23547}"/>
                    </a:ext>
                  </a:extLst>
                </p:cNvPr>
                <p:cNvSpPr>
                  <a:spLocks noChangeShapeType="1"/>
                </p:cNvSpPr>
                <p:nvPr/>
              </p:nvSpPr>
              <p:spPr bwMode="auto">
                <a:xfrm>
                  <a:off x="624" y="2160"/>
                  <a:ext cx="288" cy="72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80988" name="Line 28">
                  <a:extLst>
                    <a:ext uri="{FF2B5EF4-FFF2-40B4-BE49-F238E27FC236}">
                      <a16:creationId xmlns:a16="http://schemas.microsoft.com/office/drawing/2014/main" id="{D79EFD45-9F8D-C8C5-CEAB-4E5911556E6A}"/>
                    </a:ext>
                  </a:extLst>
                </p:cNvPr>
                <p:cNvSpPr>
                  <a:spLocks noChangeShapeType="1"/>
                </p:cNvSpPr>
                <p:nvPr/>
              </p:nvSpPr>
              <p:spPr bwMode="auto">
                <a:xfrm>
                  <a:off x="576" y="2160"/>
                  <a:ext cx="288" cy="1488"/>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80989" name="Line 29">
                  <a:extLst>
                    <a:ext uri="{FF2B5EF4-FFF2-40B4-BE49-F238E27FC236}">
                      <a16:creationId xmlns:a16="http://schemas.microsoft.com/office/drawing/2014/main" id="{68AA32EF-3F97-9CEE-2452-F46764E27A6C}"/>
                    </a:ext>
                  </a:extLst>
                </p:cNvPr>
                <p:cNvSpPr>
                  <a:spLocks noChangeShapeType="1"/>
                </p:cNvSpPr>
                <p:nvPr/>
              </p:nvSpPr>
              <p:spPr bwMode="auto">
                <a:xfrm flipV="1">
                  <a:off x="864" y="2208"/>
                  <a:ext cx="385" cy="1440"/>
                </a:xfrm>
                <a:prstGeom prst="line">
                  <a:avLst/>
                </a:prstGeom>
                <a:noFill/>
                <a:ln w="12700">
                  <a:solidFill>
                    <a:schemeClr val="tx1"/>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80990" name="Line 30">
                  <a:extLst>
                    <a:ext uri="{FF2B5EF4-FFF2-40B4-BE49-F238E27FC236}">
                      <a16:creationId xmlns:a16="http://schemas.microsoft.com/office/drawing/2014/main" id="{6A342D92-B087-8C08-AA2A-F8CCB0173F0F}"/>
                    </a:ext>
                  </a:extLst>
                </p:cNvPr>
                <p:cNvSpPr>
                  <a:spLocks noChangeShapeType="1"/>
                </p:cNvSpPr>
                <p:nvPr/>
              </p:nvSpPr>
              <p:spPr bwMode="auto">
                <a:xfrm flipV="1">
                  <a:off x="912" y="2304"/>
                  <a:ext cx="240" cy="576"/>
                </a:xfrm>
                <a:prstGeom prst="line">
                  <a:avLst/>
                </a:prstGeom>
                <a:noFill/>
                <a:ln w="12700">
                  <a:solidFill>
                    <a:schemeClr val="tx1"/>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80991" name="Line 31">
                  <a:extLst>
                    <a:ext uri="{FF2B5EF4-FFF2-40B4-BE49-F238E27FC236}">
                      <a16:creationId xmlns:a16="http://schemas.microsoft.com/office/drawing/2014/main" id="{5AEA715A-69DB-D267-7763-758159CB6DD1}"/>
                    </a:ext>
                  </a:extLst>
                </p:cNvPr>
                <p:cNvSpPr>
                  <a:spLocks noChangeShapeType="1"/>
                </p:cNvSpPr>
                <p:nvPr/>
              </p:nvSpPr>
              <p:spPr bwMode="auto">
                <a:xfrm flipV="1">
                  <a:off x="1296" y="2256"/>
                  <a:ext cx="0" cy="1392"/>
                </a:xfrm>
                <a:prstGeom prst="line">
                  <a:avLst/>
                </a:prstGeom>
                <a:noFill/>
                <a:ln w="12700">
                  <a:solidFill>
                    <a:schemeClr val="tx1"/>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80992" name="Text Box 32">
                  <a:extLst>
                    <a:ext uri="{FF2B5EF4-FFF2-40B4-BE49-F238E27FC236}">
                      <a16:creationId xmlns:a16="http://schemas.microsoft.com/office/drawing/2014/main" id="{9E209729-719F-033A-DF1B-6CD1670DF0AB}"/>
                    </a:ext>
                  </a:extLst>
                </p:cNvPr>
                <p:cNvSpPr txBox="1">
                  <a:spLocks noChangeArrowheads="1"/>
                </p:cNvSpPr>
                <p:nvPr/>
              </p:nvSpPr>
              <p:spPr bwMode="auto">
                <a:xfrm>
                  <a:off x="1200" y="3398"/>
                  <a:ext cx="364" cy="271"/>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500" dirty="0">
                      <a:solidFill>
                        <a:srgbClr val="FF0000"/>
                      </a:solidFill>
                      <a:latin typeface="Arial" charset="0"/>
                    </a:rPr>
                    <a:t>T</a:t>
                  </a:r>
                  <a:r>
                    <a:rPr lang="en-US" sz="1500" baseline="-25000" dirty="0">
                      <a:solidFill>
                        <a:srgbClr val="FF0000"/>
                      </a:solidFill>
                      <a:latin typeface="Arial" charset="0"/>
                    </a:rPr>
                    <a:t>S</a:t>
                  </a:r>
                </a:p>
              </p:txBody>
            </p:sp>
            <p:sp>
              <p:nvSpPr>
                <p:cNvPr id="680993" name="Line 33">
                  <a:extLst>
                    <a:ext uri="{FF2B5EF4-FFF2-40B4-BE49-F238E27FC236}">
                      <a16:creationId xmlns:a16="http://schemas.microsoft.com/office/drawing/2014/main" id="{165AF3D6-8DCE-4A2B-E9B6-5D671B784F66}"/>
                    </a:ext>
                  </a:extLst>
                </p:cNvPr>
                <p:cNvSpPr>
                  <a:spLocks noChangeShapeType="1"/>
                </p:cNvSpPr>
                <p:nvPr/>
              </p:nvSpPr>
              <p:spPr bwMode="auto">
                <a:xfrm flipH="1">
                  <a:off x="1680" y="2784"/>
                  <a:ext cx="191" cy="864"/>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80994" name="Line 34">
                  <a:extLst>
                    <a:ext uri="{FF2B5EF4-FFF2-40B4-BE49-F238E27FC236}">
                      <a16:creationId xmlns:a16="http://schemas.microsoft.com/office/drawing/2014/main" id="{639E5D52-55CF-9BCE-ADA8-99461A27989E}"/>
                    </a:ext>
                  </a:extLst>
                </p:cNvPr>
                <p:cNvSpPr>
                  <a:spLocks noChangeShapeType="1"/>
                </p:cNvSpPr>
                <p:nvPr/>
              </p:nvSpPr>
              <p:spPr bwMode="auto">
                <a:xfrm flipH="1" flipV="1">
                  <a:off x="1392" y="2208"/>
                  <a:ext cx="288" cy="1440"/>
                </a:xfrm>
                <a:prstGeom prst="line">
                  <a:avLst/>
                </a:prstGeom>
                <a:noFill/>
                <a:ln w="12700">
                  <a:solidFill>
                    <a:schemeClr val="tx1"/>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80995" name="Line 35">
                  <a:extLst>
                    <a:ext uri="{FF2B5EF4-FFF2-40B4-BE49-F238E27FC236}">
                      <a16:creationId xmlns:a16="http://schemas.microsoft.com/office/drawing/2014/main" id="{CAE06D28-345B-EBC9-B589-85706B568CB5}"/>
                    </a:ext>
                  </a:extLst>
                </p:cNvPr>
                <p:cNvSpPr>
                  <a:spLocks noChangeShapeType="1"/>
                </p:cNvSpPr>
                <p:nvPr/>
              </p:nvSpPr>
              <p:spPr bwMode="auto">
                <a:xfrm flipH="1" flipV="1">
                  <a:off x="1344" y="2304"/>
                  <a:ext cx="95" cy="1008"/>
                </a:xfrm>
                <a:prstGeom prst="line">
                  <a:avLst/>
                </a:prstGeom>
                <a:noFill/>
                <a:ln w="12700">
                  <a:solidFill>
                    <a:schemeClr val="tx1"/>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80996" name="Line 36">
                  <a:extLst>
                    <a:ext uri="{FF2B5EF4-FFF2-40B4-BE49-F238E27FC236}">
                      <a16:creationId xmlns:a16="http://schemas.microsoft.com/office/drawing/2014/main" id="{04334D71-0F80-0C1E-6DA1-D03707F50ABD}"/>
                    </a:ext>
                  </a:extLst>
                </p:cNvPr>
                <p:cNvSpPr>
                  <a:spLocks noChangeShapeType="1"/>
                </p:cNvSpPr>
                <p:nvPr/>
              </p:nvSpPr>
              <p:spPr bwMode="auto">
                <a:xfrm flipH="1" flipV="1">
                  <a:off x="1488" y="2352"/>
                  <a:ext cx="192" cy="384"/>
                </a:xfrm>
                <a:prstGeom prst="line">
                  <a:avLst/>
                </a:prstGeom>
                <a:noFill/>
                <a:ln w="12700">
                  <a:solidFill>
                    <a:schemeClr val="tx1"/>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grpSp>
              <p:nvGrpSpPr>
                <p:cNvPr id="129057" name="Group 37">
                  <a:extLst>
                    <a:ext uri="{FF2B5EF4-FFF2-40B4-BE49-F238E27FC236}">
                      <a16:creationId xmlns:a16="http://schemas.microsoft.com/office/drawing/2014/main" id="{F55F2E53-190D-1447-AED4-81201473956A}"/>
                    </a:ext>
                  </a:extLst>
                </p:cNvPr>
                <p:cNvGrpSpPr>
                  <a:grpSpLocks/>
                </p:cNvGrpSpPr>
                <p:nvPr/>
              </p:nvGrpSpPr>
              <p:grpSpPr bwMode="auto">
                <a:xfrm>
                  <a:off x="573" y="2400"/>
                  <a:ext cx="1620" cy="777"/>
                  <a:chOff x="2142" y="806"/>
                  <a:chExt cx="1620" cy="777"/>
                </a:xfrm>
              </p:grpSpPr>
              <p:sp>
                <p:nvSpPr>
                  <p:cNvPr id="680998" name="Freeform 38">
                    <a:extLst>
                      <a:ext uri="{FF2B5EF4-FFF2-40B4-BE49-F238E27FC236}">
                        <a16:creationId xmlns:a16="http://schemas.microsoft.com/office/drawing/2014/main" id="{E71067B3-2F51-710D-A2C8-06751F9030B7}"/>
                      </a:ext>
                    </a:extLst>
                  </p:cNvPr>
                  <p:cNvSpPr>
                    <a:spLocks/>
                  </p:cNvSpPr>
                  <p:nvPr/>
                </p:nvSpPr>
                <p:spPr bwMode="auto">
                  <a:xfrm>
                    <a:off x="2142" y="806"/>
                    <a:ext cx="1620" cy="777"/>
                  </a:xfrm>
                  <a:custGeom>
                    <a:avLst/>
                    <a:gdLst>
                      <a:gd name="T0" fmla="*/ 45 w 1620"/>
                      <a:gd name="T1" fmla="*/ 535 h 777"/>
                      <a:gd name="T2" fmla="*/ 135 w 1620"/>
                      <a:gd name="T3" fmla="*/ 643 h 777"/>
                      <a:gd name="T4" fmla="*/ 180 w 1620"/>
                      <a:gd name="T5" fmla="*/ 652 h 777"/>
                      <a:gd name="T6" fmla="*/ 279 w 1620"/>
                      <a:gd name="T7" fmla="*/ 706 h 777"/>
                      <a:gd name="T8" fmla="*/ 522 w 1620"/>
                      <a:gd name="T9" fmla="*/ 733 h 777"/>
                      <a:gd name="T10" fmla="*/ 549 w 1620"/>
                      <a:gd name="T11" fmla="*/ 769 h 777"/>
                      <a:gd name="T12" fmla="*/ 675 w 1620"/>
                      <a:gd name="T13" fmla="*/ 742 h 777"/>
                      <a:gd name="T14" fmla="*/ 729 w 1620"/>
                      <a:gd name="T15" fmla="*/ 724 h 777"/>
                      <a:gd name="T16" fmla="*/ 837 w 1620"/>
                      <a:gd name="T17" fmla="*/ 679 h 777"/>
                      <a:gd name="T18" fmla="*/ 864 w 1620"/>
                      <a:gd name="T19" fmla="*/ 706 h 777"/>
                      <a:gd name="T20" fmla="*/ 936 w 1620"/>
                      <a:gd name="T21" fmla="*/ 724 h 777"/>
                      <a:gd name="T22" fmla="*/ 1179 w 1620"/>
                      <a:gd name="T23" fmla="*/ 742 h 777"/>
                      <a:gd name="T24" fmla="*/ 1404 w 1620"/>
                      <a:gd name="T25" fmla="*/ 706 h 777"/>
                      <a:gd name="T26" fmla="*/ 1530 w 1620"/>
                      <a:gd name="T27" fmla="*/ 670 h 777"/>
                      <a:gd name="T28" fmla="*/ 1593 w 1620"/>
                      <a:gd name="T29" fmla="*/ 634 h 777"/>
                      <a:gd name="T30" fmla="*/ 1620 w 1620"/>
                      <a:gd name="T31" fmla="*/ 526 h 777"/>
                      <a:gd name="T32" fmla="*/ 1530 w 1620"/>
                      <a:gd name="T33" fmla="*/ 445 h 777"/>
                      <a:gd name="T34" fmla="*/ 1503 w 1620"/>
                      <a:gd name="T35" fmla="*/ 310 h 777"/>
                      <a:gd name="T36" fmla="*/ 1467 w 1620"/>
                      <a:gd name="T37" fmla="*/ 319 h 777"/>
                      <a:gd name="T38" fmla="*/ 1440 w 1620"/>
                      <a:gd name="T39" fmla="*/ 337 h 777"/>
                      <a:gd name="T40" fmla="*/ 1413 w 1620"/>
                      <a:gd name="T41" fmla="*/ 310 h 777"/>
                      <a:gd name="T42" fmla="*/ 1305 w 1620"/>
                      <a:gd name="T43" fmla="*/ 229 h 777"/>
                      <a:gd name="T44" fmla="*/ 1242 w 1620"/>
                      <a:gd name="T45" fmla="*/ 94 h 777"/>
                      <a:gd name="T46" fmla="*/ 1197 w 1620"/>
                      <a:gd name="T47" fmla="*/ 103 h 777"/>
                      <a:gd name="T48" fmla="*/ 1161 w 1620"/>
                      <a:gd name="T49" fmla="*/ 103 h 777"/>
                      <a:gd name="T50" fmla="*/ 1125 w 1620"/>
                      <a:gd name="T51" fmla="*/ 13 h 777"/>
                      <a:gd name="T52" fmla="*/ 918 w 1620"/>
                      <a:gd name="T53" fmla="*/ 103 h 777"/>
                      <a:gd name="T54" fmla="*/ 864 w 1620"/>
                      <a:gd name="T55" fmla="*/ 40 h 777"/>
                      <a:gd name="T56" fmla="*/ 738 w 1620"/>
                      <a:gd name="T57" fmla="*/ 85 h 777"/>
                      <a:gd name="T58" fmla="*/ 729 w 1620"/>
                      <a:gd name="T59" fmla="*/ 112 h 777"/>
                      <a:gd name="T60" fmla="*/ 675 w 1620"/>
                      <a:gd name="T61" fmla="*/ 94 h 777"/>
                      <a:gd name="T62" fmla="*/ 648 w 1620"/>
                      <a:gd name="T63" fmla="*/ 85 h 777"/>
                      <a:gd name="T64" fmla="*/ 504 w 1620"/>
                      <a:gd name="T65" fmla="*/ 166 h 777"/>
                      <a:gd name="T66" fmla="*/ 333 w 1620"/>
                      <a:gd name="T67" fmla="*/ 166 h 777"/>
                      <a:gd name="T68" fmla="*/ 315 w 1620"/>
                      <a:gd name="T69" fmla="*/ 247 h 777"/>
                      <a:gd name="T70" fmla="*/ 162 w 1620"/>
                      <a:gd name="T71" fmla="*/ 256 h 777"/>
                      <a:gd name="T72" fmla="*/ 153 w 1620"/>
                      <a:gd name="T73" fmla="*/ 373 h 777"/>
                      <a:gd name="T74" fmla="*/ 0 w 1620"/>
                      <a:gd name="T75" fmla="*/ 445 h 777"/>
                      <a:gd name="T76" fmla="*/ 9 w 1620"/>
                      <a:gd name="T77" fmla="*/ 508 h 777"/>
                      <a:gd name="T78" fmla="*/ 45 w 1620"/>
                      <a:gd name="T79" fmla="*/ 535 h 7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620" h="777">
                        <a:moveTo>
                          <a:pt x="45" y="535"/>
                        </a:moveTo>
                        <a:cubicBezTo>
                          <a:pt x="58" y="698"/>
                          <a:pt x="14" y="643"/>
                          <a:pt x="135" y="643"/>
                        </a:cubicBezTo>
                        <a:cubicBezTo>
                          <a:pt x="150" y="643"/>
                          <a:pt x="165" y="649"/>
                          <a:pt x="180" y="652"/>
                        </a:cubicBezTo>
                        <a:cubicBezTo>
                          <a:pt x="215" y="722"/>
                          <a:pt x="193" y="718"/>
                          <a:pt x="279" y="706"/>
                        </a:cubicBezTo>
                        <a:cubicBezTo>
                          <a:pt x="354" y="681"/>
                          <a:pt x="447" y="716"/>
                          <a:pt x="522" y="733"/>
                        </a:cubicBezTo>
                        <a:cubicBezTo>
                          <a:pt x="531" y="745"/>
                          <a:pt x="535" y="765"/>
                          <a:pt x="549" y="769"/>
                        </a:cubicBezTo>
                        <a:cubicBezTo>
                          <a:pt x="575" y="777"/>
                          <a:pt x="646" y="751"/>
                          <a:pt x="675" y="742"/>
                        </a:cubicBezTo>
                        <a:cubicBezTo>
                          <a:pt x="693" y="737"/>
                          <a:pt x="729" y="724"/>
                          <a:pt x="729" y="724"/>
                        </a:cubicBezTo>
                        <a:cubicBezTo>
                          <a:pt x="778" y="740"/>
                          <a:pt x="799" y="708"/>
                          <a:pt x="837" y="679"/>
                        </a:cubicBezTo>
                        <a:cubicBezTo>
                          <a:pt x="846" y="688"/>
                          <a:pt x="852" y="701"/>
                          <a:pt x="864" y="706"/>
                        </a:cubicBezTo>
                        <a:cubicBezTo>
                          <a:pt x="887" y="716"/>
                          <a:pt x="936" y="724"/>
                          <a:pt x="936" y="724"/>
                        </a:cubicBezTo>
                        <a:cubicBezTo>
                          <a:pt x="1180" y="712"/>
                          <a:pt x="1062" y="703"/>
                          <a:pt x="1179" y="742"/>
                        </a:cubicBezTo>
                        <a:cubicBezTo>
                          <a:pt x="1288" y="736"/>
                          <a:pt x="1330" y="755"/>
                          <a:pt x="1404" y="706"/>
                        </a:cubicBezTo>
                        <a:cubicBezTo>
                          <a:pt x="1445" y="645"/>
                          <a:pt x="1402" y="694"/>
                          <a:pt x="1530" y="670"/>
                        </a:cubicBezTo>
                        <a:cubicBezTo>
                          <a:pt x="1546" y="667"/>
                          <a:pt x="1579" y="643"/>
                          <a:pt x="1593" y="634"/>
                        </a:cubicBezTo>
                        <a:cubicBezTo>
                          <a:pt x="1602" y="597"/>
                          <a:pt x="1613" y="563"/>
                          <a:pt x="1620" y="526"/>
                        </a:cubicBezTo>
                        <a:cubicBezTo>
                          <a:pt x="1607" y="447"/>
                          <a:pt x="1608" y="458"/>
                          <a:pt x="1530" y="445"/>
                        </a:cubicBezTo>
                        <a:cubicBezTo>
                          <a:pt x="1507" y="352"/>
                          <a:pt x="1515" y="397"/>
                          <a:pt x="1503" y="310"/>
                        </a:cubicBezTo>
                        <a:cubicBezTo>
                          <a:pt x="1491" y="313"/>
                          <a:pt x="1478" y="314"/>
                          <a:pt x="1467" y="319"/>
                        </a:cubicBezTo>
                        <a:cubicBezTo>
                          <a:pt x="1457" y="323"/>
                          <a:pt x="1451" y="339"/>
                          <a:pt x="1440" y="337"/>
                        </a:cubicBezTo>
                        <a:cubicBezTo>
                          <a:pt x="1427" y="335"/>
                          <a:pt x="1422" y="319"/>
                          <a:pt x="1413" y="310"/>
                        </a:cubicBezTo>
                        <a:cubicBezTo>
                          <a:pt x="1398" y="202"/>
                          <a:pt x="1425" y="217"/>
                          <a:pt x="1305" y="229"/>
                        </a:cubicBezTo>
                        <a:cubicBezTo>
                          <a:pt x="1270" y="176"/>
                          <a:pt x="1304" y="115"/>
                          <a:pt x="1242" y="94"/>
                        </a:cubicBezTo>
                        <a:cubicBezTo>
                          <a:pt x="1227" y="97"/>
                          <a:pt x="1210" y="95"/>
                          <a:pt x="1197" y="103"/>
                        </a:cubicBezTo>
                        <a:cubicBezTo>
                          <a:pt x="1162" y="123"/>
                          <a:pt x="1196" y="155"/>
                          <a:pt x="1161" y="103"/>
                        </a:cubicBezTo>
                        <a:cubicBezTo>
                          <a:pt x="1152" y="67"/>
                          <a:pt x="1145" y="44"/>
                          <a:pt x="1125" y="13"/>
                        </a:cubicBezTo>
                        <a:cubicBezTo>
                          <a:pt x="977" y="23"/>
                          <a:pt x="987" y="0"/>
                          <a:pt x="918" y="103"/>
                        </a:cubicBezTo>
                        <a:cubicBezTo>
                          <a:pt x="906" y="68"/>
                          <a:pt x="900" y="52"/>
                          <a:pt x="864" y="40"/>
                        </a:cubicBezTo>
                        <a:cubicBezTo>
                          <a:pt x="802" y="49"/>
                          <a:pt x="786" y="49"/>
                          <a:pt x="738" y="85"/>
                        </a:cubicBezTo>
                        <a:cubicBezTo>
                          <a:pt x="735" y="94"/>
                          <a:pt x="738" y="111"/>
                          <a:pt x="729" y="112"/>
                        </a:cubicBezTo>
                        <a:cubicBezTo>
                          <a:pt x="710" y="115"/>
                          <a:pt x="693" y="100"/>
                          <a:pt x="675" y="94"/>
                        </a:cubicBezTo>
                        <a:cubicBezTo>
                          <a:pt x="666" y="91"/>
                          <a:pt x="648" y="85"/>
                          <a:pt x="648" y="85"/>
                        </a:cubicBezTo>
                        <a:cubicBezTo>
                          <a:pt x="565" y="93"/>
                          <a:pt x="530" y="88"/>
                          <a:pt x="504" y="166"/>
                        </a:cubicBezTo>
                        <a:cubicBezTo>
                          <a:pt x="443" y="146"/>
                          <a:pt x="430" y="138"/>
                          <a:pt x="333" y="166"/>
                        </a:cubicBezTo>
                        <a:cubicBezTo>
                          <a:pt x="306" y="174"/>
                          <a:pt x="341" y="238"/>
                          <a:pt x="315" y="247"/>
                        </a:cubicBezTo>
                        <a:cubicBezTo>
                          <a:pt x="267" y="263"/>
                          <a:pt x="213" y="253"/>
                          <a:pt x="162" y="256"/>
                        </a:cubicBezTo>
                        <a:cubicBezTo>
                          <a:pt x="137" y="330"/>
                          <a:pt x="141" y="291"/>
                          <a:pt x="153" y="373"/>
                        </a:cubicBezTo>
                        <a:cubicBezTo>
                          <a:pt x="74" y="383"/>
                          <a:pt x="27" y="364"/>
                          <a:pt x="0" y="445"/>
                        </a:cubicBezTo>
                        <a:cubicBezTo>
                          <a:pt x="3" y="466"/>
                          <a:pt x="3" y="488"/>
                          <a:pt x="9" y="508"/>
                        </a:cubicBezTo>
                        <a:cubicBezTo>
                          <a:pt x="11" y="515"/>
                          <a:pt x="72" y="588"/>
                          <a:pt x="45" y="535"/>
                        </a:cubicBezTo>
                        <a:close/>
                      </a:path>
                    </a:pathLst>
                  </a:custGeom>
                  <a:solidFill>
                    <a:schemeClr val="bg1">
                      <a:alpha val="50195"/>
                    </a:schemeClr>
                  </a:solidFill>
                  <a:ln w="1905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sz="1800"/>
                  </a:p>
                </p:txBody>
              </p:sp>
              <p:sp>
                <p:nvSpPr>
                  <p:cNvPr id="680999" name="Freeform 39">
                    <a:extLst>
                      <a:ext uri="{FF2B5EF4-FFF2-40B4-BE49-F238E27FC236}">
                        <a16:creationId xmlns:a16="http://schemas.microsoft.com/office/drawing/2014/main" id="{F0E3F763-0D03-A372-EB0D-74C61A6305D7}"/>
                      </a:ext>
                    </a:extLst>
                  </p:cNvPr>
                  <p:cNvSpPr>
                    <a:spLocks/>
                  </p:cNvSpPr>
                  <p:nvPr/>
                </p:nvSpPr>
                <p:spPr bwMode="auto">
                  <a:xfrm>
                    <a:off x="2384" y="1350"/>
                    <a:ext cx="298" cy="116"/>
                  </a:xfrm>
                  <a:custGeom>
                    <a:avLst/>
                    <a:gdLst>
                      <a:gd name="T0" fmla="*/ 1 w 298"/>
                      <a:gd name="T1" fmla="*/ 0 h 116"/>
                      <a:gd name="T2" fmla="*/ 109 w 298"/>
                      <a:gd name="T3" fmla="*/ 45 h 116"/>
                      <a:gd name="T4" fmla="*/ 253 w 298"/>
                      <a:gd name="T5" fmla="*/ 90 h 116"/>
                      <a:gd name="T6" fmla="*/ 298 w 298"/>
                      <a:gd name="T7" fmla="*/ 54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8" h="116">
                        <a:moveTo>
                          <a:pt x="1" y="0"/>
                        </a:moveTo>
                        <a:cubicBezTo>
                          <a:pt x="29" y="83"/>
                          <a:pt x="0" y="56"/>
                          <a:pt x="109" y="45"/>
                        </a:cubicBezTo>
                        <a:cubicBezTo>
                          <a:pt x="216" y="116"/>
                          <a:pt x="50" y="107"/>
                          <a:pt x="253" y="90"/>
                        </a:cubicBezTo>
                        <a:cubicBezTo>
                          <a:pt x="287" y="67"/>
                          <a:pt x="272" y="80"/>
                          <a:pt x="298" y="54"/>
                        </a:cubicBezTo>
                      </a:path>
                    </a:pathLst>
                  </a:custGeom>
                  <a:noFill/>
                  <a:ln w="1905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00FF00">
                            <a:alpha val="50195"/>
                          </a:srgbClr>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sz="1800"/>
                  </a:p>
                </p:txBody>
              </p:sp>
              <p:sp>
                <p:nvSpPr>
                  <p:cNvPr id="681000" name="Freeform 40">
                    <a:extLst>
                      <a:ext uri="{FF2B5EF4-FFF2-40B4-BE49-F238E27FC236}">
                        <a16:creationId xmlns:a16="http://schemas.microsoft.com/office/drawing/2014/main" id="{BF9E180C-5693-6B23-A4DE-B7A79EBEB6A4}"/>
                      </a:ext>
                    </a:extLst>
                  </p:cNvPr>
                  <p:cNvSpPr>
                    <a:spLocks/>
                  </p:cNvSpPr>
                  <p:nvPr/>
                </p:nvSpPr>
                <p:spPr bwMode="auto">
                  <a:xfrm>
                    <a:off x="2637" y="967"/>
                    <a:ext cx="219" cy="230"/>
                  </a:xfrm>
                  <a:custGeom>
                    <a:avLst/>
                    <a:gdLst>
                      <a:gd name="T0" fmla="*/ 0 w 219"/>
                      <a:gd name="T1" fmla="*/ 5 h 230"/>
                      <a:gd name="T2" fmla="*/ 72 w 219"/>
                      <a:gd name="T3" fmla="*/ 14 h 230"/>
                      <a:gd name="T4" fmla="*/ 90 w 219"/>
                      <a:gd name="T5" fmla="*/ 68 h 230"/>
                      <a:gd name="T6" fmla="*/ 81 w 219"/>
                      <a:gd name="T7" fmla="*/ 95 h 230"/>
                      <a:gd name="T8" fmla="*/ 108 w 219"/>
                      <a:gd name="T9" fmla="*/ 104 h 230"/>
                      <a:gd name="T10" fmla="*/ 180 w 219"/>
                      <a:gd name="T11" fmla="*/ 113 h 230"/>
                      <a:gd name="T12" fmla="*/ 171 w 219"/>
                      <a:gd name="T13" fmla="*/ 230 h 2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9" h="230">
                        <a:moveTo>
                          <a:pt x="0" y="5"/>
                        </a:moveTo>
                        <a:cubicBezTo>
                          <a:pt x="24" y="8"/>
                          <a:pt x="52" y="0"/>
                          <a:pt x="72" y="14"/>
                        </a:cubicBezTo>
                        <a:cubicBezTo>
                          <a:pt x="88" y="25"/>
                          <a:pt x="90" y="68"/>
                          <a:pt x="90" y="68"/>
                        </a:cubicBezTo>
                        <a:cubicBezTo>
                          <a:pt x="87" y="77"/>
                          <a:pt x="77" y="87"/>
                          <a:pt x="81" y="95"/>
                        </a:cubicBezTo>
                        <a:cubicBezTo>
                          <a:pt x="85" y="103"/>
                          <a:pt x="99" y="102"/>
                          <a:pt x="108" y="104"/>
                        </a:cubicBezTo>
                        <a:cubicBezTo>
                          <a:pt x="132" y="108"/>
                          <a:pt x="156" y="110"/>
                          <a:pt x="180" y="113"/>
                        </a:cubicBezTo>
                        <a:cubicBezTo>
                          <a:pt x="204" y="150"/>
                          <a:pt x="219" y="206"/>
                          <a:pt x="171" y="230"/>
                        </a:cubicBezTo>
                      </a:path>
                    </a:pathLst>
                  </a:custGeom>
                  <a:noFill/>
                  <a:ln w="1905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00FF00">
                            <a:alpha val="50195"/>
                          </a:srgbClr>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sz="1800"/>
                  </a:p>
                </p:txBody>
              </p:sp>
              <p:sp>
                <p:nvSpPr>
                  <p:cNvPr id="681001" name="Freeform 41">
                    <a:extLst>
                      <a:ext uri="{FF2B5EF4-FFF2-40B4-BE49-F238E27FC236}">
                        <a16:creationId xmlns:a16="http://schemas.microsoft.com/office/drawing/2014/main" id="{2DEA8301-0CC3-C526-53B8-1DD3422573D1}"/>
                      </a:ext>
                    </a:extLst>
                  </p:cNvPr>
                  <p:cNvSpPr>
                    <a:spLocks/>
                  </p:cNvSpPr>
                  <p:nvPr/>
                </p:nvSpPr>
                <p:spPr bwMode="auto">
                  <a:xfrm>
                    <a:off x="3141" y="1278"/>
                    <a:ext cx="436" cy="126"/>
                  </a:xfrm>
                  <a:custGeom>
                    <a:avLst/>
                    <a:gdLst>
                      <a:gd name="T0" fmla="*/ 0 w 436"/>
                      <a:gd name="T1" fmla="*/ 0 h 126"/>
                      <a:gd name="T2" fmla="*/ 18 w 436"/>
                      <a:gd name="T3" fmla="*/ 63 h 126"/>
                      <a:gd name="T4" fmla="*/ 72 w 436"/>
                      <a:gd name="T5" fmla="*/ 81 h 126"/>
                      <a:gd name="T6" fmla="*/ 99 w 436"/>
                      <a:gd name="T7" fmla="*/ 90 h 126"/>
                      <a:gd name="T8" fmla="*/ 180 w 436"/>
                      <a:gd name="T9" fmla="*/ 81 h 126"/>
                      <a:gd name="T10" fmla="*/ 207 w 436"/>
                      <a:gd name="T11" fmla="*/ 63 h 126"/>
                      <a:gd name="T12" fmla="*/ 225 w 436"/>
                      <a:gd name="T13" fmla="*/ 126 h 126"/>
                      <a:gd name="T14" fmla="*/ 369 w 436"/>
                      <a:gd name="T15" fmla="*/ 117 h 126"/>
                      <a:gd name="T16" fmla="*/ 396 w 436"/>
                      <a:gd name="T17" fmla="*/ 108 h 126"/>
                      <a:gd name="T18" fmla="*/ 414 w 436"/>
                      <a:gd name="T19" fmla="*/ 72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6" h="126">
                        <a:moveTo>
                          <a:pt x="0" y="0"/>
                        </a:moveTo>
                        <a:cubicBezTo>
                          <a:pt x="7" y="21"/>
                          <a:pt x="1" y="49"/>
                          <a:pt x="18" y="63"/>
                        </a:cubicBezTo>
                        <a:cubicBezTo>
                          <a:pt x="32" y="75"/>
                          <a:pt x="54" y="75"/>
                          <a:pt x="72" y="81"/>
                        </a:cubicBezTo>
                        <a:cubicBezTo>
                          <a:pt x="81" y="84"/>
                          <a:pt x="99" y="90"/>
                          <a:pt x="99" y="90"/>
                        </a:cubicBezTo>
                        <a:cubicBezTo>
                          <a:pt x="126" y="87"/>
                          <a:pt x="154" y="88"/>
                          <a:pt x="180" y="81"/>
                        </a:cubicBezTo>
                        <a:cubicBezTo>
                          <a:pt x="190" y="78"/>
                          <a:pt x="197" y="58"/>
                          <a:pt x="207" y="63"/>
                        </a:cubicBezTo>
                        <a:cubicBezTo>
                          <a:pt x="227" y="73"/>
                          <a:pt x="218" y="105"/>
                          <a:pt x="225" y="126"/>
                        </a:cubicBezTo>
                        <a:cubicBezTo>
                          <a:pt x="273" y="123"/>
                          <a:pt x="321" y="122"/>
                          <a:pt x="369" y="117"/>
                        </a:cubicBezTo>
                        <a:cubicBezTo>
                          <a:pt x="378" y="116"/>
                          <a:pt x="389" y="115"/>
                          <a:pt x="396" y="108"/>
                        </a:cubicBezTo>
                        <a:cubicBezTo>
                          <a:pt x="436" y="68"/>
                          <a:pt x="390" y="96"/>
                          <a:pt x="414" y="72"/>
                        </a:cubicBezTo>
                      </a:path>
                    </a:pathLst>
                  </a:custGeom>
                  <a:noFill/>
                  <a:ln w="1905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00FF00">
                            <a:alpha val="50195"/>
                          </a:srgbClr>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sz="1800"/>
                  </a:p>
                </p:txBody>
              </p:sp>
            </p:grpSp>
          </p:grpSp>
          <p:sp>
            <p:nvSpPr>
              <p:cNvPr id="681002" name="Text Box 42">
                <a:extLst>
                  <a:ext uri="{FF2B5EF4-FFF2-40B4-BE49-F238E27FC236}">
                    <a16:creationId xmlns:a16="http://schemas.microsoft.com/office/drawing/2014/main" id="{0E917E47-4C79-7732-1655-0F4B70AF0366}"/>
                  </a:ext>
                </a:extLst>
              </p:cNvPr>
              <p:cNvSpPr txBox="1">
                <a:spLocks noChangeArrowheads="1"/>
              </p:cNvSpPr>
              <p:nvPr/>
            </p:nvSpPr>
            <p:spPr bwMode="auto">
              <a:xfrm>
                <a:off x="4261" y="3552"/>
                <a:ext cx="137" cy="310"/>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sz="1800">
                  <a:solidFill>
                    <a:srgbClr val="0000FF"/>
                  </a:solidFill>
                  <a:latin typeface="Times" charset="0"/>
                </a:endParaRPr>
              </a:p>
            </p:txBody>
          </p:sp>
        </p:grpSp>
        <p:sp>
          <p:nvSpPr>
            <p:cNvPr id="681003" name="Text Box 43">
              <a:extLst>
                <a:ext uri="{FF2B5EF4-FFF2-40B4-BE49-F238E27FC236}">
                  <a16:creationId xmlns:a16="http://schemas.microsoft.com/office/drawing/2014/main" id="{6FD32252-9732-72B5-889B-31F8F2A5BAE7}"/>
                </a:ext>
              </a:extLst>
            </p:cNvPr>
            <p:cNvSpPr txBox="1">
              <a:spLocks noChangeArrowheads="1"/>
            </p:cNvSpPr>
            <p:nvPr/>
          </p:nvSpPr>
          <p:spPr bwMode="auto">
            <a:xfrm>
              <a:off x="4416" y="1296"/>
              <a:ext cx="1093" cy="543"/>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800" dirty="0">
                  <a:solidFill>
                    <a:srgbClr val="0000FF"/>
                  </a:solidFill>
                  <a:latin typeface="Arial" charset="0"/>
                </a:rPr>
                <a:t>= Brightness </a:t>
              </a:r>
            </a:p>
            <a:p>
              <a:pPr>
                <a:defRPr/>
              </a:pPr>
              <a:r>
                <a:rPr lang="en-US" sz="1800" dirty="0">
                  <a:solidFill>
                    <a:srgbClr val="0000FF"/>
                  </a:solidFill>
                  <a:latin typeface="Arial" charset="0"/>
                </a:rPr>
                <a:t>Temperature</a:t>
              </a: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809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E21075B3-E3C4-EADD-6DF8-43938C4E65CA}"/>
              </a:ext>
            </a:extLst>
          </p:cNvPr>
          <p:cNvSpPr>
            <a:spLocks noGrp="1" noChangeArrowheads="1"/>
          </p:cNvSpPr>
          <p:nvPr>
            <p:ph type="title"/>
          </p:nvPr>
        </p:nvSpPr>
        <p:spPr>
          <a:xfrm>
            <a:off x="1657350" y="-57150"/>
            <a:ext cx="5829300" cy="857250"/>
          </a:xfrm>
        </p:spPr>
        <p:txBody>
          <a:bodyPr/>
          <a:lstStyle/>
          <a:p>
            <a:r>
              <a:rPr lang="en-US" altLang="en-US" sz="2400" dirty="0">
                <a:ea typeface="ＭＳ Ｐゴシック" panose="020B0600070205080204" pitchFamily="34" charset="-128"/>
              </a:rPr>
              <a:t>Modeling Passive Imagery</a:t>
            </a:r>
          </a:p>
        </p:txBody>
      </p:sp>
      <p:grpSp>
        <p:nvGrpSpPr>
          <p:cNvPr id="65538" name="Group 3">
            <a:extLst>
              <a:ext uri="{FF2B5EF4-FFF2-40B4-BE49-F238E27FC236}">
                <a16:creationId xmlns:a16="http://schemas.microsoft.com/office/drawing/2014/main" id="{17672849-1CFA-706B-ADA0-6F27F3C3D560}"/>
              </a:ext>
            </a:extLst>
          </p:cNvPr>
          <p:cNvGrpSpPr>
            <a:grpSpLocks noChangeAspect="1"/>
          </p:cNvGrpSpPr>
          <p:nvPr/>
        </p:nvGrpSpPr>
        <p:grpSpPr bwMode="auto">
          <a:xfrm>
            <a:off x="1600200" y="1071562"/>
            <a:ext cx="2928938" cy="3183734"/>
            <a:chOff x="432" y="1728"/>
            <a:chExt cx="1968" cy="2139"/>
          </a:xfrm>
        </p:grpSpPr>
        <p:sp>
          <p:nvSpPr>
            <p:cNvPr id="614404" name="Text Box 4">
              <a:extLst>
                <a:ext uri="{FF2B5EF4-FFF2-40B4-BE49-F238E27FC236}">
                  <a16:creationId xmlns:a16="http://schemas.microsoft.com/office/drawing/2014/main" id="{E9FF5CE4-3DB9-5775-D036-96B02125483C}"/>
                </a:ext>
              </a:extLst>
            </p:cNvPr>
            <p:cNvSpPr txBox="1">
              <a:spLocks noChangeAspect="1" noChangeArrowheads="1"/>
            </p:cNvSpPr>
            <p:nvPr/>
          </p:nvSpPr>
          <p:spPr bwMode="auto">
            <a:xfrm>
              <a:off x="606" y="3696"/>
              <a:ext cx="1545" cy="171"/>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050" dirty="0">
                  <a:solidFill>
                    <a:srgbClr val="FF0000"/>
                  </a:solidFill>
                  <a:latin typeface="Arial" charset="0"/>
                </a:rPr>
                <a:t>Surface temperature and emissivity</a:t>
              </a:r>
            </a:p>
          </p:txBody>
        </p:sp>
        <p:sp>
          <p:nvSpPr>
            <p:cNvPr id="614405" name="Line 5">
              <a:extLst>
                <a:ext uri="{FF2B5EF4-FFF2-40B4-BE49-F238E27FC236}">
                  <a16:creationId xmlns:a16="http://schemas.microsoft.com/office/drawing/2014/main" id="{7A2937A9-FC58-191B-D6CF-FDFBBA2AD0AD}"/>
                </a:ext>
              </a:extLst>
            </p:cNvPr>
            <p:cNvSpPr>
              <a:spLocks noChangeAspect="1" noChangeShapeType="1"/>
            </p:cNvSpPr>
            <p:nvPr/>
          </p:nvSpPr>
          <p:spPr bwMode="auto">
            <a:xfrm>
              <a:off x="975" y="3120"/>
              <a:ext cx="288" cy="432"/>
            </a:xfrm>
            <a:prstGeom prst="line">
              <a:avLst/>
            </a:prstGeom>
            <a:noFill/>
            <a:ln w="28575" cap="rnd">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06" name="Line 6">
              <a:extLst>
                <a:ext uri="{FF2B5EF4-FFF2-40B4-BE49-F238E27FC236}">
                  <a16:creationId xmlns:a16="http://schemas.microsoft.com/office/drawing/2014/main" id="{B6921C0D-87C1-48DE-9E56-C53C4A645DC2}"/>
                </a:ext>
              </a:extLst>
            </p:cNvPr>
            <p:cNvSpPr>
              <a:spLocks noChangeAspect="1" noChangeShapeType="1"/>
            </p:cNvSpPr>
            <p:nvPr/>
          </p:nvSpPr>
          <p:spPr bwMode="auto">
            <a:xfrm>
              <a:off x="1167" y="3168"/>
              <a:ext cx="288" cy="432"/>
            </a:xfrm>
            <a:prstGeom prst="line">
              <a:avLst/>
            </a:prstGeom>
            <a:noFill/>
            <a:ln w="28575">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07" name="Line 7">
              <a:extLst>
                <a:ext uri="{FF2B5EF4-FFF2-40B4-BE49-F238E27FC236}">
                  <a16:creationId xmlns:a16="http://schemas.microsoft.com/office/drawing/2014/main" id="{E8D5C386-C2CA-C7CA-291F-AEE081F831A6}"/>
                </a:ext>
              </a:extLst>
            </p:cNvPr>
            <p:cNvSpPr>
              <a:spLocks noChangeAspect="1" noChangeShapeType="1"/>
            </p:cNvSpPr>
            <p:nvPr/>
          </p:nvSpPr>
          <p:spPr bwMode="auto">
            <a:xfrm>
              <a:off x="1311" y="3168"/>
              <a:ext cx="288" cy="432"/>
            </a:xfrm>
            <a:prstGeom prst="line">
              <a:avLst/>
            </a:prstGeom>
            <a:noFill/>
            <a:ln w="28575">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08" name="Line 8">
              <a:extLst>
                <a:ext uri="{FF2B5EF4-FFF2-40B4-BE49-F238E27FC236}">
                  <a16:creationId xmlns:a16="http://schemas.microsoft.com/office/drawing/2014/main" id="{567AEDBF-9DB6-3B13-ADF3-75E57B223308}"/>
                </a:ext>
              </a:extLst>
            </p:cNvPr>
            <p:cNvSpPr>
              <a:spLocks noChangeAspect="1" noChangeShapeType="1"/>
            </p:cNvSpPr>
            <p:nvPr/>
          </p:nvSpPr>
          <p:spPr bwMode="auto">
            <a:xfrm>
              <a:off x="1407" y="3168"/>
              <a:ext cx="288" cy="432"/>
            </a:xfrm>
            <a:prstGeom prst="line">
              <a:avLst/>
            </a:prstGeom>
            <a:noFill/>
            <a:ln w="28575">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09" name="Line 9">
              <a:extLst>
                <a:ext uri="{FF2B5EF4-FFF2-40B4-BE49-F238E27FC236}">
                  <a16:creationId xmlns:a16="http://schemas.microsoft.com/office/drawing/2014/main" id="{43049918-BD34-B18C-DB90-2D41A5DF753A}"/>
                </a:ext>
              </a:extLst>
            </p:cNvPr>
            <p:cNvSpPr>
              <a:spLocks noChangeAspect="1" noChangeShapeType="1"/>
            </p:cNvSpPr>
            <p:nvPr/>
          </p:nvSpPr>
          <p:spPr bwMode="auto">
            <a:xfrm>
              <a:off x="1551" y="3168"/>
              <a:ext cx="288" cy="432"/>
            </a:xfrm>
            <a:prstGeom prst="line">
              <a:avLst/>
            </a:prstGeom>
            <a:noFill/>
            <a:ln w="28575">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10" name="Line 10">
              <a:extLst>
                <a:ext uri="{FF2B5EF4-FFF2-40B4-BE49-F238E27FC236}">
                  <a16:creationId xmlns:a16="http://schemas.microsoft.com/office/drawing/2014/main" id="{F6375FDE-9052-5C09-829C-56EE65838B8F}"/>
                </a:ext>
              </a:extLst>
            </p:cNvPr>
            <p:cNvSpPr>
              <a:spLocks noChangeAspect="1" noChangeShapeType="1"/>
            </p:cNvSpPr>
            <p:nvPr/>
          </p:nvSpPr>
          <p:spPr bwMode="auto">
            <a:xfrm>
              <a:off x="1743" y="3168"/>
              <a:ext cx="288" cy="432"/>
            </a:xfrm>
            <a:prstGeom prst="line">
              <a:avLst/>
            </a:prstGeom>
            <a:noFill/>
            <a:ln w="28575" cap="rnd">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11" name="Line 11">
              <a:extLst>
                <a:ext uri="{FF2B5EF4-FFF2-40B4-BE49-F238E27FC236}">
                  <a16:creationId xmlns:a16="http://schemas.microsoft.com/office/drawing/2014/main" id="{3F4DBC14-461C-6DFA-19EB-D1C03407DAA6}"/>
                </a:ext>
              </a:extLst>
            </p:cNvPr>
            <p:cNvSpPr>
              <a:spLocks noChangeAspect="1" noChangeShapeType="1"/>
            </p:cNvSpPr>
            <p:nvPr/>
          </p:nvSpPr>
          <p:spPr bwMode="auto">
            <a:xfrm>
              <a:off x="1887" y="3168"/>
              <a:ext cx="288" cy="432"/>
            </a:xfrm>
            <a:prstGeom prst="line">
              <a:avLst/>
            </a:prstGeom>
            <a:noFill/>
            <a:ln w="28575">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12" name="Line 12">
              <a:extLst>
                <a:ext uri="{FF2B5EF4-FFF2-40B4-BE49-F238E27FC236}">
                  <a16:creationId xmlns:a16="http://schemas.microsoft.com/office/drawing/2014/main" id="{B1F67D17-2437-6FD5-0782-200886415D2B}"/>
                </a:ext>
              </a:extLst>
            </p:cNvPr>
            <p:cNvSpPr>
              <a:spLocks noChangeAspect="1" noChangeShapeType="1"/>
            </p:cNvSpPr>
            <p:nvPr/>
          </p:nvSpPr>
          <p:spPr bwMode="auto">
            <a:xfrm>
              <a:off x="1224" y="3129"/>
              <a:ext cx="288" cy="432"/>
            </a:xfrm>
            <a:prstGeom prst="line">
              <a:avLst/>
            </a:prstGeom>
            <a:noFill/>
            <a:ln w="28575" cap="rnd">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13" name="Line 13">
              <a:extLst>
                <a:ext uri="{FF2B5EF4-FFF2-40B4-BE49-F238E27FC236}">
                  <a16:creationId xmlns:a16="http://schemas.microsoft.com/office/drawing/2014/main" id="{8BCFA73C-B024-E92B-211E-1A0AE866477F}"/>
                </a:ext>
              </a:extLst>
            </p:cNvPr>
            <p:cNvSpPr>
              <a:spLocks noChangeAspect="1" noChangeShapeType="1"/>
            </p:cNvSpPr>
            <p:nvPr/>
          </p:nvSpPr>
          <p:spPr bwMode="auto">
            <a:xfrm>
              <a:off x="1455" y="3168"/>
              <a:ext cx="288" cy="432"/>
            </a:xfrm>
            <a:prstGeom prst="line">
              <a:avLst/>
            </a:prstGeom>
            <a:noFill/>
            <a:ln w="28575" cap="rnd">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14" name="Line 14">
              <a:extLst>
                <a:ext uri="{FF2B5EF4-FFF2-40B4-BE49-F238E27FC236}">
                  <a16:creationId xmlns:a16="http://schemas.microsoft.com/office/drawing/2014/main" id="{B91A2E18-B2FA-7B66-DF28-78E1C8A9A3D9}"/>
                </a:ext>
              </a:extLst>
            </p:cNvPr>
            <p:cNvSpPr>
              <a:spLocks noChangeAspect="1" noChangeShapeType="1"/>
            </p:cNvSpPr>
            <p:nvPr/>
          </p:nvSpPr>
          <p:spPr bwMode="auto">
            <a:xfrm>
              <a:off x="1647" y="3168"/>
              <a:ext cx="288" cy="432"/>
            </a:xfrm>
            <a:prstGeom prst="line">
              <a:avLst/>
            </a:prstGeom>
            <a:noFill/>
            <a:ln w="28575">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15" name="Line 15">
              <a:extLst>
                <a:ext uri="{FF2B5EF4-FFF2-40B4-BE49-F238E27FC236}">
                  <a16:creationId xmlns:a16="http://schemas.microsoft.com/office/drawing/2014/main" id="{7F2455F6-A631-616B-66B3-62F1DDDC1576}"/>
                </a:ext>
              </a:extLst>
            </p:cNvPr>
            <p:cNvSpPr>
              <a:spLocks noChangeAspect="1" noChangeShapeType="1"/>
            </p:cNvSpPr>
            <p:nvPr/>
          </p:nvSpPr>
          <p:spPr bwMode="auto">
            <a:xfrm>
              <a:off x="879" y="3120"/>
              <a:ext cx="288" cy="432"/>
            </a:xfrm>
            <a:prstGeom prst="line">
              <a:avLst/>
            </a:prstGeom>
            <a:noFill/>
            <a:ln w="28575">
              <a:solidFill>
                <a:schemeClr val="tx1"/>
              </a:solidFill>
              <a:prstDash val="sysDot"/>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16" name="Line 16">
              <a:extLst>
                <a:ext uri="{FF2B5EF4-FFF2-40B4-BE49-F238E27FC236}">
                  <a16:creationId xmlns:a16="http://schemas.microsoft.com/office/drawing/2014/main" id="{05EADADB-9630-1554-8E39-26A3ECEF3333}"/>
                </a:ext>
              </a:extLst>
            </p:cNvPr>
            <p:cNvSpPr>
              <a:spLocks noChangeAspect="1" noChangeShapeType="1"/>
            </p:cNvSpPr>
            <p:nvPr/>
          </p:nvSpPr>
          <p:spPr bwMode="auto">
            <a:xfrm flipV="1">
              <a:off x="1296" y="1817"/>
              <a:ext cx="0" cy="288"/>
            </a:xfrm>
            <a:prstGeom prst="line">
              <a:avLst/>
            </a:prstGeom>
            <a:noFill/>
            <a:ln w="38100">
              <a:solidFill>
                <a:srgbClr val="0000FF"/>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17" name="Text Box 17">
              <a:extLst>
                <a:ext uri="{FF2B5EF4-FFF2-40B4-BE49-F238E27FC236}">
                  <a16:creationId xmlns:a16="http://schemas.microsoft.com/office/drawing/2014/main" id="{F94667A9-641D-0FA9-0502-F7ECE1E1F70E}"/>
                </a:ext>
              </a:extLst>
            </p:cNvPr>
            <p:cNvSpPr txBox="1">
              <a:spLocks noChangeAspect="1" noChangeArrowheads="1"/>
            </p:cNvSpPr>
            <p:nvPr/>
          </p:nvSpPr>
          <p:spPr bwMode="auto">
            <a:xfrm>
              <a:off x="1325" y="1728"/>
              <a:ext cx="260" cy="217"/>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500">
                  <a:solidFill>
                    <a:srgbClr val="0000FF"/>
                  </a:solidFill>
                  <a:latin typeface="Arial" charset="0"/>
                </a:rPr>
                <a:t>T</a:t>
              </a:r>
              <a:r>
                <a:rPr lang="en-US" sz="1500" baseline="-25000">
                  <a:solidFill>
                    <a:srgbClr val="0000FF"/>
                  </a:solidFill>
                  <a:latin typeface="Arial" charset="0"/>
                </a:rPr>
                <a:t>B</a:t>
              </a:r>
            </a:p>
          </p:txBody>
        </p:sp>
        <p:grpSp>
          <p:nvGrpSpPr>
            <p:cNvPr id="65614" name="Group 18">
              <a:extLst>
                <a:ext uri="{FF2B5EF4-FFF2-40B4-BE49-F238E27FC236}">
                  <a16:creationId xmlns:a16="http://schemas.microsoft.com/office/drawing/2014/main" id="{8C25344A-50E2-76F4-2056-07CEB80B55E4}"/>
                </a:ext>
              </a:extLst>
            </p:cNvPr>
            <p:cNvGrpSpPr>
              <a:grpSpLocks noChangeAspect="1"/>
            </p:cNvGrpSpPr>
            <p:nvPr/>
          </p:nvGrpSpPr>
          <p:grpSpPr bwMode="auto">
            <a:xfrm>
              <a:off x="432" y="3648"/>
              <a:ext cx="1968" cy="86"/>
              <a:chOff x="432" y="3648"/>
              <a:chExt cx="1968" cy="86"/>
            </a:xfrm>
          </p:grpSpPr>
          <p:sp>
            <p:nvSpPr>
              <p:cNvPr id="614419" name="Rectangle 19" descr="Wide upward diagonal">
                <a:extLst>
                  <a:ext uri="{FF2B5EF4-FFF2-40B4-BE49-F238E27FC236}">
                    <a16:creationId xmlns:a16="http://schemas.microsoft.com/office/drawing/2014/main" id="{EDB4C045-8CC9-1A93-0060-149CCD0CC5E4}"/>
                  </a:ext>
                </a:extLst>
              </p:cNvPr>
              <p:cNvSpPr>
                <a:spLocks noChangeAspect="1" noChangeArrowheads="1"/>
              </p:cNvSpPr>
              <p:nvPr/>
            </p:nvSpPr>
            <p:spPr bwMode="auto">
              <a:xfrm>
                <a:off x="432" y="3648"/>
                <a:ext cx="1968" cy="86"/>
              </a:xfrm>
              <a:prstGeom prst="rect">
                <a:avLst/>
              </a:prstGeom>
              <a:blipFill dpi="0" rotWithShape="0">
                <a:blip r:embed="rId3"/>
                <a:srcRect/>
                <a:tile tx="0" ty="0" sx="100000" sy="100000" flip="none" algn="tl"/>
              </a:blip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anchor="ctr"/>
              <a:lstStyle/>
              <a:p>
                <a:pPr>
                  <a:defRPr/>
                </a:pPr>
                <a:endParaRPr lang="en-US" sz="1800">
                  <a:latin typeface="Times" charset="0"/>
                </a:endParaRPr>
              </a:p>
            </p:txBody>
          </p:sp>
          <p:sp>
            <p:nvSpPr>
              <p:cNvPr id="614420" name="Line 20">
                <a:extLst>
                  <a:ext uri="{FF2B5EF4-FFF2-40B4-BE49-F238E27FC236}">
                    <a16:creationId xmlns:a16="http://schemas.microsoft.com/office/drawing/2014/main" id="{1ADC1DA8-9615-98F0-F41E-10B69065CD8B}"/>
                  </a:ext>
                </a:extLst>
              </p:cNvPr>
              <p:cNvSpPr>
                <a:spLocks noChangeAspect="1" noChangeShapeType="1"/>
              </p:cNvSpPr>
              <p:nvPr/>
            </p:nvSpPr>
            <p:spPr bwMode="auto">
              <a:xfrm>
                <a:off x="432" y="3648"/>
                <a:ext cx="1968" cy="0"/>
              </a:xfrm>
              <a:prstGeom prst="line">
                <a:avLst/>
              </a:prstGeom>
              <a:noFill/>
              <a:ln w="381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grpSp>
        <p:sp>
          <p:nvSpPr>
            <p:cNvPr id="614421" name="Text Box 21">
              <a:extLst>
                <a:ext uri="{FF2B5EF4-FFF2-40B4-BE49-F238E27FC236}">
                  <a16:creationId xmlns:a16="http://schemas.microsoft.com/office/drawing/2014/main" id="{F5ABEAE7-71EF-615D-D8ED-CF9C73620A7B}"/>
                </a:ext>
              </a:extLst>
            </p:cNvPr>
            <p:cNvSpPr txBox="1">
              <a:spLocks noChangeAspect="1" noChangeArrowheads="1"/>
            </p:cNvSpPr>
            <p:nvPr/>
          </p:nvSpPr>
          <p:spPr bwMode="auto">
            <a:xfrm>
              <a:off x="443" y="1872"/>
              <a:ext cx="364" cy="217"/>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500" dirty="0">
                  <a:solidFill>
                    <a:srgbClr val="FF0000"/>
                  </a:solidFill>
                  <a:latin typeface="Arial" charset="0"/>
                </a:rPr>
                <a:t>T</a:t>
              </a:r>
              <a:r>
                <a:rPr lang="en-US" sz="1500" baseline="-25000" dirty="0">
                  <a:solidFill>
                    <a:srgbClr val="FF0000"/>
                  </a:solidFill>
                  <a:latin typeface="Arial" charset="0"/>
                </a:rPr>
                <a:t>CB</a:t>
              </a:r>
            </a:p>
          </p:txBody>
        </p:sp>
        <p:sp>
          <p:nvSpPr>
            <p:cNvPr id="614422" name="Line 22">
              <a:extLst>
                <a:ext uri="{FF2B5EF4-FFF2-40B4-BE49-F238E27FC236}">
                  <a16:creationId xmlns:a16="http://schemas.microsoft.com/office/drawing/2014/main" id="{9B045BD0-1B3D-7869-49E3-AB57F919B6A9}"/>
                </a:ext>
              </a:extLst>
            </p:cNvPr>
            <p:cNvSpPr>
              <a:spLocks noChangeAspect="1" noChangeShapeType="1"/>
            </p:cNvSpPr>
            <p:nvPr/>
          </p:nvSpPr>
          <p:spPr bwMode="auto">
            <a:xfrm>
              <a:off x="624" y="2160"/>
              <a:ext cx="288" cy="72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23" name="Line 23">
              <a:extLst>
                <a:ext uri="{FF2B5EF4-FFF2-40B4-BE49-F238E27FC236}">
                  <a16:creationId xmlns:a16="http://schemas.microsoft.com/office/drawing/2014/main" id="{76155E81-C0C8-5D7C-678D-D032524614F0}"/>
                </a:ext>
              </a:extLst>
            </p:cNvPr>
            <p:cNvSpPr>
              <a:spLocks noChangeAspect="1" noChangeShapeType="1"/>
            </p:cNvSpPr>
            <p:nvPr/>
          </p:nvSpPr>
          <p:spPr bwMode="auto">
            <a:xfrm>
              <a:off x="576" y="2160"/>
              <a:ext cx="288" cy="1488"/>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24" name="Line 24">
              <a:extLst>
                <a:ext uri="{FF2B5EF4-FFF2-40B4-BE49-F238E27FC236}">
                  <a16:creationId xmlns:a16="http://schemas.microsoft.com/office/drawing/2014/main" id="{8A022A60-75F0-6648-DE55-BC26BD7AF1D3}"/>
                </a:ext>
              </a:extLst>
            </p:cNvPr>
            <p:cNvSpPr>
              <a:spLocks noChangeAspect="1" noChangeShapeType="1"/>
            </p:cNvSpPr>
            <p:nvPr/>
          </p:nvSpPr>
          <p:spPr bwMode="auto">
            <a:xfrm flipV="1">
              <a:off x="864" y="2208"/>
              <a:ext cx="384" cy="1440"/>
            </a:xfrm>
            <a:prstGeom prst="line">
              <a:avLst/>
            </a:prstGeom>
            <a:noFill/>
            <a:ln w="12700">
              <a:solidFill>
                <a:schemeClr val="tx1"/>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25" name="Line 25">
              <a:extLst>
                <a:ext uri="{FF2B5EF4-FFF2-40B4-BE49-F238E27FC236}">
                  <a16:creationId xmlns:a16="http://schemas.microsoft.com/office/drawing/2014/main" id="{B4EADA12-4126-1F69-5A43-77486846A425}"/>
                </a:ext>
              </a:extLst>
            </p:cNvPr>
            <p:cNvSpPr>
              <a:spLocks noChangeAspect="1" noChangeShapeType="1"/>
            </p:cNvSpPr>
            <p:nvPr/>
          </p:nvSpPr>
          <p:spPr bwMode="auto">
            <a:xfrm flipV="1">
              <a:off x="912" y="2304"/>
              <a:ext cx="240" cy="576"/>
            </a:xfrm>
            <a:prstGeom prst="line">
              <a:avLst/>
            </a:prstGeom>
            <a:noFill/>
            <a:ln w="12700">
              <a:solidFill>
                <a:schemeClr val="tx1"/>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26" name="Line 26">
              <a:extLst>
                <a:ext uri="{FF2B5EF4-FFF2-40B4-BE49-F238E27FC236}">
                  <a16:creationId xmlns:a16="http://schemas.microsoft.com/office/drawing/2014/main" id="{E7A1AED1-44CD-E879-EC94-FC7728208A75}"/>
                </a:ext>
              </a:extLst>
            </p:cNvPr>
            <p:cNvSpPr>
              <a:spLocks noChangeAspect="1" noChangeShapeType="1"/>
            </p:cNvSpPr>
            <p:nvPr/>
          </p:nvSpPr>
          <p:spPr bwMode="auto">
            <a:xfrm flipV="1">
              <a:off x="1296" y="2256"/>
              <a:ext cx="0" cy="1392"/>
            </a:xfrm>
            <a:prstGeom prst="line">
              <a:avLst/>
            </a:prstGeom>
            <a:noFill/>
            <a:ln w="12700">
              <a:solidFill>
                <a:schemeClr val="tx1"/>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27" name="Text Box 27">
              <a:extLst>
                <a:ext uri="{FF2B5EF4-FFF2-40B4-BE49-F238E27FC236}">
                  <a16:creationId xmlns:a16="http://schemas.microsoft.com/office/drawing/2014/main" id="{6016C796-5B02-EF43-6F74-48AE45E58E67}"/>
                </a:ext>
              </a:extLst>
            </p:cNvPr>
            <p:cNvSpPr txBox="1">
              <a:spLocks noChangeAspect="1" noChangeArrowheads="1"/>
            </p:cNvSpPr>
            <p:nvPr/>
          </p:nvSpPr>
          <p:spPr bwMode="auto">
            <a:xfrm>
              <a:off x="1200" y="3398"/>
              <a:ext cx="364" cy="217"/>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500" dirty="0">
                  <a:solidFill>
                    <a:srgbClr val="FF0000"/>
                  </a:solidFill>
                  <a:latin typeface="Arial" charset="0"/>
                </a:rPr>
                <a:t>T</a:t>
              </a:r>
              <a:r>
                <a:rPr lang="en-US" sz="1500" baseline="-25000" dirty="0">
                  <a:solidFill>
                    <a:srgbClr val="FF0000"/>
                  </a:solidFill>
                  <a:latin typeface="Arial" charset="0"/>
                </a:rPr>
                <a:t>S</a:t>
              </a:r>
            </a:p>
          </p:txBody>
        </p:sp>
        <p:sp>
          <p:nvSpPr>
            <p:cNvPr id="614428" name="Line 28">
              <a:extLst>
                <a:ext uri="{FF2B5EF4-FFF2-40B4-BE49-F238E27FC236}">
                  <a16:creationId xmlns:a16="http://schemas.microsoft.com/office/drawing/2014/main" id="{FC872853-1C76-6BB6-5010-1CE974BD17EB}"/>
                </a:ext>
              </a:extLst>
            </p:cNvPr>
            <p:cNvSpPr>
              <a:spLocks noChangeAspect="1" noChangeShapeType="1"/>
            </p:cNvSpPr>
            <p:nvPr/>
          </p:nvSpPr>
          <p:spPr bwMode="auto">
            <a:xfrm flipH="1">
              <a:off x="1680" y="2784"/>
              <a:ext cx="192" cy="864"/>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29" name="Line 29">
              <a:extLst>
                <a:ext uri="{FF2B5EF4-FFF2-40B4-BE49-F238E27FC236}">
                  <a16:creationId xmlns:a16="http://schemas.microsoft.com/office/drawing/2014/main" id="{0696AD6F-D06C-EDB2-C178-679A99FECC2F}"/>
                </a:ext>
              </a:extLst>
            </p:cNvPr>
            <p:cNvSpPr>
              <a:spLocks noChangeAspect="1" noChangeShapeType="1"/>
            </p:cNvSpPr>
            <p:nvPr/>
          </p:nvSpPr>
          <p:spPr bwMode="auto">
            <a:xfrm flipH="1" flipV="1">
              <a:off x="1392" y="2208"/>
              <a:ext cx="288" cy="1440"/>
            </a:xfrm>
            <a:prstGeom prst="line">
              <a:avLst/>
            </a:prstGeom>
            <a:noFill/>
            <a:ln w="12700">
              <a:solidFill>
                <a:schemeClr val="tx1"/>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30" name="Line 30">
              <a:extLst>
                <a:ext uri="{FF2B5EF4-FFF2-40B4-BE49-F238E27FC236}">
                  <a16:creationId xmlns:a16="http://schemas.microsoft.com/office/drawing/2014/main" id="{0BC484D3-D332-871F-E9FF-C1D18885BAE4}"/>
                </a:ext>
              </a:extLst>
            </p:cNvPr>
            <p:cNvSpPr>
              <a:spLocks noChangeAspect="1" noChangeShapeType="1"/>
            </p:cNvSpPr>
            <p:nvPr/>
          </p:nvSpPr>
          <p:spPr bwMode="auto">
            <a:xfrm flipH="1" flipV="1">
              <a:off x="1344" y="2304"/>
              <a:ext cx="96" cy="1008"/>
            </a:xfrm>
            <a:prstGeom prst="line">
              <a:avLst/>
            </a:prstGeom>
            <a:noFill/>
            <a:ln w="12700">
              <a:solidFill>
                <a:schemeClr val="tx1"/>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31" name="Line 31">
              <a:extLst>
                <a:ext uri="{FF2B5EF4-FFF2-40B4-BE49-F238E27FC236}">
                  <a16:creationId xmlns:a16="http://schemas.microsoft.com/office/drawing/2014/main" id="{BA626D61-B85C-160D-C4FF-200084FF91CA}"/>
                </a:ext>
              </a:extLst>
            </p:cNvPr>
            <p:cNvSpPr>
              <a:spLocks noChangeAspect="1" noChangeShapeType="1"/>
            </p:cNvSpPr>
            <p:nvPr/>
          </p:nvSpPr>
          <p:spPr bwMode="auto">
            <a:xfrm flipH="1" flipV="1">
              <a:off x="1488" y="2352"/>
              <a:ext cx="192" cy="384"/>
            </a:xfrm>
            <a:prstGeom prst="line">
              <a:avLst/>
            </a:prstGeom>
            <a:noFill/>
            <a:ln w="12700">
              <a:solidFill>
                <a:schemeClr val="tx1"/>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grpSp>
          <p:nvGrpSpPr>
            <p:cNvPr id="65626" name="Group 32">
              <a:extLst>
                <a:ext uri="{FF2B5EF4-FFF2-40B4-BE49-F238E27FC236}">
                  <a16:creationId xmlns:a16="http://schemas.microsoft.com/office/drawing/2014/main" id="{5F983B5B-CBFF-12DF-327C-2E4363896729}"/>
                </a:ext>
              </a:extLst>
            </p:cNvPr>
            <p:cNvGrpSpPr>
              <a:grpSpLocks noChangeAspect="1"/>
            </p:cNvGrpSpPr>
            <p:nvPr/>
          </p:nvGrpSpPr>
          <p:grpSpPr bwMode="auto">
            <a:xfrm>
              <a:off x="573" y="2400"/>
              <a:ext cx="1620" cy="777"/>
              <a:chOff x="2142" y="806"/>
              <a:chExt cx="1620" cy="777"/>
            </a:xfrm>
          </p:grpSpPr>
          <p:sp>
            <p:nvSpPr>
              <p:cNvPr id="614433" name="Freeform 33">
                <a:extLst>
                  <a:ext uri="{FF2B5EF4-FFF2-40B4-BE49-F238E27FC236}">
                    <a16:creationId xmlns:a16="http://schemas.microsoft.com/office/drawing/2014/main" id="{6B36F109-C65E-9BAE-8063-C783A85BA7E0}"/>
                  </a:ext>
                </a:extLst>
              </p:cNvPr>
              <p:cNvSpPr>
                <a:spLocks noChangeAspect="1"/>
              </p:cNvSpPr>
              <p:nvPr/>
            </p:nvSpPr>
            <p:spPr bwMode="auto">
              <a:xfrm>
                <a:off x="2142" y="806"/>
                <a:ext cx="1620" cy="777"/>
              </a:xfrm>
              <a:custGeom>
                <a:avLst/>
                <a:gdLst>
                  <a:gd name="T0" fmla="*/ 45 w 1620"/>
                  <a:gd name="T1" fmla="*/ 535 h 777"/>
                  <a:gd name="T2" fmla="*/ 135 w 1620"/>
                  <a:gd name="T3" fmla="*/ 643 h 777"/>
                  <a:gd name="T4" fmla="*/ 180 w 1620"/>
                  <a:gd name="T5" fmla="*/ 652 h 777"/>
                  <a:gd name="T6" fmla="*/ 279 w 1620"/>
                  <a:gd name="T7" fmla="*/ 706 h 777"/>
                  <a:gd name="T8" fmla="*/ 522 w 1620"/>
                  <a:gd name="T9" fmla="*/ 733 h 777"/>
                  <a:gd name="T10" fmla="*/ 549 w 1620"/>
                  <a:gd name="T11" fmla="*/ 769 h 777"/>
                  <a:gd name="T12" fmla="*/ 675 w 1620"/>
                  <a:gd name="T13" fmla="*/ 742 h 777"/>
                  <a:gd name="T14" fmla="*/ 729 w 1620"/>
                  <a:gd name="T15" fmla="*/ 724 h 777"/>
                  <a:gd name="T16" fmla="*/ 837 w 1620"/>
                  <a:gd name="T17" fmla="*/ 679 h 777"/>
                  <a:gd name="T18" fmla="*/ 864 w 1620"/>
                  <a:gd name="T19" fmla="*/ 706 h 777"/>
                  <a:gd name="T20" fmla="*/ 936 w 1620"/>
                  <a:gd name="T21" fmla="*/ 724 h 777"/>
                  <a:gd name="T22" fmla="*/ 1179 w 1620"/>
                  <a:gd name="T23" fmla="*/ 742 h 777"/>
                  <a:gd name="T24" fmla="*/ 1404 w 1620"/>
                  <a:gd name="T25" fmla="*/ 706 h 777"/>
                  <a:gd name="T26" fmla="*/ 1530 w 1620"/>
                  <a:gd name="T27" fmla="*/ 670 h 777"/>
                  <a:gd name="T28" fmla="*/ 1593 w 1620"/>
                  <a:gd name="T29" fmla="*/ 634 h 777"/>
                  <a:gd name="T30" fmla="*/ 1620 w 1620"/>
                  <a:gd name="T31" fmla="*/ 526 h 777"/>
                  <a:gd name="T32" fmla="*/ 1530 w 1620"/>
                  <a:gd name="T33" fmla="*/ 445 h 777"/>
                  <a:gd name="T34" fmla="*/ 1503 w 1620"/>
                  <a:gd name="T35" fmla="*/ 310 h 777"/>
                  <a:gd name="T36" fmla="*/ 1467 w 1620"/>
                  <a:gd name="T37" fmla="*/ 319 h 777"/>
                  <a:gd name="T38" fmla="*/ 1440 w 1620"/>
                  <a:gd name="T39" fmla="*/ 337 h 777"/>
                  <a:gd name="T40" fmla="*/ 1413 w 1620"/>
                  <a:gd name="T41" fmla="*/ 310 h 777"/>
                  <a:gd name="T42" fmla="*/ 1305 w 1620"/>
                  <a:gd name="T43" fmla="*/ 229 h 777"/>
                  <a:gd name="T44" fmla="*/ 1242 w 1620"/>
                  <a:gd name="T45" fmla="*/ 94 h 777"/>
                  <a:gd name="T46" fmla="*/ 1197 w 1620"/>
                  <a:gd name="T47" fmla="*/ 103 h 777"/>
                  <a:gd name="T48" fmla="*/ 1161 w 1620"/>
                  <a:gd name="T49" fmla="*/ 103 h 777"/>
                  <a:gd name="T50" fmla="*/ 1125 w 1620"/>
                  <a:gd name="T51" fmla="*/ 13 h 777"/>
                  <a:gd name="T52" fmla="*/ 918 w 1620"/>
                  <a:gd name="T53" fmla="*/ 103 h 777"/>
                  <a:gd name="T54" fmla="*/ 864 w 1620"/>
                  <a:gd name="T55" fmla="*/ 40 h 777"/>
                  <a:gd name="T56" fmla="*/ 738 w 1620"/>
                  <a:gd name="T57" fmla="*/ 85 h 777"/>
                  <a:gd name="T58" fmla="*/ 729 w 1620"/>
                  <a:gd name="T59" fmla="*/ 112 h 777"/>
                  <a:gd name="T60" fmla="*/ 675 w 1620"/>
                  <a:gd name="T61" fmla="*/ 94 h 777"/>
                  <a:gd name="T62" fmla="*/ 648 w 1620"/>
                  <a:gd name="T63" fmla="*/ 85 h 777"/>
                  <a:gd name="T64" fmla="*/ 504 w 1620"/>
                  <a:gd name="T65" fmla="*/ 166 h 777"/>
                  <a:gd name="T66" fmla="*/ 333 w 1620"/>
                  <a:gd name="T67" fmla="*/ 166 h 777"/>
                  <a:gd name="T68" fmla="*/ 315 w 1620"/>
                  <a:gd name="T69" fmla="*/ 247 h 777"/>
                  <a:gd name="T70" fmla="*/ 162 w 1620"/>
                  <a:gd name="T71" fmla="*/ 256 h 777"/>
                  <a:gd name="T72" fmla="*/ 153 w 1620"/>
                  <a:gd name="T73" fmla="*/ 373 h 777"/>
                  <a:gd name="T74" fmla="*/ 0 w 1620"/>
                  <a:gd name="T75" fmla="*/ 445 h 777"/>
                  <a:gd name="T76" fmla="*/ 9 w 1620"/>
                  <a:gd name="T77" fmla="*/ 508 h 777"/>
                  <a:gd name="T78" fmla="*/ 45 w 1620"/>
                  <a:gd name="T79" fmla="*/ 535 h 77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620" h="777">
                    <a:moveTo>
                      <a:pt x="45" y="535"/>
                    </a:moveTo>
                    <a:cubicBezTo>
                      <a:pt x="58" y="698"/>
                      <a:pt x="14" y="643"/>
                      <a:pt x="135" y="643"/>
                    </a:cubicBezTo>
                    <a:cubicBezTo>
                      <a:pt x="150" y="643"/>
                      <a:pt x="165" y="649"/>
                      <a:pt x="180" y="652"/>
                    </a:cubicBezTo>
                    <a:cubicBezTo>
                      <a:pt x="215" y="722"/>
                      <a:pt x="193" y="718"/>
                      <a:pt x="279" y="706"/>
                    </a:cubicBezTo>
                    <a:cubicBezTo>
                      <a:pt x="354" y="681"/>
                      <a:pt x="447" y="716"/>
                      <a:pt x="522" y="733"/>
                    </a:cubicBezTo>
                    <a:cubicBezTo>
                      <a:pt x="531" y="745"/>
                      <a:pt x="535" y="765"/>
                      <a:pt x="549" y="769"/>
                    </a:cubicBezTo>
                    <a:cubicBezTo>
                      <a:pt x="575" y="777"/>
                      <a:pt x="646" y="751"/>
                      <a:pt x="675" y="742"/>
                    </a:cubicBezTo>
                    <a:cubicBezTo>
                      <a:pt x="693" y="737"/>
                      <a:pt x="729" y="724"/>
                      <a:pt x="729" y="724"/>
                    </a:cubicBezTo>
                    <a:cubicBezTo>
                      <a:pt x="778" y="740"/>
                      <a:pt x="799" y="708"/>
                      <a:pt x="837" y="679"/>
                    </a:cubicBezTo>
                    <a:cubicBezTo>
                      <a:pt x="846" y="688"/>
                      <a:pt x="852" y="701"/>
                      <a:pt x="864" y="706"/>
                    </a:cubicBezTo>
                    <a:cubicBezTo>
                      <a:pt x="887" y="716"/>
                      <a:pt x="936" y="724"/>
                      <a:pt x="936" y="724"/>
                    </a:cubicBezTo>
                    <a:cubicBezTo>
                      <a:pt x="1180" y="712"/>
                      <a:pt x="1062" y="703"/>
                      <a:pt x="1179" y="742"/>
                    </a:cubicBezTo>
                    <a:cubicBezTo>
                      <a:pt x="1288" y="736"/>
                      <a:pt x="1330" y="755"/>
                      <a:pt x="1404" y="706"/>
                    </a:cubicBezTo>
                    <a:cubicBezTo>
                      <a:pt x="1445" y="645"/>
                      <a:pt x="1402" y="694"/>
                      <a:pt x="1530" y="670"/>
                    </a:cubicBezTo>
                    <a:cubicBezTo>
                      <a:pt x="1546" y="667"/>
                      <a:pt x="1579" y="643"/>
                      <a:pt x="1593" y="634"/>
                    </a:cubicBezTo>
                    <a:cubicBezTo>
                      <a:pt x="1602" y="597"/>
                      <a:pt x="1613" y="563"/>
                      <a:pt x="1620" y="526"/>
                    </a:cubicBezTo>
                    <a:cubicBezTo>
                      <a:pt x="1607" y="447"/>
                      <a:pt x="1608" y="458"/>
                      <a:pt x="1530" y="445"/>
                    </a:cubicBezTo>
                    <a:cubicBezTo>
                      <a:pt x="1507" y="352"/>
                      <a:pt x="1515" y="397"/>
                      <a:pt x="1503" y="310"/>
                    </a:cubicBezTo>
                    <a:cubicBezTo>
                      <a:pt x="1491" y="313"/>
                      <a:pt x="1478" y="314"/>
                      <a:pt x="1467" y="319"/>
                    </a:cubicBezTo>
                    <a:cubicBezTo>
                      <a:pt x="1457" y="323"/>
                      <a:pt x="1451" y="339"/>
                      <a:pt x="1440" y="337"/>
                    </a:cubicBezTo>
                    <a:cubicBezTo>
                      <a:pt x="1427" y="335"/>
                      <a:pt x="1422" y="319"/>
                      <a:pt x="1413" y="310"/>
                    </a:cubicBezTo>
                    <a:cubicBezTo>
                      <a:pt x="1398" y="202"/>
                      <a:pt x="1425" y="217"/>
                      <a:pt x="1305" y="229"/>
                    </a:cubicBezTo>
                    <a:cubicBezTo>
                      <a:pt x="1270" y="176"/>
                      <a:pt x="1304" y="115"/>
                      <a:pt x="1242" y="94"/>
                    </a:cubicBezTo>
                    <a:cubicBezTo>
                      <a:pt x="1227" y="97"/>
                      <a:pt x="1210" y="95"/>
                      <a:pt x="1197" y="103"/>
                    </a:cubicBezTo>
                    <a:cubicBezTo>
                      <a:pt x="1162" y="123"/>
                      <a:pt x="1196" y="155"/>
                      <a:pt x="1161" y="103"/>
                    </a:cubicBezTo>
                    <a:cubicBezTo>
                      <a:pt x="1152" y="67"/>
                      <a:pt x="1145" y="44"/>
                      <a:pt x="1125" y="13"/>
                    </a:cubicBezTo>
                    <a:cubicBezTo>
                      <a:pt x="977" y="23"/>
                      <a:pt x="987" y="0"/>
                      <a:pt x="918" y="103"/>
                    </a:cubicBezTo>
                    <a:cubicBezTo>
                      <a:pt x="906" y="68"/>
                      <a:pt x="900" y="52"/>
                      <a:pt x="864" y="40"/>
                    </a:cubicBezTo>
                    <a:cubicBezTo>
                      <a:pt x="802" y="49"/>
                      <a:pt x="786" y="49"/>
                      <a:pt x="738" y="85"/>
                    </a:cubicBezTo>
                    <a:cubicBezTo>
                      <a:pt x="735" y="94"/>
                      <a:pt x="738" y="111"/>
                      <a:pt x="729" y="112"/>
                    </a:cubicBezTo>
                    <a:cubicBezTo>
                      <a:pt x="710" y="115"/>
                      <a:pt x="693" y="100"/>
                      <a:pt x="675" y="94"/>
                    </a:cubicBezTo>
                    <a:cubicBezTo>
                      <a:pt x="666" y="91"/>
                      <a:pt x="648" y="85"/>
                      <a:pt x="648" y="85"/>
                    </a:cubicBezTo>
                    <a:cubicBezTo>
                      <a:pt x="565" y="93"/>
                      <a:pt x="530" y="88"/>
                      <a:pt x="504" y="166"/>
                    </a:cubicBezTo>
                    <a:cubicBezTo>
                      <a:pt x="443" y="146"/>
                      <a:pt x="430" y="138"/>
                      <a:pt x="333" y="166"/>
                    </a:cubicBezTo>
                    <a:cubicBezTo>
                      <a:pt x="306" y="174"/>
                      <a:pt x="341" y="238"/>
                      <a:pt x="315" y="247"/>
                    </a:cubicBezTo>
                    <a:cubicBezTo>
                      <a:pt x="267" y="263"/>
                      <a:pt x="213" y="253"/>
                      <a:pt x="162" y="256"/>
                    </a:cubicBezTo>
                    <a:cubicBezTo>
                      <a:pt x="137" y="330"/>
                      <a:pt x="141" y="291"/>
                      <a:pt x="153" y="373"/>
                    </a:cubicBezTo>
                    <a:cubicBezTo>
                      <a:pt x="74" y="383"/>
                      <a:pt x="27" y="364"/>
                      <a:pt x="0" y="445"/>
                    </a:cubicBezTo>
                    <a:cubicBezTo>
                      <a:pt x="3" y="466"/>
                      <a:pt x="3" y="488"/>
                      <a:pt x="9" y="508"/>
                    </a:cubicBezTo>
                    <a:cubicBezTo>
                      <a:pt x="11" y="515"/>
                      <a:pt x="72" y="588"/>
                      <a:pt x="45" y="535"/>
                    </a:cubicBezTo>
                    <a:close/>
                  </a:path>
                </a:pathLst>
              </a:custGeom>
              <a:solidFill>
                <a:schemeClr val="bg1">
                  <a:alpha val="50195"/>
                </a:schemeClr>
              </a:solidFill>
              <a:ln w="19050" cap="flat" cmpd="sng">
                <a:solidFill>
                  <a:schemeClr val="tx1"/>
                </a:solidFill>
                <a:prstDash val="solid"/>
                <a:round/>
                <a:headEnd type="none" w="sm" len="sm"/>
                <a:tailEnd type="none" w="sm" len="sm"/>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sz="1800"/>
              </a:p>
            </p:txBody>
          </p:sp>
          <p:sp>
            <p:nvSpPr>
              <p:cNvPr id="614434" name="Freeform 34">
                <a:extLst>
                  <a:ext uri="{FF2B5EF4-FFF2-40B4-BE49-F238E27FC236}">
                    <a16:creationId xmlns:a16="http://schemas.microsoft.com/office/drawing/2014/main" id="{06F9D86D-556A-A0AE-9457-A47DF0901FBC}"/>
                  </a:ext>
                </a:extLst>
              </p:cNvPr>
              <p:cNvSpPr>
                <a:spLocks noChangeAspect="1"/>
              </p:cNvSpPr>
              <p:nvPr/>
            </p:nvSpPr>
            <p:spPr bwMode="auto">
              <a:xfrm>
                <a:off x="2384" y="1350"/>
                <a:ext cx="298" cy="116"/>
              </a:xfrm>
              <a:custGeom>
                <a:avLst/>
                <a:gdLst>
                  <a:gd name="T0" fmla="*/ 1 w 298"/>
                  <a:gd name="T1" fmla="*/ 0 h 116"/>
                  <a:gd name="T2" fmla="*/ 109 w 298"/>
                  <a:gd name="T3" fmla="*/ 45 h 116"/>
                  <a:gd name="T4" fmla="*/ 253 w 298"/>
                  <a:gd name="T5" fmla="*/ 90 h 116"/>
                  <a:gd name="T6" fmla="*/ 298 w 298"/>
                  <a:gd name="T7" fmla="*/ 54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8" h="116">
                    <a:moveTo>
                      <a:pt x="1" y="0"/>
                    </a:moveTo>
                    <a:cubicBezTo>
                      <a:pt x="29" y="83"/>
                      <a:pt x="0" y="56"/>
                      <a:pt x="109" y="45"/>
                    </a:cubicBezTo>
                    <a:cubicBezTo>
                      <a:pt x="216" y="116"/>
                      <a:pt x="50" y="107"/>
                      <a:pt x="253" y="90"/>
                    </a:cubicBezTo>
                    <a:cubicBezTo>
                      <a:pt x="287" y="67"/>
                      <a:pt x="272" y="80"/>
                      <a:pt x="298" y="54"/>
                    </a:cubicBezTo>
                  </a:path>
                </a:pathLst>
              </a:custGeom>
              <a:noFill/>
              <a:ln w="1905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00FF00">
                        <a:alpha val="50195"/>
                      </a:srgbClr>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sz="1800"/>
              </a:p>
            </p:txBody>
          </p:sp>
          <p:sp>
            <p:nvSpPr>
              <p:cNvPr id="614435" name="Freeform 35">
                <a:extLst>
                  <a:ext uri="{FF2B5EF4-FFF2-40B4-BE49-F238E27FC236}">
                    <a16:creationId xmlns:a16="http://schemas.microsoft.com/office/drawing/2014/main" id="{3FC3E102-0C28-3D8B-93DF-38E3F2719B9E}"/>
                  </a:ext>
                </a:extLst>
              </p:cNvPr>
              <p:cNvSpPr>
                <a:spLocks noChangeAspect="1"/>
              </p:cNvSpPr>
              <p:nvPr/>
            </p:nvSpPr>
            <p:spPr bwMode="auto">
              <a:xfrm>
                <a:off x="2637" y="967"/>
                <a:ext cx="219" cy="230"/>
              </a:xfrm>
              <a:custGeom>
                <a:avLst/>
                <a:gdLst>
                  <a:gd name="T0" fmla="*/ 0 w 219"/>
                  <a:gd name="T1" fmla="*/ 5 h 230"/>
                  <a:gd name="T2" fmla="*/ 72 w 219"/>
                  <a:gd name="T3" fmla="*/ 14 h 230"/>
                  <a:gd name="T4" fmla="*/ 90 w 219"/>
                  <a:gd name="T5" fmla="*/ 68 h 230"/>
                  <a:gd name="T6" fmla="*/ 81 w 219"/>
                  <a:gd name="T7" fmla="*/ 95 h 230"/>
                  <a:gd name="T8" fmla="*/ 108 w 219"/>
                  <a:gd name="T9" fmla="*/ 104 h 230"/>
                  <a:gd name="T10" fmla="*/ 180 w 219"/>
                  <a:gd name="T11" fmla="*/ 113 h 230"/>
                  <a:gd name="T12" fmla="*/ 171 w 219"/>
                  <a:gd name="T13" fmla="*/ 230 h 23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9" h="230">
                    <a:moveTo>
                      <a:pt x="0" y="5"/>
                    </a:moveTo>
                    <a:cubicBezTo>
                      <a:pt x="24" y="8"/>
                      <a:pt x="52" y="0"/>
                      <a:pt x="72" y="14"/>
                    </a:cubicBezTo>
                    <a:cubicBezTo>
                      <a:pt x="88" y="25"/>
                      <a:pt x="90" y="68"/>
                      <a:pt x="90" y="68"/>
                    </a:cubicBezTo>
                    <a:cubicBezTo>
                      <a:pt x="87" y="77"/>
                      <a:pt x="77" y="87"/>
                      <a:pt x="81" y="95"/>
                    </a:cubicBezTo>
                    <a:cubicBezTo>
                      <a:pt x="85" y="103"/>
                      <a:pt x="99" y="102"/>
                      <a:pt x="108" y="104"/>
                    </a:cubicBezTo>
                    <a:cubicBezTo>
                      <a:pt x="132" y="108"/>
                      <a:pt x="156" y="110"/>
                      <a:pt x="180" y="113"/>
                    </a:cubicBezTo>
                    <a:cubicBezTo>
                      <a:pt x="204" y="150"/>
                      <a:pt x="219" y="206"/>
                      <a:pt x="171" y="230"/>
                    </a:cubicBezTo>
                  </a:path>
                </a:pathLst>
              </a:custGeom>
              <a:noFill/>
              <a:ln w="1905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00FF00">
                        <a:alpha val="50195"/>
                      </a:srgbClr>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sz="1800"/>
              </a:p>
            </p:txBody>
          </p:sp>
          <p:sp>
            <p:nvSpPr>
              <p:cNvPr id="614436" name="Freeform 36">
                <a:extLst>
                  <a:ext uri="{FF2B5EF4-FFF2-40B4-BE49-F238E27FC236}">
                    <a16:creationId xmlns:a16="http://schemas.microsoft.com/office/drawing/2014/main" id="{5D6930C4-57D3-C6AC-86DD-2D8BA765514E}"/>
                  </a:ext>
                </a:extLst>
              </p:cNvPr>
              <p:cNvSpPr>
                <a:spLocks noChangeAspect="1"/>
              </p:cNvSpPr>
              <p:nvPr/>
            </p:nvSpPr>
            <p:spPr bwMode="auto">
              <a:xfrm>
                <a:off x="3141" y="1278"/>
                <a:ext cx="436" cy="126"/>
              </a:xfrm>
              <a:custGeom>
                <a:avLst/>
                <a:gdLst>
                  <a:gd name="T0" fmla="*/ 0 w 436"/>
                  <a:gd name="T1" fmla="*/ 0 h 126"/>
                  <a:gd name="T2" fmla="*/ 18 w 436"/>
                  <a:gd name="T3" fmla="*/ 63 h 126"/>
                  <a:gd name="T4" fmla="*/ 72 w 436"/>
                  <a:gd name="T5" fmla="*/ 81 h 126"/>
                  <a:gd name="T6" fmla="*/ 99 w 436"/>
                  <a:gd name="T7" fmla="*/ 90 h 126"/>
                  <a:gd name="T8" fmla="*/ 180 w 436"/>
                  <a:gd name="T9" fmla="*/ 81 h 126"/>
                  <a:gd name="T10" fmla="*/ 207 w 436"/>
                  <a:gd name="T11" fmla="*/ 63 h 126"/>
                  <a:gd name="T12" fmla="*/ 225 w 436"/>
                  <a:gd name="T13" fmla="*/ 126 h 126"/>
                  <a:gd name="T14" fmla="*/ 369 w 436"/>
                  <a:gd name="T15" fmla="*/ 117 h 126"/>
                  <a:gd name="T16" fmla="*/ 396 w 436"/>
                  <a:gd name="T17" fmla="*/ 108 h 126"/>
                  <a:gd name="T18" fmla="*/ 414 w 436"/>
                  <a:gd name="T19" fmla="*/ 72 h 1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6" h="126">
                    <a:moveTo>
                      <a:pt x="0" y="0"/>
                    </a:moveTo>
                    <a:cubicBezTo>
                      <a:pt x="7" y="21"/>
                      <a:pt x="1" y="49"/>
                      <a:pt x="18" y="63"/>
                    </a:cubicBezTo>
                    <a:cubicBezTo>
                      <a:pt x="32" y="75"/>
                      <a:pt x="54" y="75"/>
                      <a:pt x="72" y="81"/>
                    </a:cubicBezTo>
                    <a:cubicBezTo>
                      <a:pt x="81" y="84"/>
                      <a:pt x="99" y="90"/>
                      <a:pt x="99" y="90"/>
                    </a:cubicBezTo>
                    <a:cubicBezTo>
                      <a:pt x="126" y="87"/>
                      <a:pt x="154" y="88"/>
                      <a:pt x="180" y="81"/>
                    </a:cubicBezTo>
                    <a:cubicBezTo>
                      <a:pt x="190" y="78"/>
                      <a:pt x="197" y="58"/>
                      <a:pt x="207" y="63"/>
                    </a:cubicBezTo>
                    <a:cubicBezTo>
                      <a:pt x="227" y="73"/>
                      <a:pt x="218" y="105"/>
                      <a:pt x="225" y="126"/>
                    </a:cubicBezTo>
                    <a:cubicBezTo>
                      <a:pt x="273" y="123"/>
                      <a:pt x="321" y="122"/>
                      <a:pt x="369" y="117"/>
                    </a:cubicBezTo>
                    <a:cubicBezTo>
                      <a:pt x="378" y="116"/>
                      <a:pt x="389" y="115"/>
                      <a:pt x="396" y="108"/>
                    </a:cubicBezTo>
                    <a:cubicBezTo>
                      <a:pt x="436" y="68"/>
                      <a:pt x="390" y="96"/>
                      <a:pt x="414" y="72"/>
                    </a:cubicBezTo>
                  </a:path>
                </a:pathLst>
              </a:custGeom>
              <a:noFill/>
              <a:ln w="19050" cap="flat"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00FF00">
                        <a:alpha val="50195"/>
                      </a:srgbClr>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sz="1800"/>
              </a:p>
            </p:txBody>
          </p:sp>
        </p:grpSp>
      </p:grpSp>
      <p:grpSp>
        <p:nvGrpSpPr>
          <p:cNvPr id="614510" name="Group 110">
            <a:extLst>
              <a:ext uri="{FF2B5EF4-FFF2-40B4-BE49-F238E27FC236}">
                <a16:creationId xmlns:a16="http://schemas.microsoft.com/office/drawing/2014/main" id="{91815169-4268-31CA-84FB-8E7EB521D641}"/>
              </a:ext>
            </a:extLst>
          </p:cNvPr>
          <p:cNvGrpSpPr>
            <a:grpSpLocks/>
          </p:cNvGrpSpPr>
          <p:nvPr/>
        </p:nvGrpSpPr>
        <p:grpSpPr bwMode="auto">
          <a:xfrm>
            <a:off x="1254919" y="1538289"/>
            <a:ext cx="3286125" cy="2775348"/>
            <a:chOff x="94" y="1112"/>
            <a:chExt cx="2760" cy="2331"/>
          </a:xfrm>
        </p:grpSpPr>
        <p:sp>
          <p:nvSpPr>
            <p:cNvPr id="614440" name="Line 40">
              <a:extLst>
                <a:ext uri="{FF2B5EF4-FFF2-40B4-BE49-F238E27FC236}">
                  <a16:creationId xmlns:a16="http://schemas.microsoft.com/office/drawing/2014/main" id="{41CA6066-DCED-BEB5-56EA-BAEBD41B3A6F}"/>
                </a:ext>
              </a:extLst>
            </p:cNvPr>
            <p:cNvSpPr>
              <a:spLocks noChangeAspect="1" noChangeShapeType="1"/>
            </p:cNvSpPr>
            <p:nvPr/>
          </p:nvSpPr>
          <p:spPr bwMode="auto">
            <a:xfrm>
              <a:off x="394" y="2400"/>
              <a:ext cx="2460" cy="0"/>
            </a:xfrm>
            <a:prstGeom prst="line">
              <a:avLst/>
            </a:prstGeom>
            <a:noFill/>
            <a:ln w="28575">
              <a:solidFill>
                <a:srgbClr val="0099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41" name="Line 41">
              <a:extLst>
                <a:ext uri="{FF2B5EF4-FFF2-40B4-BE49-F238E27FC236}">
                  <a16:creationId xmlns:a16="http://schemas.microsoft.com/office/drawing/2014/main" id="{399F8FE8-0B84-46B4-87AD-1817D3EF2470}"/>
                </a:ext>
              </a:extLst>
            </p:cNvPr>
            <p:cNvSpPr>
              <a:spLocks noChangeAspect="1" noChangeShapeType="1"/>
            </p:cNvSpPr>
            <p:nvPr/>
          </p:nvSpPr>
          <p:spPr bwMode="auto">
            <a:xfrm>
              <a:off x="394" y="2640"/>
              <a:ext cx="2460" cy="0"/>
            </a:xfrm>
            <a:prstGeom prst="line">
              <a:avLst/>
            </a:prstGeom>
            <a:noFill/>
            <a:ln w="28575">
              <a:solidFill>
                <a:srgbClr val="0099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42" name="Line 42">
              <a:extLst>
                <a:ext uri="{FF2B5EF4-FFF2-40B4-BE49-F238E27FC236}">
                  <a16:creationId xmlns:a16="http://schemas.microsoft.com/office/drawing/2014/main" id="{14A58F95-88DF-BD75-054E-9A99A3B894D7}"/>
                </a:ext>
              </a:extLst>
            </p:cNvPr>
            <p:cNvSpPr>
              <a:spLocks noChangeAspect="1" noChangeShapeType="1"/>
            </p:cNvSpPr>
            <p:nvPr/>
          </p:nvSpPr>
          <p:spPr bwMode="auto">
            <a:xfrm>
              <a:off x="394" y="2880"/>
              <a:ext cx="2460" cy="0"/>
            </a:xfrm>
            <a:prstGeom prst="line">
              <a:avLst/>
            </a:prstGeom>
            <a:noFill/>
            <a:ln w="28575">
              <a:solidFill>
                <a:srgbClr val="0099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43" name="Line 43">
              <a:extLst>
                <a:ext uri="{FF2B5EF4-FFF2-40B4-BE49-F238E27FC236}">
                  <a16:creationId xmlns:a16="http://schemas.microsoft.com/office/drawing/2014/main" id="{87AF7109-D359-E268-CCE3-1CC5D68D3F69}"/>
                </a:ext>
              </a:extLst>
            </p:cNvPr>
            <p:cNvSpPr>
              <a:spLocks noChangeAspect="1" noChangeShapeType="1"/>
            </p:cNvSpPr>
            <p:nvPr/>
          </p:nvSpPr>
          <p:spPr bwMode="auto">
            <a:xfrm>
              <a:off x="394" y="1440"/>
              <a:ext cx="2460" cy="0"/>
            </a:xfrm>
            <a:prstGeom prst="line">
              <a:avLst/>
            </a:prstGeom>
            <a:noFill/>
            <a:ln w="28575">
              <a:solidFill>
                <a:srgbClr val="0099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44" name="Line 44">
              <a:extLst>
                <a:ext uri="{FF2B5EF4-FFF2-40B4-BE49-F238E27FC236}">
                  <a16:creationId xmlns:a16="http://schemas.microsoft.com/office/drawing/2014/main" id="{01BCE7AD-80E7-7FED-973D-650F4202E6CA}"/>
                </a:ext>
              </a:extLst>
            </p:cNvPr>
            <p:cNvSpPr>
              <a:spLocks noChangeAspect="1" noChangeShapeType="1"/>
            </p:cNvSpPr>
            <p:nvPr/>
          </p:nvSpPr>
          <p:spPr bwMode="auto">
            <a:xfrm>
              <a:off x="394" y="1680"/>
              <a:ext cx="2460" cy="0"/>
            </a:xfrm>
            <a:prstGeom prst="line">
              <a:avLst/>
            </a:prstGeom>
            <a:noFill/>
            <a:ln w="28575">
              <a:solidFill>
                <a:srgbClr val="0099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45" name="Line 45">
              <a:extLst>
                <a:ext uri="{FF2B5EF4-FFF2-40B4-BE49-F238E27FC236}">
                  <a16:creationId xmlns:a16="http://schemas.microsoft.com/office/drawing/2014/main" id="{EFA4A540-C6E4-60CD-4C18-2DA558FB6BB0}"/>
                </a:ext>
              </a:extLst>
            </p:cNvPr>
            <p:cNvSpPr>
              <a:spLocks noChangeAspect="1" noChangeShapeType="1"/>
            </p:cNvSpPr>
            <p:nvPr/>
          </p:nvSpPr>
          <p:spPr bwMode="auto">
            <a:xfrm>
              <a:off x="394" y="1920"/>
              <a:ext cx="2460" cy="0"/>
            </a:xfrm>
            <a:prstGeom prst="line">
              <a:avLst/>
            </a:prstGeom>
            <a:noFill/>
            <a:ln w="28575">
              <a:solidFill>
                <a:srgbClr val="0099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46" name="Line 46">
              <a:extLst>
                <a:ext uri="{FF2B5EF4-FFF2-40B4-BE49-F238E27FC236}">
                  <a16:creationId xmlns:a16="http://schemas.microsoft.com/office/drawing/2014/main" id="{FDA044BB-09B2-8016-C8ED-8F728707D363}"/>
                </a:ext>
              </a:extLst>
            </p:cNvPr>
            <p:cNvSpPr>
              <a:spLocks noChangeAspect="1" noChangeShapeType="1"/>
            </p:cNvSpPr>
            <p:nvPr/>
          </p:nvSpPr>
          <p:spPr bwMode="auto">
            <a:xfrm>
              <a:off x="394" y="2160"/>
              <a:ext cx="2460" cy="0"/>
            </a:xfrm>
            <a:prstGeom prst="line">
              <a:avLst/>
            </a:prstGeom>
            <a:noFill/>
            <a:ln w="28575">
              <a:solidFill>
                <a:srgbClr val="0099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57" name="Text Box 57">
              <a:extLst>
                <a:ext uri="{FF2B5EF4-FFF2-40B4-BE49-F238E27FC236}">
                  <a16:creationId xmlns:a16="http://schemas.microsoft.com/office/drawing/2014/main" id="{F1AB382B-ABB5-8A1F-3516-36A39BEBD381}"/>
                </a:ext>
              </a:extLst>
            </p:cNvPr>
            <p:cNvSpPr txBox="1">
              <a:spLocks noChangeArrowheads="1"/>
            </p:cNvSpPr>
            <p:nvPr/>
          </p:nvSpPr>
          <p:spPr bwMode="auto">
            <a:xfrm rot="16200000">
              <a:off x="-917" y="2123"/>
              <a:ext cx="2331" cy="310"/>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solidFill>
                    <a:srgbClr val="009900"/>
                  </a:solidFill>
                  <a:latin typeface="Arial" charset="0"/>
                </a:rPr>
                <a:t>   Planar Stratified Layers</a:t>
              </a:r>
            </a:p>
          </p:txBody>
        </p:sp>
      </p:grpSp>
      <p:grpSp>
        <p:nvGrpSpPr>
          <p:cNvPr id="614499" name="Group 99">
            <a:extLst>
              <a:ext uri="{FF2B5EF4-FFF2-40B4-BE49-F238E27FC236}">
                <a16:creationId xmlns:a16="http://schemas.microsoft.com/office/drawing/2014/main" id="{CC80BE3D-740C-AFDD-7501-ADF7131191C7}"/>
              </a:ext>
            </a:extLst>
          </p:cNvPr>
          <p:cNvGrpSpPr>
            <a:grpSpLocks/>
          </p:cNvGrpSpPr>
          <p:nvPr/>
        </p:nvGrpSpPr>
        <p:grpSpPr bwMode="auto">
          <a:xfrm>
            <a:off x="6057902" y="921544"/>
            <a:ext cx="1884760" cy="2051447"/>
            <a:chOff x="4128" y="576"/>
            <a:chExt cx="1583" cy="1723"/>
          </a:xfrm>
        </p:grpSpPr>
        <p:pic>
          <p:nvPicPr>
            <p:cNvPr id="65580" name="Picture 84" descr="Image15">
              <a:extLst>
                <a:ext uri="{FF2B5EF4-FFF2-40B4-BE49-F238E27FC236}">
                  <a16:creationId xmlns:a16="http://schemas.microsoft.com/office/drawing/2014/main" id="{47142B3E-0C4E-FCD7-FBEA-8AA37EBC2A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5" y="992"/>
              <a:ext cx="29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9" name="Oval 49">
              <a:extLst>
                <a:ext uri="{FF2B5EF4-FFF2-40B4-BE49-F238E27FC236}">
                  <a16:creationId xmlns:a16="http://schemas.microsoft.com/office/drawing/2014/main" id="{C1C39966-7B41-E173-B03A-A426547E69AF}"/>
                </a:ext>
              </a:extLst>
            </p:cNvPr>
            <p:cNvSpPr>
              <a:spLocks noChangeAspect="1" noChangeArrowheads="1"/>
            </p:cNvSpPr>
            <p:nvPr/>
          </p:nvSpPr>
          <p:spPr bwMode="auto">
            <a:xfrm rot="16659837">
              <a:off x="4644" y="897"/>
              <a:ext cx="218" cy="436"/>
            </a:xfrm>
            <a:prstGeom prst="ellipse">
              <a:avLst/>
            </a:prstGeom>
            <a:noFill/>
            <a:ln w="9525">
              <a:solidFill>
                <a:srgbClr val="000099"/>
              </a:solidFill>
              <a:round/>
              <a:headEnd/>
              <a:tailEnd/>
            </a:ln>
            <a:effectLst/>
            <a:extLst>
              <a:ext uri="{909E8E84-426E-40dd-AFC4-6F175D3DCCD1}">
                <a14:hiddenFill xmlns="" xmlns:a14="http://schemas.microsoft.com/office/drawing/2010/main">
                  <a:solidFill>
                    <a:srgbClr val="FFFFCC"/>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defRPr/>
              </a:pPr>
              <a:endParaRPr lang="en-US" sz="1800">
                <a:latin typeface="Times" charset="0"/>
              </a:endParaRPr>
            </a:p>
          </p:txBody>
        </p:sp>
        <p:sp>
          <p:nvSpPr>
            <p:cNvPr id="614450" name="Line 50">
              <a:extLst>
                <a:ext uri="{FF2B5EF4-FFF2-40B4-BE49-F238E27FC236}">
                  <a16:creationId xmlns:a16="http://schemas.microsoft.com/office/drawing/2014/main" id="{7F73C8C1-700F-0E33-EB20-80E029CABAF2}"/>
                </a:ext>
              </a:extLst>
            </p:cNvPr>
            <p:cNvSpPr>
              <a:spLocks noChangeAspect="1" noChangeShapeType="1"/>
            </p:cNvSpPr>
            <p:nvPr/>
          </p:nvSpPr>
          <p:spPr bwMode="auto">
            <a:xfrm rot="16667465" flipV="1">
              <a:off x="4392" y="648"/>
              <a:ext cx="360" cy="216"/>
            </a:xfrm>
            <a:prstGeom prst="line">
              <a:avLst/>
            </a:prstGeom>
            <a:noFill/>
            <a:ln w="9525">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sz="1800">
                <a:latin typeface="Times" charset="0"/>
              </a:endParaRPr>
            </a:p>
          </p:txBody>
        </p:sp>
        <p:sp>
          <p:nvSpPr>
            <p:cNvPr id="614451" name="Line 51">
              <a:extLst>
                <a:ext uri="{FF2B5EF4-FFF2-40B4-BE49-F238E27FC236}">
                  <a16:creationId xmlns:a16="http://schemas.microsoft.com/office/drawing/2014/main" id="{6564C3A5-7993-39BE-A3E4-1334B21F9B62}"/>
                </a:ext>
              </a:extLst>
            </p:cNvPr>
            <p:cNvSpPr>
              <a:spLocks noChangeAspect="1" noChangeShapeType="1"/>
            </p:cNvSpPr>
            <p:nvPr/>
          </p:nvSpPr>
          <p:spPr bwMode="auto">
            <a:xfrm rot="-4927616">
              <a:off x="4753" y="683"/>
              <a:ext cx="360" cy="145"/>
            </a:xfrm>
            <a:prstGeom prst="line">
              <a:avLst/>
            </a:prstGeom>
            <a:noFill/>
            <a:ln w="952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sz="1800">
                <a:latin typeface="Times" charset="0"/>
              </a:endParaRPr>
            </a:p>
          </p:txBody>
        </p:sp>
        <p:sp>
          <p:nvSpPr>
            <p:cNvPr id="614452" name="Line 52">
              <a:extLst>
                <a:ext uri="{FF2B5EF4-FFF2-40B4-BE49-F238E27FC236}">
                  <a16:creationId xmlns:a16="http://schemas.microsoft.com/office/drawing/2014/main" id="{42F6A8B7-A426-EA6E-BFA4-393A657440F2}"/>
                </a:ext>
              </a:extLst>
            </p:cNvPr>
            <p:cNvSpPr>
              <a:spLocks noChangeAspect="1" noChangeShapeType="1"/>
            </p:cNvSpPr>
            <p:nvPr/>
          </p:nvSpPr>
          <p:spPr bwMode="auto">
            <a:xfrm rot="16674021" flipH="1">
              <a:off x="4735" y="1351"/>
              <a:ext cx="288" cy="181"/>
            </a:xfrm>
            <a:prstGeom prst="line">
              <a:avLst/>
            </a:prstGeom>
            <a:noFill/>
            <a:ln w="9525">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sz="1800">
                <a:latin typeface="Times" charset="0"/>
              </a:endParaRPr>
            </a:p>
          </p:txBody>
        </p:sp>
        <p:sp>
          <p:nvSpPr>
            <p:cNvPr id="614453" name="Line 53">
              <a:extLst>
                <a:ext uri="{FF2B5EF4-FFF2-40B4-BE49-F238E27FC236}">
                  <a16:creationId xmlns:a16="http://schemas.microsoft.com/office/drawing/2014/main" id="{FFCABCE0-CB70-9EEA-7FE5-EF78C2198794}"/>
                </a:ext>
              </a:extLst>
            </p:cNvPr>
            <p:cNvSpPr>
              <a:spLocks noChangeAspect="1" noChangeShapeType="1"/>
            </p:cNvSpPr>
            <p:nvPr/>
          </p:nvSpPr>
          <p:spPr bwMode="auto">
            <a:xfrm rot="-4933874" flipH="1" flipV="1">
              <a:off x="4446" y="1384"/>
              <a:ext cx="324" cy="144"/>
            </a:xfrm>
            <a:prstGeom prst="line">
              <a:avLst/>
            </a:prstGeom>
            <a:noFill/>
            <a:ln w="9525">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sz="1800">
                <a:latin typeface="Times" charset="0"/>
              </a:endParaRPr>
            </a:p>
          </p:txBody>
        </p:sp>
        <p:sp>
          <p:nvSpPr>
            <p:cNvPr id="614454" name="Line 54">
              <a:extLst>
                <a:ext uri="{FF2B5EF4-FFF2-40B4-BE49-F238E27FC236}">
                  <a16:creationId xmlns:a16="http://schemas.microsoft.com/office/drawing/2014/main" id="{C16B2B1A-97CE-292A-4A69-5DCF74ACAC25}"/>
                </a:ext>
              </a:extLst>
            </p:cNvPr>
            <p:cNvSpPr>
              <a:spLocks noChangeAspect="1" noChangeShapeType="1"/>
            </p:cNvSpPr>
            <p:nvPr/>
          </p:nvSpPr>
          <p:spPr bwMode="auto">
            <a:xfrm flipV="1">
              <a:off x="4752" y="1260"/>
              <a:ext cx="0" cy="721"/>
            </a:xfrm>
            <a:prstGeom prst="line">
              <a:avLst/>
            </a:prstGeom>
            <a:noFill/>
            <a:ln w="2857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sz="1800">
                <a:latin typeface="Times" charset="0"/>
              </a:endParaRPr>
            </a:p>
          </p:txBody>
        </p:sp>
        <p:sp>
          <p:nvSpPr>
            <p:cNvPr id="614455" name="Text Box 55">
              <a:extLst>
                <a:ext uri="{FF2B5EF4-FFF2-40B4-BE49-F238E27FC236}">
                  <a16:creationId xmlns:a16="http://schemas.microsoft.com/office/drawing/2014/main" id="{71407813-5123-7AE5-2395-CDA9B8B5FE3D}"/>
                </a:ext>
              </a:extLst>
            </p:cNvPr>
            <p:cNvSpPr txBox="1">
              <a:spLocks noChangeAspect="1" noChangeArrowheads="1"/>
            </p:cNvSpPr>
            <p:nvPr/>
          </p:nvSpPr>
          <p:spPr bwMode="auto">
            <a:xfrm>
              <a:off x="4608" y="576"/>
              <a:ext cx="757" cy="4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sz="1350" dirty="0">
                  <a:solidFill>
                    <a:srgbClr val="0000FF"/>
                  </a:solidFill>
                  <a:latin typeface="Times" charset="0"/>
                </a:rPr>
                <a:t>Forward scattering</a:t>
              </a:r>
            </a:p>
          </p:txBody>
        </p:sp>
        <p:sp>
          <p:nvSpPr>
            <p:cNvPr id="614456" name="Text Box 56">
              <a:extLst>
                <a:ext uri="{FF2B5EF4-FFF2-40B4-BE49-F238E27FC236}">
                  <a16:creationId xmlns:a16="http://schemas.microsoft.com/office/drawing/2014/main" id="{7ACEF363-C58A-B9A9-E318-C55843CF04EF}"/>
                </a:ext>
              </a:extLst>
            </p:cNvPr>
            <p:cNvSpPr txBox="1">
              <a:spLocks noChangeAspect="1" noChangeArrowheads="1"/>
            </p:cNvSpPr>
            <p:nvPr/>
          </p:nvSpPr>
          <p:spPr bwMode="auto">
            <a:xfrm>
              <a:off x="4715" y="1513"/>
              <a:ext cx="757" cy="4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sz="1350" dirty="0">
                  <a:solidFill>
                    <a:srgbClr val="0000FF"/>
                  </a:solidFill>
                  <a:latin typeface="Times" charset="0"/>
                </a:rPr>
                <a:t>Backward scattering</a:t>
              </a:r>
            </a:p>
          </p:txBody>
        </p:sp>
        <p:sp>
          <p:nvSpPr>
            <p:cNvPr id="614458" name="Text Box 58">
              <a:extLst>
                <a:ext uri="{FF2B5EF4-FFF2-40B4-BE49-F238E27FC236}">
                  <a16:creationId xmlns:a16="http://schemas.microsoft.com/office/drawing/2014/main" id="{53418C7E-472B-CDE4-ABEF-CC3EC6AE76F4}"/>
                </a:ext>
              </a:extLst>
            </p:cNvPr>
            <p:cNvSpPr txBox="1">
              <a:spLocks noChangeArrowheads="1"/>
            </p:cNvSpPr>
            <p:nvPr/>
          </p:nvSpPr>
          <p:spPr bwMode="auto">
            <a:xfrm>
              <a:off x="4719" y="1872"/>
              <a:ext cx="721" cy="427"/>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350" dirty="0">
                  <a:solidFill>
                    <a:srgbClr val="FF0000"/>
                  </a:solidFill>
                  <a:latin typeface="Times" charset="0"/>
                </a:rPr>
                <a:t>Incident </a:t>
              </a:r>
            </a:p>
            <a:p>
              <a:pPr>
                <a:defRPr/>
              </a:pPr>
              <a:r>
                <a:rPr lang="en-US" sz="1350" dirty="0">
                  <a:solidFill>
                    <a:srgbClr val="FF0000"/>
                  </a:solidFill>
                  <a:latin typeface="Times" charset="0"/>
                </a:rPr>
                <a:t>Radiation</a:t>
              </a:r>
            </a:p>
          </p:txBody>
        </p:sp>
        <p:sp>
          <p:nvSpPr>
            <p:cNvPr id="614491" name="Line 91">
              <a:extLst>
                <a:ext uri="{FF2B5EF4-FFF2-40B4-BE49-F238E27FC236}">
                  <a16:creationId xmlns:a16="http://schemas.microsoft.com/office/drawing/2014/main" id="{9146D017-D09B-61C3-9210-15AF4837013E}"/>
                </a:ext>
              </a:extLst>
            </p:cNvPr>
            <p:cNvSpPr>
              <a:spLocks noChangeShapeType="1"/>
            </p:cNvSpPr>
            <p:nvPr/>
          </p:nvSpPr>
          <p:spPr bwMode="auto">
            <a:xfrm flipV="1">
              <a:off x="4128" y="1248"/>
              <a:ext cx="432" cy="624"/>
            </a:xfrm>
            <a:prstGeom prst="line">
              <a:avLst/>
            </a:prstGeom>
            <a:noFill/>
            <a:ln w="28575">
              <a:solidFill>
                <a:schemeClr val="tx1"/>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92" name="Text Box 92">
              <a:extLst>
                <a:ext uri="{FF2B5EF4-FFF2-40B4-BE49-F238E27FC236}">
                  <a16:creationId xmlns:a16="http://schemas.microsoft.com/office/drawing/2014/main" id="{8FEE5367-E3F8-A2D5-7AD5-0E10300AE3AC}"/>
                </a:ext>
              </a:extLst>
            </p:cNvPr>
            <p:cNvSpPr txBox="1">
              <a:spLocks noChangeArrowheads="1"/>
            </p:cNvSpPr>
            <p:nvPr/>
          </p:nvSpPr>
          <p:spPr bwMode="auto">
            <a:xfrm>
              <a:off x="4865" y="1036"/>
              <a:ext cx="846" cy="427"/>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350" dirty="0">
                  <a:latin typeface="Times" charset="0"/>
                </a:rPr>
                <a:t>Absorption,</a:t>
              </a:r>
            </a:p>
            <a:p>
              <a:pPr>
                <a:defRPr/>
              </a:pPr>
              <a:r>
                <a:rPr lang="en-US" sz="1350" dirty="0">
                  <a:latin typeface="Times" charset="0"/>
                </a:rPr>
                <a:t>Emission</a:t>
              </a:r>
            </a:p>
          </p:txBody>
        </p:sp>
      </p:grpSp>
      <p:sp>
        <p:nvSpPr>
          <p:cNvPr id="614502" name="Text Box 102">
            <a:extLst>
              <a:ext uri="{FF2B5EF4-FFF2-40B4-BE49-F238E27FC236}">
                <a16:creationId xmlns:a16="http://schemas.microsoft.com/office/drawing/2014/main" id="{F64D76C6-BF26-6456-24B4-212E53AAC02B}"/>
              </a:ext>
            </a:extLst>
          </p:cNvPr>
          <p:cNvSpPr txBox="1">
            <a:spLocks noChangeArrowheads="1"/>
          </p:cNvSpPr>
          <p:nvPr/>
        </p:nvSpPr>
        <p:spPr bwMode="auto">
          <a:xfrm>
            <a:off x="1690688" y="876300"/>
            <a:ext cx="1377300" cy="369332"/>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solidFill>
                  <a:srgbClr val="FF0000"/>
                </a:solidFill>
                <a:latin typeface="Arial" charset="0"/>
              </a:rPr>
              <a:t>Radiometer</a:t>
            </a:r>
          </a:p>
        </p:txBody>
      </p:sp>
      <p:grpSp>
        <p:nvGrpSpPr>
          <p:cNvPr id="65542" name="Group 118">
            <a:extLst>
              <a:ext uri="{FF2B5EF4-FFF2-40B4-BE49-F238E27FC236}">
                <a16:creationId xmlns:a16="http://schemas.microsoft.com/office/drawing/2014/main" id="{5E097EE0-671C-AF2C-22D3-AACA02E6FF69}"/>
              </a:ext>
            </a:extLst>
          </p:cNvPr>
          <p:cNvGrpSpPr>
            <a:grpSpLocks/>
          </p:cNvGrpSpPr>
          <p:nvPr/>
        </p:nvGrpSpPr>
        <p:grpSpPr bwMode="auto">
          <a:xfrm>
            <a:off x="1213248" y="728662"/>
            <a:ext cx="1872853" cy="3336132"/>
            <a:chOff x="59" y="432"/>
            <a:chExt cx="1573" cy="2802"/>
          </a:xfrm>
        </p:grpSpPr>
        <p:sp>
          <p:nvSpPr>
            <p:cNvPr id="614500" name="Text Box 100">
              <a:extLst>
                <a:ext uri="{FF2B5EF4-FFF2-40B4-BE49-F238E27FC236}">
                  <a16:creationId xmlns:a16="http://schemas.microsoft.com/office/drawing/2014/main" id="{F8BA3E54-AFA7-F4FB-DB82-9AFDA9BCB80F}"/>
                </a:ext>
              </a:extLst>
            </p:cNvPr>
            <p:cNvSpPr txBox="1">
              <a:spLocks noChangeArrowheads="1"/>
            </p:cNvSpPr>
            <p:nvPr/>
          </p:nvSpPr>
          <p:spPr bwMode="auto">
            <a:xfrm>
              <a:off x="59" y="3021"/>
              <a:ext cx="410" cy="213"/>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050" dirty="0">
                  <a:solidFill>
                    <a:srgbClr val="FF0000"/>
                  </a:solidFill>
                  <a:latin typeface="Arial" charset="0"/>
                </a:rPr>
                <a:t>h = 0</a:t>
              </a:r>
            </a:p>
          </p:txBody>
        </p:sp>
        <p:grpSp>
          <p:nvGrpSpPr>
            <p:cNvPr id="65576" name="Group 116">
              <a:extLst>
                <a:ext uri="{FF2B5EF4-FFF2-40B4-BE49-F238E27FC236}">
                  <a16:creationId xmlns:a16="http://schemas.microsoft.com/office/drawing/2014/main" id="{337D1C21-EFBC-C93A-3558-1118480BC6B8}"/>
                </a:ext>
              </a:extLst>
            </p:cNvPr>
            <p:cNvGrpSpPr>
              <a:grpSpLocks/>
            </p:cNvGrpSpPr>
            <p:nvPr/>
          </p:nvGrpSpPr>
          <p:grpSpPr bwMode="auto">
            <a:xfrm rot="1656500">
              <a:off x="920" y="432"/>
              <a:ext cx="712" cy="612"/>
              <a:chOff x="728" y="588"/>
              <a:chExt cx="712" cy="612"/>
            </a:xfrm>
          </p:grpSpPr>
          <p:sp>
            <p:nvSpPr>
              <p:cNvPr id="614505" name="Line 105">
                <a:extLst>
                  <a:ext uri="{FF2B5EF4-FFF2-40B4-BE49-F238E27FC236}">
                    <a16:creationId xmlns:a16="http://schemas.microsoft.com/office/drawing/2014/main" id="{1AF6F823-1C94-00A0-7269-91D4CE2E0CE5}"/>
                  </a:ext>
                </a:extLst>
              </p:cNvPr>
              <p:cNvSpPr>
                <a:spLocks noChangeShapeType="1"/>
              </p:cNvSpPr>
              <p:nvPr/>
            </p:nvSpPr>
            <p:spPr bwMode="auto">
              <a:xfrm>
                <a:off x="960" y="768"/>
                <a:ext cx="480" cy="432"/>
              </a:xfrm>
              <a:prstGeom prst="line">
                <a:avLst/>
              </a:prstGeom>
              <a:noFill/>
              <a:ln w="12700">
                <a:solidFill>
                  <a:schemeClr val="tx1"/>
                </a:solidFill>
                <a:prstDash val="dash"/>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501" name="AutoShape 101">
                <a:extLst>
                  <a:ext uri="{FF2B5EF4-FFF2-40B4-BE49-F238E27FC236}">
                    <a16:creationId xmlns:a16="http://schemas.microsoft.com/office/drawing/2014/main" id="{2A952101-4DEE-96F4-7C5A-3994B9E5DD36}"/>
                  </a:ext>
                </a:extLst>
              </p:cNvPr>
              <p:cNvSpPr>
                <a:spLocks noChangeAspect="1" noChangeArrowheads="1"/>
              </p:cNvSpPr>
              <p:nvPr/>
            </p:nvSpPr>
            <p:spPr bwMode="auto">
              <a:xfrm rot="-13381386">
                <a:off x="727" y="587"/>
                <a:ext cx="294" cy="196"/>
              </a:xfrm>
              <a:prstGeom prst="flowChartManualOperation">
                <a:avLst/>
              </a:prstGeom>
              <a:noFill/>
              <a:ln w="25400">
                <a:solidFill>
                  <a:srgbClr val="FF0000"/>
                </a:solidFill>
                <a:miter lim="800000"/>
                <a:headEnd type="none" w="sm" len="sm"/>
                <a:tailEnd type="none" w="sm" len="sm"/>
              </a:ln>
              <a:effectLst/>
              <a:extLst>
                <a:ext uri="{909E8E84-426E-40dd-AFC4-6F175D3DCCD1}">
                  <a14:hiddenFill xmlns="" xmlns:a14="http://schemas.microsoft.com/office/drawing/2010/main">
                    <a:solidFill>
                      <a:srgbClr val="00FF00">
                        <a:alpha val="50000"/>
                      </a:srgbClr>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solidFill>
                    <a:srgbClr val="FF0000"/>
                  </a:solidFill>
                  <a:latin typeface="Times" charset="0"/>
                </a:endParaRPr>
              </a:p>
            </p:txBody>
          </p:sp>
        </p:grpSp>
        <p:sp>
          <p:nvSpPr>
            <p:cNvPr id="614506" name="Text Box 106">
              <a:extLst>
                <a:ext uri="{FF2B5EF4-FFF2-40B4-BE49-F238E27FC236}">
                  <a16:creationId xmlns:a16="http://schemas.microsoft.com/office/drawing/2014/main" id="{65EC0E72-8E11-26A1-1A95-CE5DC228FBE6}"/>
                </a:ext>
              </a:extLst>
            </p:cNvPr>
            <p:cNvSpPr txBox="1">
              <a:spLocks noChangeArrowheads="1"/>
            </p:cNvSpPr>
            <p:nvPr/>
          </p:nvSpPr>
          <p:spPr bwMode="auto">
            <a:xfrm>
              <a:off x="1247" y="762"/>
              <a:ext cx="283" cy="310"/>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1800" dirty="0">
                  <a:solidFill>
                    <a:srgbClr val="FF0000"/>
                  </a:solidFill>
                  <a:latin typeface="Symbol" charset="0"/>
                  <a:sym typeface="Symbol" charset="0"/>
                </a:rPr>
                <a:t></a:t>
              </a:r>
              <a:endParaRPr lang="en-US" sz="1800" dirty="0">
                <a:solidFill>
                  <a:srgbClr val="FF0000"/>
                </a:solidFill>
                <a:latin typeface="Symbol" charset="0"/>
              </a:endParaRPr>
            </a:p>
          </p:txBody>
        </p:sp>
      </p:grpSp>
      <p:grpSp>
        <p:nvGrpSpPr>
          <p:cNvPr id="614511" name="Group 111">
            <a:extLst>
              <a:ext uri="{FF2B5EF4-FFF2-40B4-BE49-F238E27FC236}">
                <a16:creationId xmlns:a16="http://schemas.microsoft.com/office/drawing/2014/main" id="{279536F5-E5D2-97B2-B2CE-214EABEF3BCA}"/>
              </a:ext>
            </a:extLst>
          </p:cNvPr>
          <p:cNvGrpSpPr>
            <a:grpSpLocks/>
          </p:cNvGrpSpPr>
          <p:nvPr/>
        </p:nvGrpSpPr>
        <p:grpSpPr bwMode="auto">
          <a:xfrm>
            <a:off x="1647825" y="1119188"/>
            <a:ext cx="4862513" cy="2009775"/>
            <a:chOff x="424" y="760"/>
            <a:chExt cx="4084" cy="1688"/>
          </a:xfrm>
        </p:grpSpPr>
        <p:grpSp>
          <p:nvGrpSpPr>
            <p:cNvPr id="65546" name="Group 98">
              <a:extLst>
                <a:ext uri="{FF2B5EF4-FFF2-40B4-BE49-F238E27FC236}">
                  <a16:creationId xmlns:a16="http://schemas.microsoft.com/office/drawing/2014/main" id="{E69C5E66-61F0-BB82-8213-9DDFC761DB2E}"/>
                </a:ext>
              </a:extLst>
            </p:cNvPr>
            <p:cNvGrpSpPr>
              <a:grpSpLocks/>
            </p:cNvGrpSpPr>
            <p:nvPr/>
          </p:nvGrpSpPr>
          <p:grpSpPr bwMode="auto">
            <a:xfrm>
              <a:off x="2666" y="760"/>
              <a:ext cx="1842" cy="1688"/>
              <a:chOff x="2666" y="760"/>
              <a:chExt cx="1842" cy="1688"/>
            </a:xfrm>
          </p:grpSpPr>
          <p:grpSp>
            <p:nvGrpSpPr>
              <p:cNvPr id="65549" name="Group 83">
                <a:extLst>
                  <a:ext uri="{FF2B5EF4-FFF2-40B4-BE49-F238E27FC236}">
                    <a16:creationId xmlns:a16="http://schemas.microsoft.com/office/drawing/2014/main" id="{C81FDE66-9F7F-3377-74FE-2DE1248F7AF5}"/>
                  </a:ext>
                </a:extLst>
              </p:cNvPr>
              <p:cNvGrpSpPr>
                <a:grpSpLocks/>
              </p:cNvGrpSpPr>
              <p:nvPr/>
            </p:nvGrpSpPr>
            <p:grpSpPr bwMode="auto">
              <a:xfrm>
                <a:off x="3168" y="1554"/>
                <a:ext cx="1008" cy="561"/>
                <a:chOff x="3168" y="1064"/>
                <a:chExt cx="1008" cy="561"/>
              </a:xfrm>
            </p:grpSpPr>
            <p:sp>
              <p:nvSpPr>
                <p:cNvPr id="614461" name="Line 61">
                  <a:extLst>
                    <a:ext uri="{FF2B5EF4-FFF2-40B4-BE49-F238E27FC236}">
                      <a16:creationId xmlns:a16="http://schemas.microsoft.com/office/drawing/2014/main" id="{95BCF98B-A1FF-9A64-CBFD-418D8E562C7E}"/>
                    </a:ext>
                  </a:extLst>
                </p:cNvPr>
                <p:cNvSpPr>
                  <a:spLocks noChangeShapeType="1"/>
                </p:cNvSpPr>
                <p:nvPr/>
              </p:nvSpPr>
              <p:spPr bwMode="auto">
                <a:xfrm>
                  <a:off x="3168" y="1104"/>
                  <a:ext cx="1008" cy="0"/>
                </a:xfrm>
                <a:prstGeom prst="line">
                  <a:avLst/>
                </a:prstGeom>
                <a:noFill/>
                <a:ln w="38100">
                  <a:solidFill>
                    <a:srgbClr val="0099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62" name="Line 62">
                  <a:extLst>
                    <a:ext uri="{FF2B5EF4-FFF2-40B4-BE49-F238E27FC236}">
                      <a16:creationId xmlns:a16="http://schemas.microsoft.com/office/drawing/2014/main" id="{D094B3C9-CFCA-F41D-E569-1FF930C098C5}"/>
                    </a:ext>
                  </a:extLst>
                </p:cNvPr>
                <p:cNvSpPr>
                  <a:spLocks noChangeShapeType="1"/>
                </p:cNvSpPr>
                <p:nvPr/>
              </p:nvSpPr>
              <p:spPr bwMode="auto">
                <a:xfrm>
                  <a:off x="3168" y="1536"/>
                  <a:ext cx="1008" cy="0"/>
                </a:xfrm>
                <a:prstGeom prst="line">
                  <a:avLst/>
                </a:prstGeom>
                <a:noFill/>
                <a:ln w="38100">
                  <a:solidFill>
                    <a:srgbClr val="0099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69" name="Text Box 69">
                  <a:extLst>
                    <a:ext uri="{FF2B5EF4-FFF2-40B4-BE49-F238E27FC236}">
                      <a16:creationId xmlns:a16="http://schemas.microsoft.com/office/drawing/2014/main" id="{15D2131B-E4CB-4AE7-1AF2-C68FF1E73E81}"/>
                    </a:ext>
                  </a:extLst>
                </p:cNvPr>
                <p:cNvSpPr txBox="1">
                  <a:spLocks noChangeArrowheads="1"/>
                </p:cNvSpPr>
                <p:nvPr/>
              </p:nvSpPr>
              <p:spPr bwMode="auto">
                <a:xfrm>
                  <a:off x="3792" y="1152"/>
                  <a:ext cx="97" cy="233"/>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sz="1800">
                      <a:latin typeface="Times" charset="0"/>
                    </a:rPr>
                    <a:t>*</a:t>
                  </a:r>
                </a:p>
              </p:txBody>
            </p:sp>
            <p:sp>
              <p:nvSpPr>
                <p:cNvPr id="614470" name="Text Box 70">
                  <a:extLst>
                    <a:ext uri="{FF2B5EF4-FFF2-40B4-BE49-F238E27FC236}">
                      <a16:creationId xmlns:a16="http://schemas.microsoft.com/office/drawing/2014/main" id="{DAAC6C9A-C0CB-CD9C-940E-8BC10767B9A8}"/>
                    </a:ext>
                  </a:extLst>
                </p:cNvPr>
                <p:cNvSpPr txBox="1">
                  <a:spLocks noChangeArrowheads="1"/>
                </p:cNvSpPr>
                <p:nvPr/>
              </p:nvSpPr>
              <p:spPr bwMode="auto">
                <a:xfrm>
                  <a:off x="3888" y="1392"/>
                  <a:ext cx="97" cy="233"/>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sz="1800">
                      <a:latin typeface="Times" charset="0"/>
                    </a:rPr>
                    <a:t>*</a:t>
                  </a:r>
                </a:p>
              </p:txBody>
            </p:sp>
            <p:sp>
              <p:nvSpPr>
                <p:cNvPr id="614471" name="Text Box 71">
                  <a:extLst>
                    <a:ext uri="{FF2B5EF4-FFF2-40B4-BE49-F238E27FC236}">
                      <a16:creationId xmlns:a16="http://schemas.microsoft.com/office/drawing/2014/main" id="{F74B8EBB-BFE3-CB15-ECEF-993378E3DD73}"/>
                    </a:ext>
                  </a:extLst>
                </p:cNvPr>
                <p:cNvSpPr txBox="1">
                  <a:spLocks noChangeArrowheads="1"/>
                </p:cNvSpPr>
                <p:nvPr/>
              </p:nvSpPr>
              <p:spPr bwMode="auto">
                <a:xfrm>
                  <a:off x="3648" y="1152"/>
                  <a:ext cx="97" cy="233"/>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sz="1800">
                      <a:latin typeface="Times" charset="0"/>
                    </a:rPr>
                    <a:t>*</a:t>
                  </a:r>
                </a:p>
              </p:txBody>
            </p:sp>
            <p:sp>
              <p:nvSpPr>
                <p:cNvPr id="614472" name="Text Box 72">
                  <a:extLst>
                    <a:ext uri="{FF2B5EF4-FFF2-40B4-BE49-F238E27FC236}">
                      <a16:creationId xmlns:a16="http://schemas.microsoft.com/office/drawing/2014/main" id="{02A7F80F-2B92-3138-A8E8-402C618B13CD}"/>
                    </a:ext>
                  </a:extLst>
                </p:cNvPr>
                <p:cNvSpPr txBox="1">
                  <a:spLocks noChangeArrowheads="1"/>
                </p:cNvSpPr>
                <p:nvPr/>
              </p:nvSpPr>
              <p:spPr bwMode="auto">
                <a:xfrm>
                  <a:off x="3600" y="1344"/>
                  <a:ext cx="97" cy="233"/>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sz="1800">
                      <a:latin typeface="Times" charset="0"/>
                    </a:rPr>
                    <a:t>*</a:t>
                  </a:r>
                </a:p>
              </p:txBody>
            </p:sp>
            <p:sp>
              <p:nvSpPr>
                <p:cNvPr id="614473" name="Text Box 73">
                  <a:extLst>
                    <a:ext uri="{FF2B5EF4-FFF2-40B4-BE49-F238E27FC236}">
                      <a16:creationId xmlns:a16="http://schemas.microsoft.com/office/drawing/2014/main" id="{B7924D17-4E9C-B548-02C5-E600CA0E059B}"/>
                    </a:ext>
                  </a:extLst>
                </p:cNvPr>
                <p:cNvSpPr txBox="1">
                  <a:spLocks noChangeArrowheads="1"/>
                </p:cNvSpPr>
                <p:nvPr/>
              </p:nvSpPr>
              <p:spPr bwMode="auto">
                <a:xfrm>
                  <a:off x="3360" y="1248"/>
                  <a:ext cx="97" cy="233"/>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sz="1800">
                      <a:latin typeface="Times" charset="0"/>
                    </a:rPr>
                    <a:t>*</a:t>
                  </a:r>
                </a:p>
              </p:txBody>
            </p:sp>
            <p:sp>
              <p:nvSpPr>
                <p:cNvPr id="614474" name="Text Box 74">
                  <a:extLst>
                    <a:ext uri="{FF2B5EF4-FFF2-40B4-BE49-F238E27FC236}">
                      <a16:creationId xmlns:a16="http://schemas.microsoft.com/office/drawing/2014/main" id="{3425EDC0-E96A-0A5F-9E35-C647FB96D768}"/>
                    </a:ext>
                  </a:extLst>
                </p:cNvPr>
                <p:cNvSpPr txBox="1">
                  <a:spLocks noChangeArrowheads="1"/>
                </p:cNvSpPr>
                <p:nvPr/>
              </p:nvSpPr>
              <p:spPr bwMode="auto">
                <a:xfrm>
                  <a:off x="3408" y="1064"/>
                  <a:ext cx="97" cy="233"/>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sz="1800">
                      <a:latin typeface="Times" charset="0"/>
                    </a:rPr>
                    <a:t>*</a:t>
                  </a:r>
                </a:p>
              </p:txBody>
            </p:sp>
            <p:sp>
              <p:nvSpPr>
                <p:cNvPr id="614475" name="Text Box 75">
                  <a:extLst>
                    <a:ext uri="{FF2B5EF4-FFF2-40B4-BE49-F238E27FC236}">
                      <a16:creationId xmlns:a16="http://schemas.microsoft.com/office/drawing/2014/main" id="{472DDD74-FDB3-93BF-1426-F14C61F17D1F}"/>
                    </a:ext>
                  </a:extLst>
                </p:cNvPr>
                <p:cNvSpPr txBox="1">
                  <a:spLocks noChangeArrowheads="1"/>
                </p:cNvSpPr>
                <p:nvPr/>
              </p:nvSpPr>
              <p:spPr bwMode="auto">
                <a:xfrm>
                  <a:off x="3312" y="1344"/>
                  <a:ext cx="97" cy="233"/>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sz="1800">
                      <a:latin typeface="Times" charset="0"/>
                    </a:rPr>
                    <a:t>*</a:t>
                  </a:r>
                </a:p>
              </p:txBody>
            </p:sp>
            <p:sp>
              <p:nvSpPr>
                <p:cNvPr id="614476" name="Text Box 76">
                  <a:extLst>
                    <a:ext uri="{FF2B5EF4-FFF2-40B4-BE49-F238E27FC236}">
                      <a16:creationId xmlns:a16="http://schemas.microsoft.com/office/drawing/2014/main" id="{4D8FF52E-6AC4-10C5-455D-304CCB7C054B}"/>
                    </a:ext>
                  </a:extLst>
                </p:cNvPr>
                <p:cNvSpPr txBox="1">
                  <a:spLocks noChangeArrowheads="1"/>
                </p:cNvSpPr>
                <p:nvPr/>
              </p:nvSpPr>
              <p:spPr bwMode="auto">
                <a:xfrm>
                  <a:off x="3216" y="1152"/>
                  <a:ext cx="97" cy="233"/>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sz="1800">
                      <a:latin typeface="Times" charset="0"/>
                    </a:rPr>
                    <a:t>*</a:t>
                  </a:r>
                </a:p>
              </p:txBody>
            </p:sp>
            <p:sp>
              <p:nvSpPr>
                <p:cNvPr id="614477" name="Text Box 77">
                  <a:extLst>
                    <a:ext uri="{FF2B5EF4-FFF2-40B4-BE49-F238E27FC236}">
                      <a16:creationId xmlns:a16="http://schemas.microsoft.com/office/drawing/2014/main" id="{88E91399-844E-F68C-B628-F9361025BA97}"/>
                    </a:ext>
                  </a:extLst>
                </p:cNvPr>
                <p:cNvSpPr txBox="1">
                  <a:spLocks noChangeArrowheads="1"/>
                </p:cNvSpPr>
                <p:nvPr/>
              </p:nvSpPr>
              <p:spPr bwMode="auto">
                <a:xfrm>
                  <a:off x="3168" y="1344"/>
                  <a:ext cx="97" cy="233"/>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sz="1800">
                      <a:latin typeface="Times" charset="0"/>
                    </a:rPr>
                    <a:t>*</a:t>
                  </a:r>
                </a:p>
              </p:txBody>
            </p:sp>
            <p:sp>
              <p:nvSpPr>
                <p:cNvPr id="614479" name="Text Box 79">
                  <a:extLst>
                    <a:ext uri="{FF2B5EF4-FFF2-40B4-BE49-F238E27FC236}">
                      <a16:creationId xmlns:a16="http://schemas.microsoft.com/office/drawing/2014/main" id="{C06609DA-1B59-0E10-B30F-ABF20DD507AD}"/>
                    </a:ext>
                  </a:extLst>
                </p:cNvPr>
                <p:cNvSpPr txBox="1">
                  <a:spLocks noChangeArrowheads="1"/>
                </p:cNvSpPr>
                <p:nvPr/>
              </p:nvSpPr>
              <p:spPr bwMode="auto">
                <a:xfrm>
                  <a:off x="4032" y="1296"/>
                  <a:ext cx="97" cy="233"/>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sz="1800">
                      <a:latin typeface="Times" charset="0"/>
                    </a:rPr>
                    <a:t>*</a:t>
                  </a:r>
                </a:p>
              </p:txBody>
            </p:sp>
            <p:sp>
              <p:nvSpPr>
                <p:cNvPr id="614480" name="Text Box 80">
                  <a:extLst>
                    <a:ext uri="{FF2B5EF4-FFF2-40B4-BE49-F238E27FC236}">
                      <a16:creationId xmlns:a16="http://schemas.microsoft.com/office/drawing/2014/main" id="{F9899449-CA2A-E718-9279-C52E5EE20FE6}"/>
                    </a:ext>
                  </a:extLst>
                </p:cNvPr>
                <p:cNvSpPr txBox="1">
                  <a:spLocks noChangeArrowheads="1"/>
                </p:cNvSpPr>
                <p:nvPr/>
              </p:nvSpPr>
              <p:spPr bwMode="auto">
                <a:xfrm>
                  <a:off x="3504" y="1200"/>
                  <a:ext cx="97" cy="233"/>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sz="1800">
                      <a:latin typeface="Times" charset="0"/>
                    </a:rPr>
                    <a:t>*</a:t>
                  </a:r>
                </a:p>
              </p:txBody>
            </p:sp>
            <p:sp>
              <p:nvSpPr>
                <p:cNvPr id="614481" name="Text Box 81">
                  <a:extLst>
                    <a:ext uri="{FF2B5EF4-FFF2-40B4-BE49-F238E27FC236}">
                      <a16:creationId xmlns:a16="http://schemas.microsoft.com/office/drawing/2014/main" id="{C7D0E40F-6F6F-5758-E783-B3B8E0419E43}"/>
                    </a:ext>
                  </a:extLst>
                </p:cNvPr>
                <p:cNvSpPr txBox="1">
                  <a:spLocks noChangeArrowheads="1"/>
                </p:cNvSpPr>
                <p:nvPr/>
              </p:nvSpPr>
              <p:spPr bwMode="auto">
                <a:xfrm>
                  <a:off x="3984" y="1104"/>
                  <a:ext cx="97" cy="233"/>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sz="1800">
                      <a:latin typeface="Times" charset="0"/>
                    </a:rPr>
                    <a:t>*</a:t>
                  </a:r>
                </a:p>
              </p:txBody>
            </p:sp>
            <p:sp>
              <p:nvSpPr>
                <p:cNvPr id="614482" name="Text Box 82">
                  <a:extLst>
                    <a:ext uri="{FF2B5EF4-FFF2-40B4-BE49-F238E27FC236}">
                      <a16:creationId xmlns:a16="http://schemas.microsoft.com/office/drawing/2014/main" id="{6CA8CFAD-6024-1840-C8F0-3D0E67818E2D}"/>
                    </a:ext>
                  </a:extLst>
                </p:cNvPr>
                <p:cNvSpPr txBox="1">
                  <a:spLocks noChangeArrowheads="1"/>
                </p:cNvSpPr>
                <p:nvPr/>
              </p:nvSpPr>
              <p:spPr bwMode="auto">
                <a:xfrm>
                  <a:off x="3744" y="1306"/>
                  <a:ext cx="97" cy="233"/>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defRPr/>
                  </a:pPr>
                  <a:r>
                    <a:rPr lang="en-US" sz="1800">
                      <a:latin typeface="Times" charset="0"/>
                    </a:rPr>
                    <a:t>*</a:t>
                  </a:r>
                </a:p>
              </p:txBody>
            </p:sp>
          </p:grpSp>
          <p:sp>
            <p:nvSpPr>
              <p:cNvPr id="614485" name="Line 85">
                <a:extLst>
                  <a:ext uri="{FF2B5EF4-FFF2-40B4-BE49-F238E27FC236}">
                    <a16:creationId xmlns:a16="http://schemas.microsoft.com/office/drawing/2014/main" id="{1AA5A35E-FC11-90C7-7F47-EF4364B75912}"/>
                  </a:ext>
                </a:extLst>
              </p:cNvPr>
              <p:cNvSpPr>
                <a:spLocks noChangeAspect="1" noChangeShapeType="1"/>
              </p:cNvSpPr>
              <p:nvPr/>
            </p:nvSpPr>
            <p:spPr bwMode="auto">
              <a:xfrm rot="16674021" flipH="1">
                <a:off x="3606" y="2107"/>
                <a:ext cx="288" cy="181"/>
              </a:xfrm>
              <a:prstGeom prst="line">
                <a:avLst/>
              </a:prstGeom>
              <a:noFill/>
              <a:ln w="9525">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sz="1800">
                  <a:latin typeface="Times" charset="0"/>
                </a:endParaRPr>
              </a:p>
            </p:txBody>
          </p:sp>
          <p:sp>
            <p:nvSpPr>
              <p:cNvPr id="614486" name="Line 86">
                <a:extLst>
                  <a:ext uri="{FF2B5EF4-FFF2-40B4-BE49-F238E27FC236}">
                    <a16:creationId xmlns:a16="http://schemas.microsoft.com/office/drawing/2014/main" id="{185BB69E-216D-3B4D-981D-D6B0D3A0867E}"/>
                  </a:ext>
                </a:extLst>
              </p:cNvPr>
              <p:cNvSpPr>
                <a:spLocks noChangeAspect="1" noChangeShapeType="1"/>
              </p:cNvSpPr>
              <p:nvPr/>
            </p:nvSpPr>
            <p:spPr bwMode="auto">
              <a:xfrm rot="-4933874" flipH="1" flipV="1">
                <a:off x="3318" y="2140"/>
                <a:ext cx="324" cy="144"/>
              </a:xfrm>
              <a:prstGeom prst="line">
                <a:avLst/>
              </a:prstGeom>
              <a:noFill/>
              <a:ln w="9525">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sz="1800">
                  <a:latin typeface="Times" charset="0"/>
                </a:endParaRPr>
              </a:p>
            </p:txBody>
          </p:sp>
          <p:sp>
            <p:nvSpPr>
              <p:cNvPr id="614487" name="Line 87">
                <a:extLst>
                  <a:ext uri="{FF2B5EF4-FFF2-40B4-BE49-F238E27FC236}">
                    <a16:creationId xmlns:a16="http://schemas.microsoft.com/office/drawing/2014/main" id="{FCC33506-7DE3-EFAA-B8D7-1B69DD685D6F}"/>
                  </a:ext>
                </a:extLst>
              </p:cNvPr>
              <p:cNvSpPr>
                <a:spLocks noChangeAspect="1" noChangeShapeType="1"/>
              </p:cNvSpPr>
              <p:nvPr/>
            </p:nvSpPr>
            <p:spPr bwMode="auto">
              <a:xfrm flipV="1">
                <a:off x="3624" y="2016"/>
                <a:ext cx="0" cy="432"/>
              </a:xfrm>
              <a:prstGeom prst="line">
                <a:avLst/>
              </a:prstGeom>
              <a:noFill/>
              <a:ln w="2857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sz="1800">
                  <a:latin typeface="Times" charset="0"/>
                </a:endParaRPr>
              </a:p>
            </p:txBody>
          </p:sp>
          <p:sp>
            <p:nvSpPr>
              <p:cNvPr id="614488" name="Line 88">
                <a:extLst>
                  <a:ext uri="{FF2B5EF4-FFF2-40B4-BE49-F238E27FC236}">
                    <a16:creationId xmlns:a16="http://schemas.microsoft.com/office/drawing/2014/main" id="{DEE1B80E-7E66-71A5-A4E7-E3B510490099}"/>
                  </a:ext>
                </a:extLst>
              </p:cNvPr>
              <p:cNvSpPr>
                <a:spLocks noChangeAspect="1" noChangeShapeType="1"/>
              </p:cNvSpPr>
              <p:nvPr/>
            </p:nvSpPr>
            <p:spPr bwMode="auto">
              <a:xfrm rot="4925979" flipH="1" flipV="1">
                <a:off x="3606" y="1243"/>
                <a:ext cx="288" cy="181"/>
              </a:xfrm>
              <a:prstGeom prst="line">
                <a:avLst/>
              </a:prstGeom>
              <a:noFill/>
              <a:ln w="9525">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sz="1800">
                  <a:latin typeface="Times" charset="0"/>
                </a:endParaRPr>
              </a:p>
            </p:txBody>
          </p:sp>
          <p:sp>
            <p:nvSpPr>
              <p:cNvPr id="614489" name="Line 89">
                <a:extLst>
                  <a:ext uri="{FF2B5EF4-FFF2-40B4-BE49-F238E27FC236}">
                    <a16:creationId xmlns:a16="http://schemas.microsoft.com/office/drawing/2014/main" id="{558556DB-AA45-9668-1175-93D9F94319B7}"/>
                  </a:ext>
                </a:extLst>
              </p:cNvPr>
              <p:cNvSpPr>
                <a:spLocks noChangeAspect="1" noChangeShapeType="1"/>
              </p:cNvSpPr>
              <p:nvPr/>
            </p:nvSpPr>
            <p:spPr bwMode="auto">
              <a:xfrm rot="4933874" flipH="1">
                <a:off x="3318" y="1276"/>
                <a:ext cx="324" cy="144"/>
              </a:xfrm>
              <a:prstGeom prst="line">
                <a:avLst/>
              </a:prstGeom>
              <a:noFill/>
              <a:ln w="9525">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sz="1800">
                  <a:latin typeface="Times" charset="0"/>
                </a:endParaRPr>
              </a:p>
            </p:txBody>
          </p:sp>
          <p:sp>
            <p:nvSpPr>
              <p:cNvPr id="614490" name="Line 90">
                <a:extLst>
                  <a:ext uri="{FF2B5EF4-FFF2-40B4-BE49-F238E27FC236}">
                    <a16:creationId xmlns:a16="http://schemas.microsoft.com/office/drawing/2014/main" id="{EA1FF6C9-7ECA-7373-66C9-FF6B01F90874}"/>
                  </a:ext>
                </a:extLst>
              </p:cNvPr>
              <p:cNvSpPr>
                <a:spLocks noChangeAspect="1" noChangeShapeType="1"/>
              </p:cNvSpPr>
              <p:nvPr/>
            </p:nvSpPr>
            <p:spPr bwMode="auto">
              <a:xfrm>
                <a:off x="3624" y="864"/>
                <a:ext cx="0" cy="720"/>
              </a:xfrm>
              <a:prstGeom prst="line">
                <a:avLst/>
              </a:prstGeom>
              <a:noFill/>
              <a:ln w="2857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sz="1800">
                  <a:latin typeface="Times" charset="0"/>
                </a:endParaRPr>
              </a:p>
            </p:txBody>
          </p:sp>
          <p:sp>
            <p:nvSpPr>
              <p:cNvPr id="614493" name="Text Box 93">
                <a:extLst>
                  <a:ext uri="{FF2B5EF4-FFF2-40B4-BE49-F238E27FC236}">
                    <a16:creationId xmlns:a16="http://schemas.microsoft.com/office/drawing/2014/main" id="{D33AAF3B-2335-095B-E133-20B2A82B4234}"/>
                  </a:ext>
                </a:extLst>
              </p:cNvPr>
              <p:cNvSpPr txBox="1">
                <a:spLocks noChangeArrowheads="1"/>
              </p:cNvSpPr>
              <p:nvPr/>
            </p:nvSpPr>
            <p:spPr bwMode="auto">
              <a:xfrm>
                <a:off x="3599" y="760"/>
                <a:ext cx="909" cy="543"/>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dirty="0">
                    <a:solidFill>
                      <a:srgbClr val="FF0000"/>
                    </a:solidFill>
                    <a:latin typeface="Times" charset="0"/>
                  </a:rPr>
                  <a:t>Incident </a:t>
                </a:r>
              </a:p>
              <a:p>
                <a:pPr>
                  <a:defRPr/>
                </a:pPr>
                <a:r>
                  <a:rPr lang="en-US" sz="1800" dirty="0">
                    <a:solidFill>
                      <a:srgbClr val="FF0000"/>
                    </a:solidFill>
                    <a:latin typeface="Times" charset="0"/>
                  </a:rPr>
                  <a:t>Radiation</a:t>
                </a:r>
              </a:p>
            </p:txBody>
          </p:sp>
          <p:sp>
            <p:nvSpPr>
              <p:cNvPr id="614494" name="Text Box 94">
                <a:extLst>
                  <a:ext uri="{FF2B5EF4-FFF2-40B4-BE49-F238E27FC236}">
                    <a16:creationId xmlns:a16="http://schemas.microsoft.com/office/drawing/2014/main" id="{B47CCC4C-1D01-E263-CBBB-EAC6793E58C7}"/>
                  </a:ext>
                </a:extLst>
              </p:cNvPr>
              <p:cNvSpPr txBox="1">
                <a:spLocks noChangeArrowheads="1"/>
              </p:cNvSpPr>
              <p:nvPr/>
            </p:nvSpPr>
            <p:spPr bwMode="auto">
              <a:xfrm>
                <a:off x="2666" y="882"/>
                <a:ext cx="925" cy="543"/>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a:defRPr/>
                </a:pPr>
                <a:r>
                  <a:rPr lang="en-US" sz="1800">
                    <a:solidFill>
                      <a:srgbClr val="0000FF"/>
                    </a:solidFill>
                    <a:latin typeface="Times" charset="0"/>
                  </a:rPr>
                  <a:t>Scattered </a:t>
                </a:r>
              </a:p>
              <a:p>
                <a:pPr algn="r">
                  <a:defRPr/>
                </a:pPr>
                <a:r>
                  <a:rPr lang="en-US" sz="1800">
                    <a:solidFill>
                      <a:srgbClr val="0000FF"/>
                    </a:solidFill>
                    <a:latin typeface="Times" charset="0"/>
                  </a:rPr>
                  <a:t>Radiation</a:t>
                </a:r>
              </a:p>
            </p:txBody>
          </p:sp>
          <p:sp>
            <p:nvSpPr>
              <p:cNvPr id="614495" name="Line 95">
                <a:extLst>
                  <a:ext uri="{FF2B5EF4-FFF2-40B4-BE49-F238E27FC236}">
                    <a16:creationId xmlns:a16="http://schemas.microsoft.com/office/drawing/2014/main" id="{6ADE4599-1E2B-81E1-405C-6A1EDF6E51DA}"/>
                  </a:ext>
                </a:extLst>
              </p:cNvPr>
              <p:cNvSpPr>
                <a:spLocks noChangeShapeType="1"/>
              </p:cNvSpPr>
              <p:nvPr/>
            </p:nvSpPr>
            <p:spPr bwMode="auto">
              <a:xfrm flipV="1">
                <a:off x="2880" y="1584"/>
                <a:ext cx="240" cy="96"/>
              </a:xfrm>
              <a:prstGeom prst="line">
                <a:avLst/>
              </a:prstGeom>
              <a:noFill/>
              <a:ln w="28575">
                <a:solidFill>
                  <a:schemeClr val="tx1"/>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497" name="Line 97">
                <a:extLst>
                  <a:ext uri="{FF2B5EF4-FFF2-40B4-BE49-F238E27FC236}">
                    <a16:creationId xmlns:a16="http://schemas.microsoft.com/office/drawing/2014/main" id="{D83670F3-FC9F-77E2-7E93-A7D44A0BF734}"/>
                  </a:ext>
                </a:extLst>
              </p:cNvPr>
              <p:cNvSpPr>
                <a:spLocks noChangeShapeType="1"/>
              </p:cNvSpPr>
              <p:nvPr/>
            </p:nvSpPr>
            <p:spPr bwMode="auto">
              <a:xfrm>
                <a:off x="2880" y="1920"/>
                <a:ext cx="240" cy="96"/>
              </a:xfrm>
              <a:prstGeom prst="line">
                <a:avLst/>
              </a:prstGeom>
              <a:noFill/>
              <a:ln w="28575">
                <a:solidFill>
                  <a:schemeClr val="tx1"/>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grpSp>
        <p:sp>
          <p:nvSpPr>
            <p:cNvPr id="614508" name="Line 108">
              <a:extLst>
                <a:ext uri="{FF2B5EF4-FFF2-40B4-BE49-F238E27FC236}">
                  <a16:creationId xmlns:a16="http://schemas.microsoft.com/office/drawing/2014/main" id="{A41F50CA-3F76-CD93-F8F9-1876C5FF57DB}"/>
                </a:ext>
              </a:extLst>
            </p:cNvPr>
            <p:cNvSpPr>
              <a:spLocks noChangeAspect="1" noChangeShapeType="1"/>
            </p:cNvSpPr>
            <p:nvPr/>
          </p:nvSpPr>
          <p:spPr bwMode="auto">
            <a:xfrm>
              <a:off x="424" y="1680"/>
              <a:ext cx="2460" cy="0"/>
            </a:xfrm>
            <a:prstGeom prst="line">
              <a:avLst/>
            </a:prstGeom>
            <a:noFill/>
            <a:ln w="28575">
              <a:solidFill>
                <a:srgbClr val="0099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614509" name="Line 109">
              <a:extLst>
                <a:ext uri="{FF2B5EF4-FFF2-40B4-BE49-F238E27FC236}">
                  <a16:creationId xmlns:a16="http://schemas.microsoft.com/office/drawing/2014/main" id="{15BB6BBC-2C93-EE42-CB9B-755B81E7FBDF}"/>
                </a:ext>
              </a:extLst>
            </p:cNvPr>
            <p:cNvSpPr>
              <a:spLocks noChangeAspect="1" noChangeShapeType="1"/>
            </p:cNvSpPr>
            <p:nvPr/>
          </p:nvSpPr>
          <p:spPr bwMode="auto">
            <a:xfrm>
              <a:off x="424" y="1920"/>
              <a:ext cx="2460" cy="0"/>
            </a:xfrm>
            <a:prstGeom prst="line">
              <a:avLst/>
            </a:prstGeom>
            <a:noFill/>
            <a:ln w="28575">
              <a:solidFill>
                <a:srgbClr val="009900"/>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grpSp>
      <p:graphicFrame>
        <p:nvGraphicFramePr>
          <p:cNvPr id="614512" name="Object 112">
            <a:extLst>
              <a:ext uri="{FF2B5EF4-FFF2-40B4-BE49-F238E27FC236}">
                <a16:creationId xmlns:a16="http://schemas.microsoft.com/office/drawing/2014/main" id="{3978BC16-AB0A-DED8-2897-2E006A99DB3A}"/>
              </a:ext>
            </a:extLst>
          </p:cNvPr>
          <p:cNvGraphicFramePr>
            <a:graphicFrameLocks noChangeAspect="1"/>
          </p:cNvGraphicFramePr>
          <p:nvPr/>
        </p:nvGraphicFramePr>
        <p:xfrm>
          <a:off x="4593431" y="3243262"/>
          <a:ext cx="3414713" cy="1100138"/>
        </p:xfrm>
        <a:graphic>
          <a:graphicData uri="http://schemas.openxmlformats.org/presentationml/2006/ole">
            <mc:AlternateContent xmlns:mc="http://schemas.openxmlformats.org/markup-compatibility/2006">
              <mc:Choice xmlns:v="urn:schemas-microsoft-com:vml" Requires="v">
                <p:oleObj name="Equation" r:id="rId5" imgW="69926200" imgH="22529800" progId="Equation.3">
                  <p:embed/>
                </p:oleObj>
              </mc:Choice>
              <mc:Fallback>
                <p:oleObj name="Equation" r:id="rId5" imgW="69926200" imgH="22529800" progId="Equation.3">
                  <p:embed/>
                  <p:pic>
                    <p:nvPicPr>
                      <p:cNvPr id="614512" name="Object 112">
                        <a:extLst>
                          <a:ext uri="{FF2B5EF4-FFF2-40B4-BE49-F238E27FC236}">
                            <a16:creationId xmlns:a16="http://schemas.microsoft.com/office/drawing/2014/main" id="{3978BC16-AB0A-DED8-2897-2E006A99DB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3431" y="3243262"/>
                        <a:ext cx="3414713" cy="1100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14517" name="Line 117">
            <a:extLst>
              <a:ext uri="{FF2B5EF4-FFF2-40B4-BE49-F238E27FC236}">
                <a16:creationId xmlns:a16="http://schemas.microsoft.com/office/drawing/2014/main" id="{EAAD37AA-C4AB-4C4D-668F-52621D63B9F0}"/>
              </a:ext>
            </a:extLst>
          </p:cNvPr>
          <p:cNvSpPr>
            <a:spLocks noChangeShapeType="1"/>
          </p:cNvSpPr>
          <p:nvPr/>
        </p:nvSpPr>
        <p:spPr bwMode="auto">
          <a:xfrm flipV="1">
            <a:off x="2171700" y="842963"/>
            <a:ext cx="228600" cy="114300"/>
          </a:xfrm>
          <a:prstGeom prst="line">
            <a:avLst/>
          </a:prstGeom>
          <a:noFill/>
          <a:ln w="12700">
            <a:solidFill>
              <a:srgbClr val="FF0000"/>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solidFill>
                <a:srgbClr val="FF0000"/>
              </a:solidFill>
              <a:latin typeface="Times" charset="0"/>
            </a:endParaRPr>
          </a:p>
        </p:txBody>
      </p:sp>
    </p:spTree>
    <p:custDataLst>
      <p:tags r:id="rId1"/>
    </p:custData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14510"/>
                                        </p:tgtEl>
                                        <p:attrNameLst>
                                          <p:attrName>style.visibility</p:attrName>
                                        </p:attrNameLst>
                                      </p:cBhvr>
                                      <p:to>
                                        <p:strVal val="visible"/>
                                      </p:to>
                                    </p:set>
                                  </p:childTnLst>
                                  <p:subTnLst>
                                    <p:set>
                                      <p:cBhvr override="childStyle">
                                        <p:cTn dur="1" fill="hold" display="0" masterRel="nextClick" afterEffect="1"/>
                                        <p:tgtEl>
                                          <p:spTgt spid="614510"/>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145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nodeType="clickEffect">
                                  <p:stCondLst>
                                    <p:cond delay="0"/>
                                  </p:stCondLst>
                                  <p:childTnLst>
                                    <p:set>
                                      <p:cBhvr>
                                        <p:cTn id="14" dur="1" fill="hold">
                                          <p:stCondLst>
                                            <p:cond delay="0"/>
                                          </p:stCondLst>
                                        </p:cTn>
                                        <p:tgtEl>
                                          <p:spTgt spid="614499"/>
                                        </p:tgtEl>
                                        <p:attrNameLst>
                                          <p:attrName>style.visibility</p:attrName>
                                        </p:attrNameLst>
                                      </p:cBhvr>
                                      <p:to>
                                        <p:strVal val="visible"/>
                                      </p:to>
                                    </p:set>
                                    <p:anim calcmode="lin" valueType="num">
                                      <p:cBhvr additive="base">
                                        <p:cTn id="15" dur="500" fill="hold"/>
                                        <p:tgtEl>
                                          <p:spTgt spid="614499"/>
                                        </p:tgtEl>
                                        <p:attrNameLst>
                                          <p:attrName>ppt_x</p:attrName>
                                        </p:attrNameLst>
                                      </p:cBhvr>
                                      <p:tavLst>
                                        <p:tav tm="0">
                                          <p:val>
                                            <p:strVal val="1+#ppt_w/2"/>
                                          </p:val>
                                        </p:tav>
                                        <p:tav tm="100000">
                                          <p:val>
                                            <p:strVal val="#ppt_x"/>
                                          </p:val>
                                        </p:tav>
                                      </p:tavLst>
                                    </p:anim>
                                    <p:anim calcmode="lin" valueType="num">
                                      <p:cBhvr additive="base">
                                        <p:cTn id="16" dur="500" fill="hold"/>
                                        <p:tgtEl>
                                          <p:spTgt spid="614499"/>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614512"/>
                                        </p:tgtEl>
                                        <p:attrNameLst>
                                          <p:attrName>style.visibility</p:attrName>
                                        </p:attrNameLst>
                                      </p:cBhvr>
                                      <p:to>
                                        <p:strVal val="visible"/>
                                      </p:to>
                                    </p:set>
                                    <p:anim calcmode="lin" valueType="num">
                                      <p:cBhvr additive="base">
                                        <p:cTn id="21" dur="500" fill="hold"/>
                                        <p:tgtEl>
                                          <p:spTgt spid="614512"/>
                                        </p:tgtEl>
                                        <p:attrNameLst>
                                          <p:attrName>ppt_x</p:attrName>
                                        </p:attrNameLst>
                                      </p:cBhvr>
                                      <p:tavLst>
                                        <p:tav tm="0">
                                          <p:val>
                                            <p:strVal val="#ppt_x"/>
                                          </p:val>
                                        </p:tav>
                                        <p:tav tm="100000">
                                          <p:val>
                                            <p:strVal val="#ppt_x"/>
                                          </p:val>
                                        </p:tav>
                                      </p:tavLst>
                                    </p:anim>
                                    <p:anim calcmode="lin" valueType="num">
                                      <p:cBhvr additive="base">
                                        <p:cTn id="22" dur="500" fill="hold"/>
                                        <p:tgtEl>
                                          <p:spTgt spid="6145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62AF091E-B50A-74F8-1D0E-4B44988D74B5}"/>
              </a:ext>
            </a:extLst>
          </p:cNvPr>
          <p:cNvSpPr>
            <a:spLocks noGrp="1" noChangeArrowheads="1"/>
          </p:cNvSpPr>
          <p:nvPr>
            <p:ph type="title"/>
          </p:nvPr>
        </p:nvSpPr>
        <p:spPr>
          <a:xfrm>
            <a:off x="1853804" y="79772"/>
            <a:ext cx="5860256" cy="400050"/>
          </a:xfrm>
        </p:spPr>
        <p:txBody>
          <a:bodyPr/>
          <a:lstStyle/>
          <a:p>
            <a:r>
              <a:rPr lang="en-US" altLang="en-US" sz="2100">
                <a:ea typeface="ＭＳ Ｐゴシック" panose="020B0600070205080204" pitchFamily="34" charset="-128"/>
              </a:rPr>
              <a:t>Brightness temperature (T</a:t>
            </a:r>
            <a:r>
              <a:rPr lang="en-US" altLang="en-US" sz="2100" baseline="-25000">
                <a:ea typeface="ＭＳ Ｐゴシック" panose="020B0600070205080204" pitchFamily="34" charset="-128"/>
              </a:rPr>
              <a:t>B</a:t>
            </a:r>
            <a:r>
              <a:rPr lang="en-US" altLang="en-US" sz="2100">
                <a:ea typeface="ＭＳ Ｐゴシック" panose="020B0600070205080204" pitchFamily="34" charset="-128"/>
              </a:rPr>
              <a:t>)</a:t>
            </a:r>
          </a:p>
        </p:txBody>
      </p:sp>
      <p:sp>
        <p:nvSpPr>
          <p:cNvPr id="706563" name="Rectangle 3">
            <a:extLst>
              <a:ext uri="{FF2B5EF4-FFF2-40B4-BE49-F238E27FC236}">
                <a16:creationId xmlns:a16="http://schemas.microsoft.com/office/drawing/2014/main" id="{13E52ECB-0962-07C8-DF50-5AAED4CCF25F}"/>
              </a:ext>
            </a:extLst>
          </p:cNvPr>
          <p:cNvSpPr>
            <a:spLocks noChangeArrowheads="1"/>
          </p:cNvSpPr>
          <p:nvPr/>
        </p:nvSpPr>
        <p:spPr bwMode="auto">
          <a:xfrm>
            <a:off x="4075510" y="2361010"/>
            <a:ext cx="6858000"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sz="1800">
              <a:latin typeface="Times" charset="0"/>
            </a:endParaRPr>
          </a:p>
        </p:txBody>
      </p:sp>
      <p:graphicFrame>
        <p:nvGraphicFramePr>
          <p:cNvPr id="66563" name="Object 4">
            <a:extLst>
              <a:ext uri="{FF2B5EF4-FFF2-40B4-BE49-F238E27FC236}">
                <a16:creationId xmlns:a16="http://schemas.microsoft.com/office/drawing/2014/main" id="{12E4519C-2B34-74A2-F180-76433B3457A3}"/>
              </a:ext>
            </a:extLst>
          </p:cNvPr>
          <p:cNvGraphicFramePr>
            <a:graphicFrameLocks noChangeAspect="1"/>
          </p:cNvGraphicFramePr>
          <p:nvPr/>
        </p:nvGraphicFramePr>
        <p:xfrm>
          <a:off x="1571625" y="2740819"/>
          <a:ext cx="2264569" cy="631031"/>
        </p:xfrm>
        <a:graphic>
          <a:graphicData uri="http://schemas.openxmlformats.org/presentationml/2006/ole">
            <mc:AlternateContent xmlns:mc="http://schemas.openxmlformats.org/markup-compatibility/2006">
              <mc:Choice xmlns:v="urn:schemas-microsoft-com:vml" Requires="v">
                <p:oleObj name="Equation" r:id="rId3" imgW="34810700" imgH="12877800" progId="Equation.3">
                  <p:embed/>
                </p:oleObj>
              </mc:Choice>
              <mc:Fallback>
                <p:oleObj name="Equation" r:id="rId3" imgW="34810700" imgH="12877800" progId="Equation.3">
                  <p:embed/>
                  <p:pic>
                    <p:nvPicPr>
                      <p:cNvPr id="66563" name="Object 4">
                        <a:extLst>
                          <a:ext uri="{FF2B5EF4-FFF2-40B4-BE49-F238E27FC236}">
                            <a16:creationId xmlns:a16="http://schemas.microsoft.com/office/drawing/2014/main" id="{12E4519C-2B34-74A2-F180-76433B3457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625" y="2740819"/>
                        <a:ext cx="2264569" cy="631031"/>
                      </a:xfrm>
                      <a:prstGeom prst="rect">
                        <a:avLst/>
                      </a:prstGeom>
                      <a:solidFill>
                        <a:srgbClr val="FFFFCC"/>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06565" name="Text Box 5">
            <a:extLst>
              <a:ext uri="{FF2B5EF4-FFF2-40B4-BE49-F238E27FC236}">
                <a16:creationId xmlns:a16="http://schemas.microsoft.com/office/drawing/2014/main" id="{A8EE177F-ACF9-A705-C7C1-AE7CFA59618C}"/>
              </a:ext>
            </a:extLst>
          </p:cNvPr>
          <p:cNvSpPr txBox="1">
            <a:spLocks noChangeArrowheads="1"/>
          </p:cNvSpPr>
          <p:nvPr/>
        </p:nvSpPr>
        <p:spPr bwMode="auto">
          <a:xfrm>
            <a:off x="1458516" y="2418160"/>
            <a:ext cx="1714500" cy="323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spcBef>
                <a:spcPct val="50000"/>
              </a:spcBef>
            </a:pPr>
            <a:r>
              <a:rPr lang="en-US" altLang="en-US" sz="1500">
                <a:latin typeface="Arial" panose="020B0604020202020204" pitchFamily="34" charset="0"/>
              </a:rPr>
              <a:t>Planck</a:t>
            </a:r>
            <a:r>
              <a:rPr lang="ja-JP" altLang="en-US" sz="1500">
                <a:latin typeface="Arial" panose="020B0604020202020204" pitchFamily="34" charset="0"/>
              </a:rPr>
              <a:t>’</a:t>
            </a:r>
            <a:r>
              <a:rPr lang="en-US" altLang="ja-JP" sz="1500">
                <a:latin typeface="Arial" panose="020B0604020202020204" pitchFamily="34" charset="0"/>
              </a:rPr>
              <a:t>s Law:</a:t>
            </a:r>
            <a:endParaRPr lang="en-US" altLang="en-US" sz="1500">
              <a:latin typeface="Arial" panose="020B0604020202020204" pitchFamily="34" charset="0"/>
            </a:endParaRPr>
          </a:p>
        </p:txBody>
      </p:sp>
      <p:sp>
        <p:nvSpPr>
          <p:cNvPr id="706566" name="Text Box 6">
            <a:extLst>
              <a:ext uri="{FF2B5EF4-FFF2-40B4-BE49-F238E27FC236}">
                <a16:creationId xmlns:a16="http://schemas.microsoft.com/office/drawing/2014/main" id="{2FF38202-FEA8-C256-1E62-624996950D78}"/>
              </a:ext>
            </a:extLst>
          </p:cNvPr>
          <p:cNvSpPr txBox="1">
            <a:spLocks noChangeArrowheads="1"/>
          </p:cNvSpPr>
          <p:nvPr/>
        </p:nvSpPr>
        <p:spPr bwMode="auto">
          <a:xfrm>
            <a:off x="3086100" y="1726407"/>
            <a:ext cx="1714500"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900">
                <a:solidFill>
                  <a:schemeClr val="tx2"/>
                </a:solidFill>
                <a:latin typeface="Arial" panose="020B0604020202020204" pitchFamily="34" charset="0"/>
                <a:sym typeface="Symbol" pitchFamily="2" charset="2"/>
              </a:rPr>
              <a:t>=f : Frequency</a:t>
            </a:r>
            <a:endParaRPr lang="en-US" altLang="en-US" sz="900">
              <a:solidFill>
                <a:schemeClr val="tx2"/>
              </a:solidFill>
              <a:latin typeface="Arial" panose="020B0604020202020204" pitchFamily="34" charset="0"/>
            </a:endParaRPr>
          </a:p>
          <a:p>
            <a:pPr eaLnBrk="1" hangingPunct="1"/>
            <a:r>
              <a:rPr lang="en-US" altLang="en-US" sz="900">
                <a:solidFill>
                  <a:schemeClr val="tx2"/>
                </a:solidFill>
                <a:latin typeface="Arial" panose="020B0604020202020204" pitchFamily="34" charset="0"/>
              </a:rPr>
              <a:t>K : Boltzmann</a:t>
            </a:r>
            <a:r>
              <a:rPr lang="ja-JP" altLang="en-US" sz="900">
                <a:solidFill>
                  <a:schemeClr val="tx2"/>
                </a:solidFill>
                <a:latin typeface="Arial" panose="020B0604020202020204" pitchFamily="34" charset="0"/>
              </a:rPr>
              <a:t>’</a:t>
            </a:r>
            <a:r>
              <a:rPr lang="en-US" altLang="ja-JP" sz="900">
                <a:solidFill>
                  <a:schemeClr val="tx2"/>
                </a:solidFill>
                <a:latin typeface="Arial" panose="020B0604020202020204" pitchFamily="34" charset="0"/>
              </a:rPr>
              <a:t>s constant</a:t>
            </a:r>
          </a:p>
          <a:p>
            <a:pPr eaLnBrk="1" hangingPunct="1"/>
            <a:r>
              <a:rPr lang="en-US" altLang="en-US" sz="900">
                <a:solidFill>
                  <a:schemeClr val="tx2"/>
                </a:solidFill>
                <a:latin typeface="Arial" panose="020B0604020202020204" pitchFamily="34" charset="0"/>
              </a:rPr>
              <a:t>c : Velocity of light</a:t>
            </a:r>
          </a:p>
          <a:p>
            <a:pPr eaLnBrk="1" hangingPunct="1"/>
            <a:r>
              <a:rPr lang="en-US" altLang="en-US" sz="900">
                <a:solidFill>
                  <a:schemeClr val="tx2"/>
                </a:solidFill>
                <a:latin typeface="Arial" panose="020B0604020202020204" pitchFamily="34" charset="0"/>
              </a:rPr>
              <a:t>T : Temperature</a:t>
            </a:r>
          </a:p>
        </p:txBody>
      </p:sp>
      <p:sp>
        <p:nvSpPr>
          <p:cNvPr id="706567" name="Text Box 7">
            <a:extLst>
              <a:ext uri="{FF2B5EF4-FFF2-40B4-BE49-F238E27FC236}">
                <a16:creationId xmlns:a16="http://schemas.microsoft.com/office/drawing/2014/main" id="{F78B04CA-1767-A52B-975E-F05D5440C9F9}"/>
              </a:ext>
            </a:extLst>
          </p:cNvPr>
          <p:cNvSpPr txBox="1">
            <a:spLocks noChangeArrowheads="1"/>
          </p:cNvSpPr>
          <p:nvPr/>
        </p:nvSpPr>
        <p:spPr bwMode="auto">
          <a:xfrm>
            <a:off x="1485900" y="1401366"/>
            <a:ext cx="3829050" cy="3231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buFont typeface="Wingdings" charset="0"/>
              <a:buNone/>
              <a:defRPr/>
            </a:pPr>
            <a:r>
              <a:rPr lang="en-US" sz="1500" dirty="0">
                <a:latin typeface="Arial" charset="0"/>
              </a:rPr>
              <a:t>Rayleigh-Jeans approximation:</a:t>
            </a:r>
          </a:p>
        </p:txBody>
      </p:sp>
      <p:graphicFrame>
        <p:nvGraphicFramePr>
          <p:cNvPr id="66567" name="Object 8">
            <a:extLst>
              <a:ext uri="{FF2B5EF4-FFF2-40B4-BE49-F238E27FC236}">
                <a16:creationId xmlns:a16="http://schemas.microsoft.com/office/drawing/2014/main" id="{38190E2A-9D66-9B07-9236-17B582EB8267}"/>
              </a:ext>
            </a:extLst>
          </p:cNvPr>
          <p:cNvGraphicFramePr>
            <a:graphicFrameLocks noChangeAspect="1"/>
          </p:cNvGraphicFramePr>
          <p:nvPr/>
        </p:nvGraphicFramePr>
        <p:xfrm>
          <a:off x="1543051" y="1825229"/>
          <a:ext cx="1193006" cy="472678"/>
        </p:xfrm>
        <a:graphic>
          <a:graphicData uri="http://schemas.openxmlformats.org/presentationml/2006/ole">
            <mc:AlternateContent xmlns:mc="http://schemas.openxmlformats.org/markup-compatibility/2006">
              <mc:Choice xmlns:v="urn:schemas-microsoft-com:vml" Requires="v">
                <p:oleObj name="Equation" r:id="rId5" imgW="24282400" imgH="9652000" progId="Equation.3">
                  <p:embed/>
                </p:oleObj>
              </mc:Choice>
              <mc:Fallback>
                <p:oleObj name="Equation" r:id="rId5" imgW="24282400" imgH="9652000" progId="Equation.3">
                  <p:embed/>
                  <p:pic>
                    <p:nvPicPr>
                      <p:cNvPr id="66567" name="Object 8">
                        <a:extLst>
                          <a:ext uri="{FF2B5EF4-FFF2-40B4-BE49-F238E27FC236}">
                            <a16:creationId xmlns:a16="http://schemas.microsoft.com/office/drawing/2014/main" id="{38190E2A-9D66-9B07-9236-17B582EB82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3051" y="1825229"/>
                        <a:ext cx="1193006" cy="472678"/>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706569" name="Text Box 9">
            <a:extLst>
              <a:ext uri="{FF2B5EF4-FFF2-40B4-BE49-F238E27FC236}">
                <a16:creationId xmlns:a16="http://schemas.microsoft.com/office/drawing/2014/main" id="{1A87650E-82C5-FC85-C7B7-64569D5BD61E}"/>
              </a:ext>
            </a:extLst>
          </p:cNvPr>
          <p:cNvSpPr txBox="1">
            <a:spLocks noChangeArrowheads="1"/>
          </p:cNvSpPr>
          <p:nvPr/>
        </p:nvSpPr>
        <p:spPr bwMode="auto">
          <a:xfrm>
            <a:off x="1564481" y="640557"/>
            <a:ext cx="6286500" cy="646331"/>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800" dirty="0">
                <a:solidFill>
                  <a:srgbClr val="0000FF"/>
                </a:solidFill>
                <a:latin typeface="Arial" charset="0"/>
              </a:rPr>
              <a:t>At microwave frequencies, electromagnetic radiation  intensity is proportional to temperature.</a:t>
            </a:r>
          </a:p>
        </p:txBody>
      </p:sp>
      <p:graphicFrame>
        <p:nvGraphicFramePr>
          <p:cNvPr id="66569" name="Object 10">
            <a:extLst>
              <a:ext uri="{FF2B5EF4-FFF2-40B4-BE49-F238E27FC236}">
                <a16:creationId xmlns:a16="http://schemas.microsoft.com/office/drawing/2014/main" id="{81C559D5-5763-77B1-29A4-E94598DF3270}"/>
              </a:ext>
            </a:extLst>
          </p:cNvPr>
          <p:cNvGraphicFramePr>
            <a:graphicFrameLocks noChangeAspect="1"/>
          </p:cNvGraphicFramePr>
          <p:nvPr/>
        </p:nvGraphicFramePr>
        <p:xfrm>
          <a:off x="1603773" y="4055269"/>
          <a:ext cx="2682478" cy="516731"/>
        </p:xfrm>
        <a:graphic>
          <a:graphicData uri="http://schemas.openxmlformats.org/presentationml/2006/ole">
            <mc:AlternateContent xmlns:mc="http://schemas.openxmlformats.org/markup-compatibility/2006">
              <mc:Choice xmlns:v="urn:schemas-microsoft-com:vml" Requires="v">
                <p:oleObj name="Equation" r:id="rId7" imgW="41249600" imgH="10528300" progId="Equation.3">
                  <p:embed/>
                </p:oleObj>
              </mc:Choice>
              <mc:Fallback>
                <p:oleObj name="Equation" r:id="rId7" imgW="41249600" imgH="10528300" progId="Equation.3">
                  <p:embed/>
                  <p:pic>
                    <p:nvPicPr>
                      <p:cNvPr id="66569" name="Object 10">
                        <a:extLst>
                          <a:ext uri="{FF2B5EF4-FFF2-40B4-BE49-F238E27FC236}">
                            <a16:creationId xmlns:a16="http://schemas.microsoft.com/office/drawing/2014/main" id="{81C559D5-5763-77B1-29A4-E94598DF32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3773" y="4055269"/>
                        <a:ext cx="2682478" cy="516731"/>
                      </a:xfrm>
                      <a:prstGeom prst="rect">
                        <a:avLst/>
                      </a:prstGeom>
                      <a:solidFill>
                        <a:srgbClr val="FFFFCC"/>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706571" name="Text Box 11">
            <a:extLst>
              <a:ext uri="{FF2B5EF4-FFF2-40B4-BE49-F238E27FC236}">
                <a16:creationId xmlns:a16="http://schemas.microsoft.com/office/drawing/2014/main" id="{11477EF0-ADE1-1F07-67E3-585F6F677BD6}"/>
              </a:ext>
            </a:extLst>
          </p:cNvPr>
          <p:cNvSpPr txBox="1">
            <a:spLocks noChangeArrowheads="1"/>
          </p:cNvSpPr>
          <p:nvPr/>
        </p:nvSpPr>
        <p:spPr bwMode="auto">
          <a:xfrm>
            <a:off x="1414463" y="3557587"/>
            <a:ext cx="4232672" cy="5539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1500">
                <a:latin typeface="Arial" panose="020B0604020202020204" pitchFamily="34" charset="0"/>
              </a:rPr>
              <a:t>First-Order Planck</a:t>
            </a:r>
            <a:r>
              <a:rPr lang="ja-JP" altLang="en-US" sz="1500">
                <a:latin typeface="Arial" panose="020B0604020202020204" pitchFamily="34" charset="0"/>
              </a:rPr>
              <a:t>’</a:t>
            </a:r>
            <a:r>
              <a:rPr lang="en-US" altLang="ja-JP" sz="1500">
                <a:latin typeface="Arial" panose="020B0604020202020204" pitchFamily="34" charset="0"/>
              </a:rPr>
              <a:t>s Law in Radiative Transfer:</a:t>
            </a:r>
          </a:p>
          <a:p>
            <a:pPr eaLnBrk="1" hangingPunct="1"/>
            <a:r>
              <a:rPr lang="en-US" altLang="en-US" sz="1500">
                <a:latin typeface="Arial" panose="020B0604020202020204" pitchFamily="34" charset="0"/>
              </a:rPr>
              <a:t>Use Rayleigh-Jeans, except for T</a:t>
            </a:r>
            <a:r>
              <a:rPr lang="en-US" altLang="en-US" sz="1500" baseline="-25000">
                <a:latin typeface="Arial" panose="020B0604020202020204" pitchFamily="34" charset="0"/>
              </a:rPr>
              <a:t>CB</a:t>
            </a:r>
          </a:p>
        </p:txBody>
      </p:sp>
      <p:sp>
        <p:nvSpPr>
          <p:cNvPr id="706572" name="AutoShape 12">
            <a:extLst>
              <a:ext uri="{FF2B5EF4-FFF2-40B4-BE49-F238E27FC236}">
                <a16:creationId xmlns:a16="http://schemas.microsoft.com/office/drawing/2014/main" id="{946382D6-E9FD-1547-FCAB-35812BE17943}"/>
              </a:ext>
            </a:extLst>
          </p:cNvPr>
          <p:cNvSpPr>
            <a:spLocks noChangeArrowheads="1"/>
          </p:cNvSpPr>
          <p:nvPr/>
        </p:nvSpPr>
        <p:spPr bwMode="auto">
          <a:xfrm>
            <a:off x="4686300" y="1771650"/>
            <a:ext cx="571500" cy="457200"/>
          </a:xfrm>
          <a:prstGeom prst="rightArrow">
            <a:avLst>
              <a:gd name="adj1" fmla="val 50000"/>
              <a:gd name="adj2" fmla="val 31250"/>
            </a:avLst>
          </a:prstGeom>
          <a:solidFill>
            <a:srgbClr val="0000FF"/>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706573" name="AutoShape 13">
            <a:extLst>
              <a:ext uri="{FF2B5EF4-FFF2-40B4-BE49-F238E27FC236}">
                <a16:creationId xmlns:a16="http://schemas.microsoft.com/office/drawing/2014/main" id="{BA1E5E4E-9877-0121-F56E-DDDDEBFF04A5}"/>
              </a:ext>
            </a:extLst>
          </p:cNvPr>
          <p:cNvSpPr>
            <a:spLocks noChangeArrowheads="1"/>
          </p:cNvSpPr>
          <p:nvPr/>
        </p:nvSpPr>
        <p:spPr bwMode="auto">
          <a:xfrm>
            <a:off x="4686300" y="2800350"/>
            <a:ext cx="571500" cy="457200"/>
          </a:xfrm>
          <a:prstGeom prst="rightArrow">
            <a:avLst>
              <a:gd name="adj1" fmla="val 50000"/>
              <a:gd name="adj2" fmla="val 31250"/>
            </a:avLst>
          </a:prstGeom>
          <a:solidFill>
            <a:srgbClr val="0000FF"/>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706574" name="AutoShape 14">
            <a:extLst>
              <a:ext uri="{FF2B5EF4-FFF2-40B4-BE49-F238E27FC236}">
                <a16:creationId xmlns:a16="http://schemas.microsoft.com/office/drawing/2014/main" id="{E053DA00-B3CE-05B4-0079-EFDDE8D0D240}"/>
              </a:ext>
            </a:extLst>
          </p:cNvPr>
          <p:cNvSpPr>
            <a:spLocks noChangeArrowheads="1"/>
          </p:cNvSpPr>
          <p:nvPr/>
        </p:nvSpPr>
        <p:spPr bwMode="auto">
          <a:xfrm>
            <a:off x="4686300" y="4114800"/>
            <a:ext cx="571500" cy="457200"/>
          </a:xfrm>
          <a:prstGeom prst="rightArrow">
            <a:avLst>
              <a:gd name="adj1" fmla="val 50000"/>
              <a:gd name="adj2" fmla="val 31250"/>
            </a:avLst>
          </a:prstGeom>
          <a:solidFill>
            <a:srgbClr val="0000FF"/>
          </a:solidFill>
          <a:ln w="12700">
            <a:solidFill>
              <a:schemeClr val="tx1"/>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800">
              <a:latin typeface="Times" charset="0"/>
            </a:endParaRPr>
          </a:p>
        </p:txBody>
      </p:sp>
      <p:sp>
        <p:nvSpPr>
          <p:cNvPr id="706575" name="Text Box 15">
            <a:extLst>
              <a:ext uri="{FF2B5EF4-FFF2-40B4-BE49-F238E27FC236}">
                <a16:creationId xmlns:a16="http://schemas.microsoft.com/office/drawing/2014/main" id="{272378F0-A7DC-B8EE-981F-611257DE69D8}"/>
              </a:ext>
            </a:extLst>
          </p:cNvPr>
          <p:cNvSpPr txBox="1">
            <a:spLocks noChangeArrowheads="1"/>
          </p:cNvSpPr>
          <p:nvPr/>
        </p:nvSpPr>
        <p:spPr bwMode="auto">
          <a:xfrm>
            <a:off x="5249467" y="1722835"/>
            <a:ext cx="2986715" cy="553998"/>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500" dirty="0">
                <a:latin typeface="Arial" charset="0"/>
              </a:rPr>
              <a:t>Appropriate for </a:t>
            </a:r>
            <a:r>
              <a:rPr lang="en-US" sz="1500" dirty="0" err="1">
                <a:latin typeface="Arial" charset="0"/>
              </a:rPr>
              <a:t>freq</a:t>
            </a:r>
            <a:r>
              <a:rPr lang="en-US" sz="1500" dirty="0">
                <a:latin typeface="Arial" charset="0"/>
              </a:rPr>
              <a:t> ~&lt; 150 GHz,</a:t>
            </a:r>
          </a:p>
          <a:p>
            <a:pPr>
              <a:defRPr/>
            </a:pPr>
            <a:r>
              <a:rPr lang="en-US" sz="1500" dirty="0">
                <a:latin typeface="Arial" charset="0"/>
              </a:rPr>
              <a:t>Down looking radiometers</a:t>
            </a:r>
          </a:p>
        </p:txBody>
      </p:sp>
      <p:sp>
        <p:nvSpPr>
          <p:cNvPr id="706576" name="Text Box 16">
            <a:extLst>
              <a:ext uri="{FF2B5EF4-FFF2-40B4-BE49-F238E27FC236}">
                <a16:creationId xmlns:a16="http://schemas.microsoft.com/office/drawing/2014/main" id="{5B31C432-45ED-A59F-47F6-07F50600017A}"/>
              </a:ext>
            </a:extLst>
          </p:cNvPr>
          <p:cNvSpPr txBox="1">
            <a:spLocks noChangeArrowheads="1"/>
          </p:cNvSpPr>
          <p:nvPr/>
        </p:nvSpPr>
        <p:spPr bwMode="auto">
          <a:xfrm>
            <a:off x="5257800" y="4065985"/>
            <a:ext cx="2526654" cy="553998"/>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500" dirty="0">
                <a:latin typeface="Arial" charset="0"/>
              </a:rPr>
              <a:t>Within 0.15 K of full Planck </a:t>
            </a:r>
          </a:p>
          <a:p>
            <a:pPr>
              <a:defRPr/>
            </a:pPr>
            <a:r>
              <a:rPr lang="en-US" sz="1500" dirty="0">
                <a:latin typeface="Arial" charset="0"/>
              </a:rPr>
              <a:t>to 874 GHz, down looking</a:t>
            </a:r>
          </a:p>
        </p:txBody>
      </p:sp>
      <p:sp>
        <p:nvSpPr>
          <p:cNvPr id="706577" name="Text Box 17">
            <a:extLst>
              <a:ext uri="{FF2B5EF4-FFF2-40B4-BE49-F238E27FC236}">
                <a16:creationId xmlns:a16="http://schemas.microsoft.com/office/drawing/2014/main" id="{98D643B7-ECCF-A006-03DA-06E1DD589B1D}"/>
              </a:ext>
            </a:extLst>
          </p:cNvPr>
          <p:cNvSpPr txBox="1">
            <a:spLocks noChangeArrowheads="1"/>
          </p:cNvSpPr>
          <p:nvPr/>
        </p:nvSpPr>
        <p:spPr bwMode="auto">
          <a:xfrm>
            <a:off x="5245894" y="2751535"/>
            <a:ext cx="2831224" cy="553998"/>
          </a:xfrm>
          <a:prstGeom prst="rect">
            <a:avLst/>
          </a:prstGeom>
          <a:noFill/>
          <a:ln>
            <a:noFill/>
          </a:ln>
          <a:effectLst/>
          <a:extLst>
            <a:ext uri="{909E8E84-426E-40dd-AFC4-6F175D3DCCD1}">
              <a14:hiddenFill xmlns="" xmlns:a14="http://schemas.microsoft.com/office/drawing/2010/main">
                <a:solidFill>
                  <a:srgbClr val="00FF00">
                    <a:alpha val="50000"/>
                  </a:srgbClr>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500" dirty="0">
                <a:latin typeface="Arial" charset="0"/>
              </a:rPr>
              <a:t>Appropriate for all </a:t>
            </a:r>
            <a:r>
              <a:rPr lang="en-US" sz="1500" dirty="0" err="1">
                <a:latin typeface="Arial" charset="0"/>
              </a:rPr>
              <a:t>freq</a:t>
            </a:r>
            <a:r>
              <a:rPr lang="en-US" sz="1500" dirty="0">
                <a:latin typeface="Arial" charset="0"/>
              </a:rPr>
              <a:t>, </a:t>
            </a:r>
          </a:p>
          <a:p>
            <a:pPr>
              <a:defRPr/>
            </a:pPr>
            <a:r>
              <a:rPr lang="en-US" sz="1500" dirty="0">
                <a:latin typeface="Arial" charset="0"/>
              </a:rPr>
              <a:t>up &amp; down looking radiometers</a:t>
            </a:r>
          </a:p>
        </p:txBody>
      </p:sp>
    </p:spTree>
    <p:custDataLst>
      <p:tags r:id="rId1"/>
    </p:custDataLst>
  </p:cSld>
  <p:clrMapOvr>
    <a:masterClrMapping/>
  </p:clrMapOvr>
  <p:transition advClick="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ext Box 50"/>
          <p:cNvSpPr txBox="1">
            <a:spLocks noChangeArrowheads="1"/>
          </p:cNvSpPr>
          <p:nvPr/>
        </p:nvSpPr>
        <p:spPr bwMode="auto">
          <a:xfrm>
            <a:off x="1257299" y="114301"/>
            <a:ext cx="6568003" cy="32993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tabLst>
                <a:tab pos="292100" algn="l"/>
              </a:tabLst>
              <a:defRPr sz="2400">
                <a:solidFill>
                  <a:schemeClr val="tx1"/>
                </a:solidFill>
                <a:latin typeface="Helvetica" charset="0"/>
                <a:ea typeface="ＭＳ Ｐゴシック" charset="0"/>
                <a:cs typeface="ＭＳ Ｐゴシック" charset="0"/>
              </a:defRPr>
            </a:lvl1pPr>
            <a:lvl2pPr marL="742950" indent="-285750">
              <a:tabLst>
                <a:tab pos="292100" algn="l"/>
              </a:tabLst>
              <a:defRPr sz="2400">
                <a:solidFill>
                  <a:schemeClr val="tx1"/>
                </a:solidFill>
                <a:latin typeface="Helvetica" charset="0"/>
                <a:ea typeface="ＭＳ Ｐゴシック" charset="0"/>
              </a:defRPr>
            </a:lvl2pPr>
            <a:lvl3pPr marL="1143000" indent="-228600">
              <a:tabLst>
                <a:tab pos="292100" algn="l"/>
              </a:tabLst>
              <a:defRPr sz="2400">
                <a:solidFill>
                  <a:schemeClr val="tx1"/>
                </a:solidFill>
                <a:latin typeface="Helvetica" charset="0"/>
                <a:ea typeface="ＭＳ Ｐゴシック" charset="0"/>
              </a:defRPr>
            </a:lvl3pPr>
            <a:lvl4pPr marL="1600200" indent="-228600">
              <a:tabLst>
                <a:tab pos="292100" algn="l"/>
              </a:tabLst>
              <a:defRPr sz="2400">
                <a:solidFill>
                  <a:schemeClr val="tx1"/>
                </a:solidFill>
                <a:latin typeface="Helvetica" charset="0"/>
                <a:ea typeface="ＭＳ Ｐゴシック" charset="0"/>
              </a:defRPr>
            </a:lvl4pPr>
            <a:lvl5pPr marL="2057400" indent="-228600">
              <a:tabLst>
                <a:tab pos="292100" algn="l"/>
              </a:tabLst>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9pPr>
          </a:lstStyle>
          <a:p>
            <a:r>
              <a:rPr lang="en-US" sz="1350" b="1" dirty="0"/>
              <a:t>4.	</a:t>
            </a:r>
            <a:r>
              <a:rPr lang="en-US" sz="1400" dirty="0">
                <a:latin typeface="Helvetica" pitchFamily="2" charset="0"/>
              </a:rPr>
              <a:t>IMERG (I</a:t>
            </a:r>
            <a:r>
              <a:rPr lang="en-US" sz="1400" i="0" dirty="0">
                <a:solidFill>
                  <a:srgbClr val="333333"/>
                </a:solidFill>
                <a:effectLst/>
                <a:latin typeface="Helvetica" pitchFamily="2" charset="0"/>
              </a:rPr>
              <a:t>ntegrated Multi-</a:t>
            </a:r>
            <a:r>
              <a:rPr lang="en-US" sz="1400" i="0" dirty="0" err="1">
                <a:solidFill>
                  <a:srgbClr val="333333"/>
                </a:solidFill>
                <a:effectLst/>
                <a:latin typeface="Helvetica" pitchFamily="2" charset="0"/>
              </a:rPr>
              <a:t>satellitE</a:t>
            </a:r>
            <a:r>
              <a:rPr lang="en-US" sz="1400" i="0" dirty="0">
                <a:solidFill>
                  <a:srgbClr val="333333"/>
                </a:solidFill>
                <a:effectLst/>
                <a:latin typeface="Helvetica" pitchFamily="2" charset="0"/>
              </a:rPr>
              <a:t> Retrievals for GPM</a:t>
            </a:r>
            <a:r>
              <a:rPr lang="en-US" sz="1400" dirty="0">
                <a:latin typeface="Helvetica" pitchFamily="2" charset="0"/>
              </a:rPr>
              <a:t>) – Box Diagram</a:t>
            </a:r>
          </a:p>
          <a:p>
            <a:endParaRPr lang="en-US" sz="1350" dirty="0">
              <a:solidFill>
                <a:srgbClr val="2D2DB9"/>
              </a:solidFill>
            </a:endParaRPr>
          </a:p>
          <a:p>
            <a:r>
              <a:rPr lang="en-US" sz="1350" dirty="0">
                <a:solidFill>
                  <a:srgbClr val="2D2DB9"/>
                </a:solidFill>
              </a:rPr>
              <a:t>The flow chart shown is for		      </a:t>
            </a:r>
          </a:p>
          <a:p>
            <a:r>
              <a:rPr lang="en-US" sz="1350" dirty="0">
                <a:solidFill>
                  <a:srgbClr val="2D2DB9"/>
                </a:solidFill>
              </a:rPr>
              <a:t>the final product</a:t>
            </a:r>
          </a:p>
          <a:p>
            <a:pPr>
              <a:spcBef>
                <a:spcPct val="20000"/>
              </a:spcBef>
            </a:pPr>
            <a:r>
              <a:rPr lang="en-US" sz="1350" dirty="0">
                <a:solidFill>
                  <a:srgbClr val="008000"/>
                </a:solidFill>
              </a:rPr>
              <a:t>•	institutions are shown for 	</a:t>
            </a:r>
          </a:p>
          <a:p>
            <a:pPr>
              <a:spcBef>
                <a:spcPct val="20000"/>
              </a:spcBef>
            </a:pPr>
            <a:r>
              <a:rPr lang="en-US" sz="1350" dirty="0">
                <a:solidFill>
                  <a:srgbClr val="008000"/>
                </a:solidFill>
              </a:rPr>
              <a:t>module origins, but</a:t>
            </a:r>
          </a:p>
          <a:p>
            <a:pPr>
              <a:spcBef>
                <a:spcPct val="20000"/>
              </a:spcBef>
            </a:pPr>
            <a:r>
              <a:rPr lang="en-US" sz="1350" dirty="0">
                <a:solidFill>
                  <a:srgbClr val="008000"/>
                </a:solidFill>
              </a:rPr>
              <a:t>•	</a:t>
            </a:r>
            <a:r>
              <a:rPr lang="en-US" sz="1350" u="sng" dirty="0">
                <a:solidFill>
                  <a:srgbClr val="008000"/>
                </a:solidFill>
              </a:rPr>
              <a:t>package is an integrated</a:t>
            </a:r>
            <a:r>
              <a:rPr lang="en-US" sz="1350" dirty="0">
                <a:solidFill>
                  <a:srgbClr val="008000"/>
                </a:solidFill>
              </a:rPr>
              <a:t> 	</a:t>
            </a:r>
            <a:r>
              <a:rPr lang="en-US" sz="1350" u="sng" dirty="0">
                <a:solidFill>
                  <a:srgbClr val="008000"/>
                </a:solidFill>
              </a:rPr>
              <a:t>system</a:t>
            </a:r>
          </a:p>
          <a:p>
            <a:pPr>
              <a:spcBef>
                <a:spcPct val="20000"/>
              </a:spcBef>
            </a:pPr>
            <a:r>
              <a:rPr lang="en-US" sz="1350" dirty="0">
                <a:solidFill>
                  <a:srgbClr val="008000"/>
                </a:solidFill>
              </a:rPr>
              <a:t>•	</a:t>
            </a:r>
            <a:r>
              <a:rPr lang="ja-JP" altLang="en-US" sz="1350" dirty="0">
                <a:solidFill>
                  <a:srgbClr val="008000"/>
                </a:solidFill>
              </a:rPr>
              <a:t>“</a:t>
            </a:r>
            <a:r>
              <a:rPr lang="en-US" altLang="ja-JP" sz="1350" u="sng" dirty="0">
                <a:solidFill>
                  <a:srgbClr val="008000"/>
                </a:solidFill>
              </a:rPr>
              <a:t>the devil is in the details</a:t>
            </a:r>
            <a:r>
              <a:rPr lang="ja-JP" altLang="en-US" sz="1350" dirty="0">
                <a:solidFill>
                  <a:srgbClr val="008000"/>
                </a:solidFill>
              </a:rPr>
              <a:t>”</a:t>
            </a:r>
            <a:endParaRPr lang="en-US" altLang="ja-JP" sz="1350" dirty="0">
              <a:solidFill>
                <a:srgbClr val="008000"/>
              </a:solidFill>
            </a:endParaRPr>
          </a:p>
          <a:p>
            <a:pPr>
              <a:spcBef>
                <a:spcPct val="20000"/>
              </a:spcBef>
            </a:pPr>
            <a:r>
              <a:rPr lang="en-US" sz="1350" dirty="0">
                <a:solidFill>
                  <a:srgbClr val="008000"/>
                </a:solidFill>
              </a:rPr>
              <a:t>•	(near-)RT products use			a cut-down of this		processing</a:t>
            </a:r>
          </a:p>
          <a:p>
            <a:pPr>
              <a:spcBef>
                <a:spcPct val="20000"/>
              </a:spcBef>
            </a:pPr>
            <a:r>
              <a:rPr lang="en-US" sz="1350" dirty="0">
                <a:solidFill>
                  <a:srgbClr val="008000"/>
                </a:solidFill>
              </a:rPr>
              <a:t>•	three steps:</a:t>
            </a:r>
          </a:p>
          <a:p>
            <a:pPr marL="428625" indent="-209550">
              <a:spcBef>
                <a:spcPct val="20000"/>
              </a:spcBef>
              <a:tabLst/>
            </a:pPr>
            <a:r>
              <a:rPr lang="en-US" sz="1350" dirty="0">
                <a:solidFill>
                  <a:srgbClr val="990099"/>
                </a:solidFill>
              </a:rPr>
              <a:t>•	calibrate</a:t>
            </a:r>
          </a:p>
          <a:p>
            <a:pPr marL="428625" indent="-209550">
              <a:spcBef>
                <a:spcPts val="0"/>
              </a:spcBef>
              <a:tabLst/>
            </a:pPr>
            <a:r>
              <a:rPr lang="en-US" sz="1350" dirty="0">
                <a:solidFill>
                  <a:srgbClr val="990099"/>
                </a:solidFill>
              </a:rPr>
              <a:t>•	propagate</a:t>
            </a:r>
          </a:p>
          <a:p>
            <a:pPr marL="428625" indent="-209550">
              <a:spcBef>
                <a:spcPts val="0"/>
              </a:spcBef>
              <a:tabLst/>
            </a:pPr>
            <a:r>
              <a:rPr lang="en-US" sz="1350" dirty="0">
                <a:solidFill>
                  <a:srgbClr val="990099"/>
                </a:solidFill>
              </a:rPr>
              <a:t>•	augment</a:t>
            </a:r>
          </a:p>
        </p:txBody>
      </p:sp>
      <p:sp>
        <p:nvSpPr>
          <p:cNvPr id="45058" name="Rectangle 390"/>
          <p:cNvSpPr>
            <a:spLocks noChangeArrowheads="1"/>
          </p:cNvSpPr>
          <p:nvPr/>
        </p:nvSpPr>
        <p:spPr bwMode="auto">
          <a:xfrm>
            <a:off x="3670698" y="1104900"/>
            <a:ext cx="1288256" cy="2825354"/>
          </a:xfrm>
          <a:prstGeom prst="rect">
            <a:avLst/>
          </a:prstGeom>
          <a:solidFill>
            <a:srgbClr val="FFD767"/>
          </a:solidFill>
          <a:ln w="9525">
            <a:solidFill>
              <a:srgbClr val="FFFFFF"/>
            </a:solidFill>
            <a:round/>
            <a:headEnd/>
            <a:tailEnd/>
          </a:ln>
        </p:spPr>
        <p:txBody>
          <a:bodyPr/>
          <a:lstStyle/>
          <a:p>
            <a:endParaRPr lang="en-US" sz="750">
              <a:latin typeface="Arial" charset="0"/>
            </a:endParaRPr>
          </a:p>
        </p:txBody>
      </p:sp>
      <p:sp>
        <p:nvSpPr>
          <p:cNvPr id="45059" name="Rectangle 391"/>
          <p:cNvSpPr>
            <a:spLocks noChangeArrowheads="1"/>
          </p:cNvSpPr>
          <p:nvPr/>
        </p:nvSpPr>
        <p:spPr bwMode="auto">
          <a:xfrm>
            <a:off x="4985147" y="1091804"/>
            <a:ext cx="1409700" cy="2845594"/>
          </a:xfrm>
          <a:prstGeom prst="rect">
            <a:avLst/>
          </a:prstGeom>
          <a:solidFill>
            <a:srgbClr val="D6FCD7"/>
          </a:solidFill>
          <a:ln w="9525">
            <a:solidFill>
              <a:srgbClr val="FFFFFF"/>
            </a:solidFill>
            <a:round/>
            <a:headEnd/>
            <a:tailEnd/>
          </a:ln>
        </p:spPr>
        <p:txBody>
          <a:bodyPr/>
          <a:lstStyle/>
          <a:p>
            <a:endParaRPr lang="en-US" sz="750">
              <a:latin typeface="Arial" charset="0"/>
            </a:endParaRPr>
          </a:p>
        </p:txBody>
      </p:sp>
      <p:sp>
        <p:nvSpPr>
          <p:cNvPr id="45060" name="Rectangle 392"/>
          <p:cNvSpPr>
            <a:spLocks noChangeArrowheads="1"/>
          </p:cNvSpPr>
          <p:nvPr/>
        </p:nvSpPr>
        <p:spPr bwMode="auto">
          <a:xfrm>
            <a:off x="6419850" y="1098947"/>
            <a:ext cx="1447800" cy="2838450"/>
          </a:xfrm>
          <a:prstGeom prst="rect">
            <a:avLst/>
          </a:prstGeom>
          <a:solidFill>
            <a:srgbClr val="F9C8FE"/>
          </a:solidFill>
          <a:ln w="9525">
            <a:solidFill>
              <a:srgbClr val="EFEFEF"/>
            </a:solidFill>
            <a:round/>
            <a:headEnd/>
            <a:tailEnd/>
          </a:ln>
        </p:spPr>
        <p:txBody>
          <a:bodyPr/>
          <a:lstStyle/>
          <a:p>
            <a:endParaRPr lang="en-US" sz="750">
              <a:latin typeface="Arial" charset="0"/>
            </a:endParaRPr>
          </a:p>
        </p:txBody>
      </p:sp>
      <p:sp>
        <p:nvSpPr>
          <p:cNvPr id="45061" name="Rectangle 393" descr="Light upward diagonal"/>
          <p:cNvSpPr>
            <a:spLocks noChangeArrowheads="1"/>
          </p:cNvSpPr>
          <p:nvPr/>
        </p:nvSpPr>
        <p:spPr bwMode="auto">
          <a:xfrm>
            <a:off x="3657600" y="1085850"/>
            <a:ext cx="4229100" cy="2857500"/>
          </a:xfrm>
          <a:prstGeom prst="rect">
            <a:avLst/>
          </a:prstGeom>
          <a:noFill/>
          <a:ln w="9525">
            <a:solidFill>
              <a:schemeClr val="tx1"/>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750">
              <a:latin typeface="Arial" charset="0"/>
            </a:endParaRPr>
          </a:p>
        </p:txBody>
      </p:sp>
      <p:sp>
        <p:nvSpPr>
          <p:cNvPr id="45062" name="Text Box 4"/>
          <p:cNvSpPr txBox="1">
            <a:spLocks noChangeArrowheads="1"/>
          </p:cNvSpPr>
          <p:nvPr/>
        </p:nvSpPr>
        <p:spPr bwMode="auto">
          <a:xfrm>
            <a:off x="5442347" y="1085850"/>
            <a:ext cx="452368" cy="207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r>
              <a:rPr lang="en-US" sz="750">
                <a:latin typeface="Arial" charset="0"/>
              </a:rPr>
              <a:t>GSFC</a:t>
            </a:r>
          </a:p>
        </p:txBody>
      </p:sp>
      <p:sp>
        <p:nvSpPr>
          <p:cNvPr id="45063" name="Text Box 5"/>
          <p:cNvSpPr txBox="1">
            <a:spLocks noChangeArrowheads="1"/>
          </p:cNvSpPr>
          <p:nvPr/>
        </p:nvSpPr>
        <p:spPr bwMode="auto">
          <a:xfrm>
            <a:off x="6878241" y="1095375"/>
            <a:ext cx="386644" cy="207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r>
              <a:rPr lang="en-US" sz="750">
                <a:latin typeface="Arial" charset="0"/>
              </a:rPr>
              <a:t>CPC</a:t>
            </a:r>
          </a:p>
        </p:txBody>
      </p:sp>
      <p:sp>
        <p:nvSpPr>
          <p:cNvPr id="45064" name="Line 24"/>
          <p:cNvSpPr>
            <a:spLocks noChangeShapeType="1"/>
          </p:cNvSpPr>
          <p:nvPr/>
        </p:nvSpPr>
        <p:spPr bwMode="auto">
          <a:xfrm flipH="1">
            <a:off x="6400800" y="1085850"/>
            <a:ext cx="0" cy="285750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US" sz="1800"/>
          </a:p>
        </p:txBody>
      </p:sp>
      <p:sp>
        <p:nvSpPr>
          <p:cNvPr id="45065" name="Line 24"/>
          <p:cNvSpPr>
            <a:spLocks noChangeShapeType="1"/>
          </p:cNvSpPr>
          <p:nvPr/>
        </p:nvSpPr>
        <p:spPr bwMode="auto">
          <a:xfrm flipH="1">
            <a:off x="4972050" y="1085850"/>
            <a:ext cx="0" cy="285750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wrap="none" anchor="ctr"/>
          <a:lstStyle/>
          <a:p>
            <a:endParaRPr lang="en-US" sz="1800"/>
          </a:p>
        </p:txBody>
      </p:sp>
      <p:sp>
        <p:nvSpPr>
          <p:cNvPr id="45066" name="Text Box 5"/>
          <p:cNvSpPr txBox="1">
            <a:spLocks noChangeArrowheads="1"/>
          </p:cNvSpPr>
          <p:nvPr/>
        </p:nvSpPr>
        <p:spPr bwMode="auto">
          <a:xfrm>
            <a:off x="3981450" y="1095375"/>
            <a:ext cx="583814" cy="207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r>
              <a:rPr lang="en-US" sz="750">
                <a:latin typeface="Arial" charset="0"/>
              </a:rPr>
              <a:t>UC Irvine</a:t>
            </a:r>
          </a:p>
        </p:txBody>
      </p:sp>
      <p:sp>
        <p:nvSpPr>
          <p:cNvPr id="45067" name="Text Box 5"/>
          <p:cNvSpPr txBox="1">
            <a:spLocks noChangeArrowheads="1"/>
          </p:cNvSpPr>
          <p:nvPr/>
        </p:nvSpPr>
        <p:spPr bwMode="auto">
          <a:xfrm>
            <a:off x="3657601" y="3714750"/>
            <a:ext cx="550151"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r>
              <a:rPr lang="en-US" sz="600">
                <a:latin typeface="Arial" charset="0"/>
              </a:rPr>
              <a:t>prototype6</a:t>
            </a:r>
          </a:p>
        </p:txBody>
      </p:sp>
      <p:grpSp>
        <p:nvGrpSpPr>
          <p:cNvPr id="13" name="Group 65"/>
          <p:cNvGrpSpPr>
            <a:grpSpLocks/>
          </p:cNvGrpSpPr>
          <p:nvPr/>
        </p:nvGrpSpPr>
        <p:grpSpPr bwMode="auto">
          <a:xfrm>
            <a:off x="5321785" y="1428750"/>
            <a:ext cx="1136166" cy="495732"/>
            <a:chOff x="5571713" y="1905000"/>
            <a:chExt cx="1514887" cy="660975"/>
          </a:xfrm>
        </p:grpSpPr>
        <p:sp>
          <p:nvSpPr>
            <p:cNvPr id="45120" name="Text Box 8"/>
            <p:cNvSpPr txBox="1">
              <a:spLocks noChangeArrowheads="1"/>
            </p:cNvSpPr>
            <p:nvPr/>
          </p:nvSpPr>
          <p:spPr bwMode="auto">
            <a:xfrm>
              <a:off x="5571713" y="1981200"/>
              <a:ext cx="1026350" cy="584775"/>
            </a:xfrm>
            <a:prstGeom prst="rect">
              <a:avLst/>
            </a:prstGeom>
            <a:solidFill>
              <a:schemeClr val="bg1">
                <a:alpha val="74901"/>
              </a:schemeClr>
            </a:solidFill>
            <a:ln w="9525">
              <a:solidFill>
                <a:schemeClr val="tx1"/>
              </a:solidFill>
              <a:miter lim="800000"/>
              <a:headEnd/>
              <a:tailEnd/>
            </a:ln>
          </p:spPr>
          <p:txBody>
            <a:bodyPr wrap="none">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750">
                  <a:latin typeface="Arial" charset="0"/>
                </a:rPr>
                <a:t>Receive/store</a:t>
              </a:r>
            </a:p>
            <a:p>
              <a:pPr algn="ctr"/>
              <a:r>
                <a:rPr lang="en-US" sz="750">
                  <a:latin typeface="Arial" charset="0"/>
                </a:rPr>
                <a:t>even-odd IR</a:t>
              </a:r>
            </a:p>
            <a:p>
              <a:pPr algn="ctr"/>
              <a:r>
                <a:rPr lang="en-US" sz="750">
                  <a:latin typeface="Arial" charset="0"/>
                </a:rPr>
                <a:t>files</a:t>
              </a:r>
            </a:p>
          </p:txBody>
        </p:sp>
        <p:sp>
          <p:nvSpPr>
            <p:cNvPr id="45121" name="Line 10"/>
            <p:cNvSpPr>
              <a:spLocks noChangeShapeType="1"/>
            </p:cNvSpPr>
            <p:nvPr/>
          </p:nvSpPr>
          <p:spPr bwMode="auto">
            <a:xfrm flipH="1">
              <a:off x="6583363" y="1981200"/>
              <a:ext cx="503237" cy="2032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800"/>
            </a:p>
          </p:txBody>
        </p:sp>
        <p:sp>
          <p:nvSpPr>
            <p:cNvPr id="45122" name="Text Box 5"/>
            <p:cNvSpPr txBox="1">
              <a:spLocks noChangeArrowheads="1"/>
            </p:cNvSpPr>
            <p:nvPr/>
          </p:nvSpPr>
          <p:spPr bwMode="auto">
            <a:xfrm>
              <a:off x="6616700" y="1905000"/>
              <a:ext cx="70533" cy="172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6858" rIns="0" bIns="6858">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r>
                <a:rPr lang="en-US" sz="750">
                  <a:latin typeface="Arial" charset="0"/>
                </a:rPr>
                <a:t>1</a:t>
              </a:r>
            </a:p>
          </p:txBody>
        </p:sp>
      </p:grpSp>
      <p:grpSp>
        <p:nvGrpSpPr>
          <p:cNvPr id="17" name="Group 66"/>
          <p:cNvGrpSpPr>
            <a:grpSpLocks/>
          </p:cNvGrpSpPr>
          <p:nvPr/>
        </p:nvGrpSpPr>
        <p:grpSpPr bwMode="auto">
          <a:xfrm>
            <a:off x="5179220" y="2000248"/>
            <a:ext cx="1045881" cy="495732"/>
            <a:chOff x="5381625" y="2667000"/>
            <a:chExt cx="1394508" cy="660976"/>
          </a:xfrm>
        </p:grpSpPr>
        <p:sp>
          <p:nvSpPr>
            <p:cNvPr id="45118" name="Text Box 6"/>
            <p:cNvSpPr txBox="1">
              <a:spLocks noChangeArrowheads="1"/>
            </p:cNvSpPr>
            <p:nvPr/>
          </p:nvSpPr>
          <p:spPr bwMode="auto">
            <a:xfrm>
              <a:off x="5381625" y="2743200"/>
              <a:ext cx="1279526" cy="584776"/>
            </a:xfrm>
            <a:prstGeom prst="rect">
              <a:avLst/>
            </a:prstGeom>
            <a:solidFill>
              <a:schemeClr val="bg1">
                <a:alpha val="74901"/>
              </a:schemeClr>
            </a:solidFill>
            <a:ln w="9525">
              <a:solidFill>
                <a:schemeClr val="tx1"/>
              </a:solidFill>
              <a:miter lim="800000"/>
              <a:headEnd/>
              <a:tailEnd/>
            </a:ln>
          </p:spPr>
          <p:txBody>
            <a:bodyPr>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750">
                  <a:latin typeface="Arial" charset="0"/>
                </a:rPr>
                <a:t>Import PMW data;</a:t>
              </a:r>
            </a:p>
            <a:p>
              <a:pPr algn="ctr"/>
              <a:r>
                <a:rPr lang="en-US" sz="750">
                  <a:latin typeface="Arial" charset="0"/>
                </a:rPr>
                <a:t>grid; calibrate; combine</a:t>
              </a:r>
            </a:p>
          </p:txBody>
        </p:sp>
        <p:sp>
          <p:nvSpPr>
            <p:cNvPr id="45119" name="Text Box 5"/>
            <p:cNvSpPr txBox="1">
              <a:spLocks noChangeArrowheads="1"/>
            </p:cNvSpPr>
            <p:nvPr/>
          </p:nvSpPr>
          <p:spPr bwMode="auto">
            <a:xfrm>
              <a:off x="6705600" y="2667000"/>
              <a:ext cx="70533" cy="172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6858" rIns="0" bIns="6858">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r>
                <a:rPr lang="en-US" sz="750">
                  <a:latin typeface="Arial" charset="0"/>
                </a:rPr>
                <a:t>2</a:t>
              </a:r>
            </a:p>
          </p:txBody>
        </p:sp>
      </p:grpSp>
      <p:grpSp>
        <p:nvGrpSpPr>
          <p:cNvPr id="22" name="Group 64"/>
          <p:cNvGrpSpPr>
            <a:grpSpLocks/>
          </p:cNvGrpSpPr>
          <p:nvPr/>
        </p:nvGrpSpPr>
        <p:grpSpPr bwMode="auto">
          <a:xfrm>
            <a:off x="6437728" y="1200151"/>
            <a:ext cx="1387575" cy="380315"/>
            <a:chOff x="7059634" y="1600200"/>
            <a:chExt cx="1850099" cy="507086"/>
          </a:xfrm>
        </p:grpSpPr>
        <p:sp>
          <p:nvSpPr>
            <p:cNvPr id="45116" name="Text Box 7"/>
            <p:cNvSpPr txBox="1">
              <a:spLocks noChangeArrowheads="1"/>
            </p:cNvSpPr>
            <p:nvPr/>
          </p:nvSpPr>
          <p:spPr bwMode="auto">
            <a:xfrm>
              <a:off x="7059634" y="1676400"/>
              <a:ext cx="1757320" cy="430886"/>
            </a:xfrm>
            <a:prstGeom prst="rect">
              <a:avLst/>
            </a:prstGeom>
            <a:solidFill>
              <a:schemeClr val="bg1">
                <a:alpha val="74901"/>
              </a:schemeClr>
            </a:solidFill>
            <a:ln w="9525">
              <a:solidFill>
                <a:schemeClr val="tx1"/>
              </a:solidFill>
              <a:prstDash val="lgDashDot"/>
              <a:miter lim="800000"/>
              <a:headEnd/>
              <a:tailEnd/>
            </a:ln>
          </p:spPr>
          <p:txBody>
            <a:bodyPr wrap="none">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750">
                  <a:latin typeface="Arial" charset="0"/>
                </a:rPr>
                <a:t>Compute even-odd IR files</a:t>
              </a:r>
            </a:p>
            <a:p>
              <a:pPr algn="ctr"/>
              <a:r>
                <a:rPr lang="en-US" sz="750">
                  <a:latin typeface="Arial" charset="0"/>
                </a:rPr>
                <a:t>(at CPC)</a:t>
              </a:r>
            </a:p>
          </p:txBody>
        </p:sp>
        <p:sp>
          <p:nvSpPr>
            <p:cNvPr id="45117" name="Text Box 5"/>
            <p:cNvSpPr txBox="1">
              <a:spLocks noChangeArrowheads="1"/>
            </p:cNvSpPr>
            <p:nvPr/>
          </p:nvSpPr>
          <p:spPr bwMode="auto">
            <a:xfrm>
              <a:off x="8839200" y="1600200"/>
              <a:ext cx="70533" cy="172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6858" rIns="0" bIns="6858">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r>
                <a:rPr lang="en-US" sz="750">
                  <a:latin typeface="Arial" charset="0"/>
                </a:rPr>
                <a:t>3</a:t>
              </a:r>
            </a:p>
          </p:txBody>
        </p:sp>
      </p:grpSp>
      <p:grpSp>
        <p:nvGrpSpPr>
          <p:cNvPr id="25" name="Group 70"/>
          <p:cNvGrpSpPr>
            <a:grpSpLocks/>
          </p:cNvGrpSpPr>
          <p:nvPr/>
        </p:nvGrpSpPr>
        <p:grpSpPr bwMode="auto">
          <a:xfrm>
            <a:off x="6070999" y="1600199"/>
            <a:ext cx="1640003" cy="495732"/>
            <a:chOff x="6570663" y="2133600"/>
            <a:chExt cx="2186670" cy="660976"/>
          </a:xfrm>
        </p:grpSpPr>
        <p:sp>
          <p:nvSpPr>
            <p:cNvPr id="45113" name="Line 11"/>
            <p:cNvSpPr>
              <a:spLocks noChangeShapeType="1"/>
            </p:cNvSpPr>
            <p:nvPr/>
          </p:nvSpPr>
          <p:spPr bwMode="auto">
            <a:xfrm>
              <a:off x="6570663" y="2362200"/>
              <a:ext cx="642937"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800"/>
            </a:p>
          </p:txBody>
        </p:sp>
        <p:sp>
          <p:nvSpPr>
            <p:cNvPr id="45114" name="Text Box 12"/>
            <p:cNvSpPr txBox="1">
              <a:spLocks noChangeArrowheads="1"/>
            </p:cNvSpPr>
            <p:nvPr/>
          </p:nvSpPr>
          <p:spPr bwMode="auto">
            <a:xfrm>
              <a:off x="7229475" y="2209800"/>
              <a:ext cx="1385888" cy="584776"/>
            </a:xfrm>
            <a:prstGeom prst="rect">
              <a:avLst/>
            </a:prstGeom>
            <a:solidFill>
              <a:schemeClr val="bg1">
                <a:alpha val="74901"/>
              </a:schemeClr>
            </a:solidFill>
            <a:ln w="9525">
              <a:solidFill>
                <a:schemeClr val="tx1"/>
              </a:solidFill>
              <a:miter lim="800000"/>
              <a:headEnd/>
              <a:tailEnd/>
            </a:ln>
          </p:spPr>
          <p:txBody>
            <a:bodyPr>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750">
                  <a:latin typeface="Arial" charset="0"/>
                </a:rPr>
                <a:t>Compute IR</a:t>
              </a:r>
            </a:p>
            <a:p>
              <a:pPr algn="ctr"/>
              <a:r>
                <a:rPr lang="en-US" sz="750">
                  <a:latin typeface="Arial" charset="0"/>
                </a:rPr>
                <a:t>displacement vectors</a:t>
              </a:r>
            </a:p>
          </p:txBody>
        </p:sp>
        <p:sp>
          <p:nvSpPr>
            <p:cNvPr id="45115" name="Text Box 5"/>
            <p:cNvSpPr txBox="1">
              <a:spLocks noChangeArrowheads="1"/>
            </p:cNvSpPr>
            <p:nvPr/>
          </p:nvSpPr>
          <p:spPr bwMode="auto">
            <a:xfrm>
              <a:off x="8686800" y="2133600"/>
              <a:ext cx="70533" cy="172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6858" rIns="0" bIns="6858">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r>
                <a:rPr lang="en-US" sz="750">
                  <a:latin typeface="Arial" charset="0"/>
                </a:rPr>
                <a:t>4</a:t>
              </a:r>
            </a:p>
          </p:txBody>
        </p:sp>
      </p:grpSp>
      <p:grpSp>
        <p:nvGrpSpPr>
          <p:cNvPr id="29" name="Group 68"/>
          <p:cNvGrpSpPr>
            <a:grpSpLocks/>
          </p:cNvGrpSpPr>
          <p:nvPr/>
        </p:nvGrpSpPr>
        <p:grpSpPr bwMode="auto">
          <a:xfrm>
            <a:off x="3943350" y="1900237"/>
            <a:ext cx="1239441" cy="577884"/>
            <a:chOff x="3733800" y="2533650"/>
            <a:chExt cx="1652588" cy="770513"/>
          </a:xfrm>
        </p:grpSpPr>
        <p:sp>
          <p:nvSpPr>
            <p:cNvPr id="45109" name="Line 16"/>
            <p:cNvSpPr>
              <a:spLocks noChangeShapeType="1"/>
            </p:cNvSpPr>
            <p:nvPr/>
          </p:nvSpPr>
          <p:spPr bwMode="auto">
            <a:xfrm flipH="1">
              <a:off x="4876800" y="2971800"/>
              <a:ext cx="509588"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800"/>
            </a:p>
          </p:txBody>
        </p:sp>
        <p:sp>
          <p:nvSpPr>
            <p:cNvPr id="45110" name="Text Box 12"/>
            <p:cNvSpPr txBox="1">
              <a:spLocks noChangeArrowheads="1"/>
            </p:cNvSpPr>
            <p:nvPr/>
          </p:nvSpPr>
          <p:spPr bwMode="auto">
            <a:xfrm>
              <a:off x="3733800" y="2719387"/>
              <a:ext cx="1143000" cy="584776"/>
            </a:xfrm>
            <a:prstGeom prst="rect">
              <a:avLst/>
            </a:prstGeom>
            <a:solidFill>
              <a:schemeClr val="bg1">
                <a:alpha val="74901"/>
              </a:schemeClr>
            </a:solidFill>
            <a:ln w="9525">
              <a:solidFill>
                <a:schemeClr val="tx1"/>
              </a:solidFill>
              <a:miter lim="800000"/>
              <a:headEnd/>
              <a:tailEnd/>
            </a:ln>
          </p:spPr>
          <p:txBody>
            <a:bodyPr>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750">
                  <a:cs typeface="Helvetica" charset="0"/>
                </a:rPr>
                <a:t>Build IR-PMW precip calibration</a:t>
              </a:r>
            </a:p>
          </p:txBody>
        </p:sp>
        <p:sp>
          <p:nvSpPr>
            <p:cNvPr id="45111" name="Line 14"/>
            <p:cNvSpPr>
              <a:spLocks noChangeShapeType="1"/>
            </p:cNvSpPr>
            <p:nvPr/>
          </p:nvSpPr>
          <p:spPr bwMode="auto">
            <a:xfrm flipH="1">
              <a:off x="4267200" y="2533650"/>
              <a:ext cx="0" cy="1905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800"/>
            </a:p>
          </p:txBody>
        </p:sp>
        <p:sp>
          <p:nvSpPr>
            <p:cNvPr id="45112" name="Text Box 5"/>
            <p:cNvSpPr txBox="1">
              <a:spLocks noChangeArrowheads="1"/>
            </p:cNvSpPr>
            <p:nvPr/>
          </p:nvSpPr>
          <p:spPr bwMode="auto">
            <a:xfrm>
              <a:off x="4903788" y="2659063"/>
              <a:ext cx="141064" cy="172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6858" rIns="0" bIns="6858">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r>
                <a:rPr lang="en-US" sz="750">
                  <a:latin typeface="Arial" charset="0"/>
                </a:rPr>
                <a:t>10</a:t>
              </a:r>
            </a:p>
          </p:txBody>
        </p:sp>
      </p:grpSp>
      <p:grpSp>
        <p:nvGrpSpPr>
          <p:cNvPr id="34" name="Group 67"/>
          <p:cNvGrpSpPr>
            <a:grpSpLocks/>
          </p:cNvGrpSpPr>
          <p:nvPr/>
        </p:nvGrpSpPr>
        <p:grpSpPr bwMode="auto">
          <a:xfrm>
            <a:off x="3701654" y="1314450"/>
            <a:ext cx="1638300" cy="726564"/>
            <a:chOff x="3411538" y="1752600"/>
            <a:chExt cx="2184400" cy="968751"/>
          </a:xfrm>
        </p:grpSpPr>
        <p:sp>
          <p:nvSpPr>
            <p:cNvPr id="45106" name="Line 11"/>
            <p:cNvSpPr>
              <a:spLocks noChangeShapeType="1"/>
            </p:cNvSpPr>
            <p:nvPr/>
          </p:nvSpPr>
          <p:spPr bwMode="auto">
            <a:xfrm flipH="1">
              <a:off x="4910138" y="2362200"/>
              <a:ext cx="685800" cy="793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800"/>
            </a:p>
          </p:txBody>
        </p:sp>
        <p:sp>
          <p:nvSpPr>
            <p:cNvPr id="45107" name="Text Box 12"/>
            <p:cNvSpPr txBox="1">
              <a:spLocks noChangeArrowheads="1"/>
            </p:cNvSpPr>
            <p:nvPr/>
          </p:nvSpPr>
          <p:spPr bwMode="auto">
            <a:xfrm>
              <a:off x="3411538" y="1828800"/>
              <a:ext cx="1503363" cy="892551"/>
            </a:xfrm>
            <a:prstGeom prst="rect">
              <a:avLst/>
            </a:prstGeom>
            <a:solidFill>
              <a:schemeClr val="bg1">
                <a:alpha val="74901"/>
              </a:schemeClr>
            </a:solidFill>
            <a:ln w="9525">
              <a:solidFill>
                <a:schemeClr val="tx1"/>
              </a:solidFill>
              <a:miter lim="800000"/>
              <a:headEnd/>
              <a:tailEnd/>
            </a:ln>
          </p:spPr>
          <p:txBody>
            <a:bodyPr>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750">
                  <a:cs typeface="Helvetica" charset="0"/>
                </a:rPr>
                <a:t>IR Image segmentation</a:t>
              </a:r>
            </a:p>
            <a:p>
              <a:pPr algn="ctr"/>
              <a:r>
                <a:rPr lang="en-US" sz="750">
                  <a:cs typeface="Helvetica" charset="0"/>
                </a:rPr>
                <a:t>feature extraction</a:t>
              </a:r>
            </a:p>
            <a:p>
              <a:pPr algn="ctr"/>
              <a:r>
                <a:rPr lang="en-US" sz="750">
                  <a:cs typeface="Helvetica" charset="0"/>
                </a:rPr>
                <a:t>patch classification</a:t>
              </a:r>
            </a:p>
            <a:p>
              <a:pPr algn="ctr"/>
              <a:r>
                <a:rPr lang="en-US" sz="750">
                  <a:cs typeface="Helvetica" charset="0"/>
                </a:rPr>
                <a:t>precip estimation</a:t>
              </a:r>
            </a:p>
          </p:txBody>
        </p:sp>
        <p:sp>
          <p:nvSpPr>
            <p:cNvPr id="45108" name="Text Box 5"/>
            <p:cNvSpPr txBox="1">
              <a:spLocks noChangeArrowheads="1"/>
            </p:cNvSpPr>
            <p:nvPr/>
          </p:nvSpPr>
          <p:spPr bwMode="auto">
            <a:xfrm>
              <a:off x="4953001" y="1752600"/>
              <a:ext cx="70533" cy="172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6858" rIns="0" bIns="6858">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r>
                <a:rPr lang="en-US" sz="750">
                  <a:latin typeface="Arial" charset="0"/>
                </a:rPr>
                <a:t>9</a:t>
              </a:r>
            </a:p>
          </p:txBody>
        </p:sp>
      </p:grpSp>
      <p:grpSp>
        <p:nvGrpSpPr>
          <p:cNvPr id="79" name="Group 78"/>
          <p:cNvGrpSpPr>
            <a:grpSpLocks/>
          </p:cNvGrpSpPr>
          <p:nvPr/>
        </p:nvGrpSpPr>
        <p:grpSpPr bwMode="auto">
          <a:xfrm>
            <a:off x="6488906" y="2590801"/>
            <a:ext cx="685800" cy="924358"/>
            <a:chOff x="7127875" y="3454400"/>
            <a:chExt cx="914400" cy="1232476"/>
          </a:xfrm>
        </p:grpSpPr>
        <p:sp>
          <p:nvSpPr>
            <p:cNvPr id="45100" name="Line 21"/>
            <p:cNvSpPr>
              <a:spLocks noChangeShapeType="1"/>
            </p:cNvSpPr>
            <p:nvPr/>
          </p:nvSpPr>
          <p:spPr bwMode="auto">
            <a:xfrm flipH="1">
              <a:off x="7696200" y="3454400"/>
              <a:ext cx="0" cy="6477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800"/>
            </a:p>
          </p:txBody>
        </p:sp>
        <p:sp>
          <p:nvSpPr>
            <p:cNvPr id="45101" name="Line 19"/>
            <p:cNvSpPr>
              <a:spLocks noChangeShapeType="1"/>
            </p:cNvSpPr>
            <p:nvPr/>
          </p:nvSpPr>
          <p:spPr bwMode="auto">
            <a:xfrm flipH="1" flipV="1">
              <a:off x="7813675" y="4406900"/>
              <a:ext cx="2286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800"/>
            </a:p>
          </p:txBody>
        </p:sp>
        <p:sp>
          <p:nvSpPr>
            <p:cNvPr id="45102" name="Text Box 17"/>
            <p:cNvSpPr txBox="1">
              <a:spLocks noChangeArrowheads="1"/>
            </p:cNvSpPr>
            <p:nvPr/>
          </p:nvSpPr>
          <p:spPr bwMode="auto">
            <a:xfrm>
              <a:off x="7127875" y="4102100"/>
              <a:ext cx="688975" cy="584776"/>
            </a:xfrm>
            <a:prstGeom prst="rect">
              <a:avLst/>
            </a:prstGeom>
            <a:solidFill>
              <a:schemeClr val="bg1">
                <a:alpha val="74901"/>
              </a:schemeClr>
            </a:solidFill>
            <a:ln w="9525">
              <a:solidFill>
                <a:schemeClr val="tx1"/>
              </a:solidFill>
              <a:miter lim="800000"/>
              <a:headEnd/>
              <a:tailEnd/>
            </a:ln>
          </p:spPr>
          <p:txBody>
            <a:bodyPr>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750">
                  <a:latin typeface="Arial" charset="0"/>
                </a:rPr>
                <a:t>Apply Kalman</a:t>
              </a:r>
            </a:p>
            <a:p>
              <a:pPr algn="ctr"/>
              <a:r>
                <a:rPr lang="en-US" sz="750">
                  <a:latin typeface="Arial" charset="0"/>
                </a:rPr>
                <a:t>filter </a:t>
              </a:r>
            </a:p>
          </p:txBody>
        </p:sp>
        <p:sp>
          <p:nvSpPr>
            <p:cNvPr id="45103" name="Line 18"/>
            <p:cNvSpPr>
              <a:spLocks noChangeShapeType="1"/>
            </p:cNvSpPr>
            <p:nvPr/>
          </p:nvSpPr>
          <p:spPr bwMode="auto">
            <a:xfrm flipH="1">
              <a:off x="7543800" y="38862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800"/>
            </a:p>
          </p:txBody>
        </p:sp>
        <p:sp>
          <p:nvSpPr>
            <p:cNvPr id="45104" name="Rectangle 425"/>
            <p:cNvSpPr>
              <a:spLocks noChangeArrowheads="1"/>
            </p:cNvSpPr>
            <p:nvPr/>
          </p:nvSpPr>
          <p:spPr bwMode="auto">
            <a:xfrm>
              <a:off x="7673975" y="3867150"/>
              <a:ext cx="60325" cy="46038"/>
            </a:xfrm>
            <a:prstGeom prst="rect">
              <a:avLst/>
            </a:prstGeom>
            <a:solidFill>
              <a:srgbClr val="F9C8F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750">
                <a:latin typeface="Arial" charset="0"/>
              </a:endParaRPr>
            </a:p>
          </p:txBody>
        </p:sp>
        <p:sp>
          <p:nvSpPr>
            <p:cNvPr id="45105" name="Text Box 5"/>
            <p:cNvSpPr txBox="1">
              <a:spLocks noChangeArrowheads="1"/>
            </p:cNvSpPr>
            <p:nvPr/>
          </p:nvSpPr>
          <p:spPr bwMode="auto">
            <a:xfrm>
              <a:off x="7848600" y="4038599"/>
              <a:ext cx="70533" cy="1723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6858" rIns="0" bIns="6858">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r>
                <a:rPr lang="en-US" sz="750">
                  <a:latin typeface="Arial" charset="0"/>
                </a:rPr>
                <a:t>8</a:t>
              </a:r>
            </a:p>
          </p:txBody>
        </p:sp>
      </p:grpSp>
      <p:grpSp>
        <p:nvGrpSpPr>
          <p:cNvPr id="78" name="Group 77"/>
          <p:cNvGrpSpPr>
            <a:grpSpLocks/>
          </p:cNvGrpSpPr>
          <p:nvPr/>
        </p:nvGrpSpPr>
        <p:grpSpPr bwMode="auto">
          <a:xfrm>
            <a:off x="4252912" y="2571751"/>
            <a:ext cx="3515238" cy="1058824"/>
            <a:chOff x="4146550" y="3429000"/>
            <a:chExt cx="4686983" cy="1411764"/>
          </a:xfrm>
        </p:grpSpPr>
        <p:sp>
          <p:nvSpPr>
            <p:cNvPr id="45094" name="Text Box 17"/>
            <p:cNvSpPr txBox="1">
              <a:spLocks noChangeArrowheads="1"/>
            </p:cNvSpPr>
            <p:nvPr/>
          </p:nvSpPr>
          <p:spPr bwMode="auto">
            <a:xfrm>
              <a:off x="8042275" y="4102100"/>
              <a:ext cx="688975" cy="738664"/>
            </a:xfrm>
            <a:prstGeom prst="rect">
              <a:avLst/>
            </a:prstGeom>
            <a:solidFill>
              <a:schemeClr val="bg1">
                <a:alpha val="74901"/>
              </a:schemeClr>
            </a:solidFill>
            <a:ln w="9525">
              <a:solidFill>
                <a:schemeClr val="tx1"/>
              </a:solidFill>
              <a:miter lim="800000"/>
              <a:headEnd/>
              <a:tailEnd/>
            </a:ln>
          </p:spPr>
          <p:txBody>
            <a:bodyPr>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750">
                  <a:latin typeface="Arial" charset="0"/>
                </a:rPr>
                <a:t>Build Kalman</a:t>
              </a:r>
            </a:p>
            <a:p>
              <a:pPr algn="ctr"/>
              <a:r>
                <a:rPr lang="en-US" sz="750">
                  <a:latin typeface="Arial" charset="0"/>
                </a:rPr>
                <a:t>filter weights</a:t>
              </a:r>
            </a:p>
          </p:txBody>
        </p:sp>
        <p:sp>
          <p:nvSpPr>
            <p:cNvPr id="45095" name="Line 18"/>
            <p:cNvSpPr>
              <a:spLocks noChangeShapeType="1"/>
            </p:cNvSpPr>
            <p:nvPr/>
          </p:nvSpPr>
          <p:spPr bwMode="auto">
            <a:xfrm>
              <a:off x="8305800" y="3429000"/>
              <a:ext cx="6350" cy="6731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800"/>
            </a:p>
          </p:txBody>
        </p:sp>
        <p:sp>
          <p:nvSpPr>
            <p:cNvPr id="45096" name="Line 15"/>
            <p:cNvSpPr>
              <a:spLocks noChangeShapeType="1"/>
            </p:cNvSpPr>
            <p:nvPr/>
          </p:nvSpPr>
          <p:spPr bwMode="auto">
            <a:xfrm flipV="1">
              <a:off x="4146550" y="3663950"/>
              <a:ext cx="0" cy="2286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800"/>
            </a:p>
          </p:txBody>
        </p:sp>
        <p:sp>
          <p:nvSpPr>
            <p:cNvPr id="45097" name="Line 18"/>
            <p:cNvSpPr>
              <a:spLocks noChangeShapeType="1"/>
            </p:cNvSpPr>
            <p:nvPr/>
          </p:nvSpPr>
          <p:spPr bwMode="auto">
            <a:xfrm flipH="1">
              <a:off x="8153400" y="3886200"/>
              <a:ext cx="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800"/>
            </a:p>
          </p:txBody>
        </p:sp>
        <p:sp>
          <p:nvSpPr>
            <p:cNvPr id="45098" name="Line 15"/>
            <p:cNvSpPr>
              <a:spLocks noChangeShapeType="1"/>
            </p:cNvSpPr>
            <p:nvPr/>
          </p:nvSpPr>
          <p:spPr bwMode="auto">
            <a:xfrm flipV="1">
              <a:off x="4146550" y="3886200"/>
              <a:ext cx="4006850" cy="63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sz="1800"/>
            </a:p>
          </p:txBody>
        </p:sp>
        <p:sp>
          <p:nvSpPr>
            <p:cNvPr id="45099" name="Text Box 5"/>
            <p:cNvSpPr txBox="1">
              <a:spLocks noChangeArrowheads="1"/>
            </p:cNvSpPr>
            <p:nvPr/>
          </p:nvSpPr>
          <p:spPr bwMode="auto">
            <a:xfrm>
              <a:off x="8763000" y="4038599"/>
              <a:ext cx="70533" cy="172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6858" rIns="0" bIns="6858">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r>
                <a:rPr lang="en-US" sz="750">
                  <a:latin typeface="Arial" charset="0"/>
                </a:rPr>
                <a:t>7</a:t>
              </a:r>
            </a:p>
          </p:txBody>
        </p:sp>
      </p:grpSp>
      <p:grpSp>
        <p:nvGrpSpPr>
          <p:cNvPr id="59" name="Group 71"/>
          <p:cNvGrpSpPr>
            <a:grpSpLocks/>
          </p:cNvGrpSpPr>
          <p:nvPr/>
        </p:nvGrpSpPr>
        <p:grpSpPr bwMode="auto">
          <a:xfrm>
            <a:off x="6134101" y="1968100"/>
            <a:ext cx="1409022" cy="788381"/>
            <a:chOff x="6383338" y="2624138"/>
            <a:chExt cx="1878695" cy="1051125"/>
          </a:xfrm>
        </p:grpSpPr>
        <p:sp>
          <p:nvSpPr>
            <p:cNvPr id="45090" name="Line 16"/>
            <p:cNvSpPr>
              <a:spLocks noChangeShapeType="1"/>
            </p:cNvSpPr>
            <p:nvPr/>
          </p:nvSpPr>
          <p:spPr bwMode="auto">
            <a:xfrm>
              <a:off x="6383338" y="3048000"/>
              <a:ext cx="855662" cy="158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800"/>
            </a:p>
          </p:txBody>
        </p:sp>
        <p:sp>
          <p:nvSpPr>
            <p:cNvPr id="45091" name="Line 14"/>
            <p:cNvSpPr>
              <a:spLocks noChangeShapeType="1"/>
            </p:cNvSpPr>
            <p:nvPr/>
          </p:nvSpPr>
          <p:spPr bwMode="auto">
            <a:xfrm>
              <a:off x="7653338" y="2624138"/>
              <a:ext cx="4763" cy="2794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800"/>
            </a:p>
          </p:txBody>
        </p:sp>
        <p:sp>
          <p:nvSpPr>
            <p:cNvPr id="45092" name="Text Box 13"/>
            <p:cNvSpPr txBox="1">
              <a:spLocks noChangeArrowheads="1"/>
            </p:cNvSpPr>
            <p:nvPr/>
          </p:nvSpPr>
          <p:spPr bwMode="auto">
            <a:xfrm>
              <a:off x="7238999" y="2895600"/>
              <a:ext cx="855662" cy="779663"/>
            </a:xfrm>
            <a:prstGeom prst="rect">
              <a:avLst/>
            </a:prstGeom>
            <a:solidFill>
              <a:schemeClr val="bg1">
                <a:alpha val="74901"/>
              </a:schemeClr>
            </a:solidFill>
            <a:ln w="9525">
              <a:solidFill>
                <a:schemeClr val="tx1"/>
              </a:solidFill>
              <a:miter lim="800000"/>
              <a:headEnd/>
              <a:tailEnd/>
            </a:ln>
          </p:spPr>
          <p:txBody>
            <a:bodyPr wrap="square">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800" dirty="0">
                  <a:latin typeface="Arial" charset="0"/>
                </a:rPr>
                <a:t>Forward/</a:t>
              </a:r>
            </a:p>
            <a:p>
              <a:pPr algn="ctr"/>
              <a:r>
                <a:rPr lang="en-US" sz="800" dirty="0">
                  <a:latin typeface="Arial" charset="0"/>
                </a:rPr>
                <a:t>backward</a:t>
              </a:r>
            </a:p>
            <a:p>
              <a:pPr algn="ctr"/>
              <a:r>
                <a:rPr lang="en-US" sz="800" dirty="0">
                  <a:latin typeface="Arial" charset="0"/>
                </a:rPr>
                <a:t>propagation</a:t>
              </a:r>
            </a:p>
          </p:txBody>
        </p:sp>
        <p:sp>
          <p:nvSpPr>
            <p:cNvPr id="45093" name="Text Box 5"/>
            <p:cNvSpPr txBox="1">
              <a:spLocks noChangeArrowheads="1"/>
            </p:cNvSpPr>
            <p:nvPr/>
          </p:nvSpPr>
          <p:spPr bwMode="auto">
            <a:xfrm>
              <a:off x="8191500" y="2819401"/>
              <a:ext cx="70533" cy="1723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6858" rIns="0" bIns="6858">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r>
                <a:rPr lang="en-US" sz="750">
                  <a:latin typeface="Arial" charset="0"/>
                </a:rPr>
                <a:t>5</a:t>
              </a:r>
            </a:p>
          </p:txBody>
        </p:sp>
      </p:grpSp>
      <p:grpSp>
        <p:nvGrpSpPr>
          <p:cNvPr id="64" name="Group 75"/>
          <p:cNvGrpSpPr>
            <a:grpSpLocks/>
          </p:cNvGrpSpPr>
          <p:nvPr/>
        </p:nvGrpSpPr>
        <p:grpSpPr bwMode="auto">
          <a:xfrm>
            <a:off x="4940366" y="2946799"/>
            <a:ext cx="1548543" cy="972741"/>
            <a:chOff x="5063152" y="3929063"/>
            <a:chExt cx="2064723" cy="1296988"/>
          </a:xfrm>
        </p:grpSpPr>
        <p:sp>
          <p:nvSpPr>
            <p:cNvPr id="45083" name="Text Box 20"/>
            <p:cNvSpPr txBox="1">
              <a:spLocks noChangeArrowheads="1"/>
            </p:cNvSpPr>
            <p:nvPr/>
          </p:nvSpPr>
          <p:spPr bwMode="auto">
            <a:xfrm>
              <a:off x="5208589" y="3997324"/>
              <a:ext cx="1600200" cy="892552"/>
            </a:xfrm>
            <a:prstGeom prst="rect">
              <a:avLst/>
            </a:prstGeom>
            <a:solidFill>
              <a:schemeClr val="bg1">
                <a:alpha val="74901"/>
              </a:schemeClr>
            </a:solidFill>
            <a:ln w="9525">
              <a:solidFill>
                <a:schemeClr val="tx1"/>
              </a:solidFill>
              <a:miter lim="800000"/>
              <a:headEnd/>
              <a:tailEnd/>
            </a:ln>
          </p:spPr>
          <p:txBody>
            <a:bodyPr>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750">
                  <a:latin typeface="Arial" charset="0"/>
                </a:rPr>
                <a:t>   Import mon. gauge; </a:t>
              </a:r>
            </a:p>
            <a:p>
              <a:pPr algn="ctr"/>
              <a:r>
                <a:rPr lang="en-US" sz="750">
                  <a:latin typeface="Arial" charset="0"/>
                </a:rPr>
                <a:t>   mon. sat.-gauge </a:t>
              </a:r>
            </a:p>
            <a:p>
              <a:pPr algn="ctr"/>
              <a:r>
                <a:rPr lang="en-US" sz="750">
                  <a:latin typeface="Arial" charset="0"/>
                </a:rPr>
                <a:t>   combo.;</a:t>
              </a:r>
            </a:p>
            <a:p>
              <a:pPr algn="ctr"/>
              <a:r>
                <a:rPr lang="en-US" sz="750">
                  <a:latin typeface="Arial" charset="0"/>
                </a:rPr>
                <a:t>   rescale short-interval</a:t>
              </a:r>
            </a:p>
            <a:p>
              <a:pPr algn="ctr"/>
              <a:r>
                <a:rPr lang="en-US" sz="750">
                  <a:latin typeface="Arial" charset="0"/>
                </a:rPr>
                <a:t>   datasets to monthly</a:t>
              </a:r>
            </a:p>
          </p:txBody>
        </p:sp>
        <p:sp>
          <p:nvSpPr>
            <p:cNvPr id="66" name="Line 19"/>
            <p:cNvSpPr>
              <a:spLocks noChangeShapeType="1"/>
            </p:cNvSpPr>
            <p:nvPr/>
          </p:nvSpPr>
          <p:spPr bwMode="auto">
            <a:xfrm flipH="1">
              <a:off x="6807200" y="4402138"/>
              <a:ext cx="320675" cy="0"/>
            </a:xfrm>
            <a:prstGeom prst="line">
              <a:avLst/>
            </a:prstGeom>
            <a:noFill/>
            <a:ln w="9525">
              <a:solidFill>
                <a:schemeClr val="tx1"/>
              </a:solidFill>
              <a:round/>
              <a:headEnd/>
              <a:tailEnd type="triangle" w="med" len="med"/>
            </a:ln>
          </p:spPr>
          <p:txBody>
            <a:bodyPr wrap="none" anchor="ctr"/>
            <a:lstStyle>
              <a:defPPr>
                <a:defRPr lang="en-US"/>
              </a:defPPr>
              <a:lvl1pPr algn="l" rtl="0" eaLnBrk="0" fontAlgn="base" hangingPunct="0">
                <a:spcBef>
                  <a:spcPct val="0"/>
                </a:spcBef>
                <a:spcAft>
                  <a:spcPct val="0"/>
                </a:spcAft>
                <a:defRPr sz="1000" kern="1200">
                  <a:solidFill>
                    <a:schemeClr val="tx1"/>
                  </a:solidFill>
                  <a:latin typeface="Arial" charset="0"/>
                  <a:ea typeface="ＭＳ Ｐゴシック" charset="-128"/>
                  <a:cs typeface="ＭＳ Ｐゴシック" charset="-128"/>
                </a:defRPr>
              </a:lvl1pPr>
              <a:lvl2pPr marL="457200" algn="l" rtl="0" eaLnBrk="0" fontAlgn="base" hangingPunct="0">
                <a:spcBef>
                  <a:spcPct val="0"/>
                </a:spcBef>
                <a:spcAft>
                  <a:spcPct val="0"/>
                </a:spcAft>
                <a:defRPr sz="1000" kern="1200">
                  <a:solidFill>
                    <a:schemeClr val="tx1"/>
                  </a:solidFill>
                  <a:latin typeface="Arial" charset="0"/>
                  <a:ea typeface="ＭＳ Ｐゴシック" charset="-128"/>
                  <a:cs typeface="ＭＳ Ｐゴシック" charset="-128"/>
                </a:defRPr>
              </a:lvl2pPr>
              <a:lvl3pPr marL="914400" algn="l" rtl="0" eaLnBrk="0" fontAlgn="base" hangingPunct="0">
                <a:spcBef>
                  <a:spcPct val="0"/>
                </a:spcBef>
                <a:spcAft>
                  <a:spcPct val="0"/>
                </a:spcAft>
                <a:defRPr sz="1000" kern="1200">
                  <a:solidFill>
                    <a:schemeClr val="tx1"/>
                  </a:solidFill>
                  <a:latin typeface="Arial" charset="0"/>
                  <a:ea typeface="ＭＳ Ｐゴシック" charset="-128"/>
                  <a:cs typeface="ＭＳ Ｐゴシック" charset="-128"/>
                </a:defRPr>
              </a:lvl3pPr>
              <a:lvl4pPr marL="1371600" algn="l" rtl="0" eaLnBrk="0" fontAlgn="base" hangingPunct="0">
                <a:spcBef>
                  <a:spcPct val="0"/>
                </a:spcBef>
                <a:spcAft>
                  <a:spcPct val="0"/>
                </a:spcAft>
                <a:defRPr sz="1000" kern="1200">
                  <a:solidFill>
                    <a:schemeClr val="tx1"/>
                  </a:solidFill>
                  <a:latin typeface="Arial" charset="0"/>
                  <a:ea typeface="ＭＳ Ｐゴシック" charset="-128"/>
                  <a:cs typeface="ＭＳ Ｐゴシック" charset="-128"/>
                </a:defRPr>
              </a:lvl4pPr>
              <a:lvl5pPr marL="1828800" algn="l" rtl="0" eaLnBrk="0" fontAlgn="base" hangingPunct="0">
                <a:spcBef>
                  <a:spcPct val="0"/>
                </a:spcBef>
                <a:spcAft>
                  <a:spcPct val="0"/>
                </a:spcAft>
                <a:defRPr sz="10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10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10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10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1000" kern="1200">
                  <a:solidFill>
                    <a:schemeClr val="tx1"/>
                  </a:solidFill>
                  <a:latin typeface="Arial" charset="0"/>
                  <a:ea typeface="ＭＳ Ｐゴシック" charset="-128"/>
                  <a:cs typeface="ＭＳ Ｐゴシック" charset="-128"/>
                </a:defRPr>
              </a:lvl9pPr>
            </a:lstStyle>
            <a:p>
              <a:pPr>
                <a:defRPr/>
              </a:pPr>
              <a:endParaRPr lang="en-US" sz="788"/>
            </a:p>
          </p:txBody>
        </p:sp>
        <p:sp>
          <p:nvSpPr>
            <p:cNvPr id="45085" name="Text Box 20"/>
            <p:cNvSpPr txBox="1">
              <a:spLocks noChangeArrowheads="1"/>
            </p:cNvSpPr>
            <p:nvPr/>
          </p:nvSpPr>
          <p:spPr bwMode="auto">
            <a:xfrm>
              <a:off x="5208589" y="4899025"/>
              <a:ext cx="1600200" cy="276999"/>
            </a:xfrm>
            <a:prstGeom prst="rect">
              <a:avLst/>
            </a:prstGeom>
            <a:solidFill>
              <a:schemeClr val="bg1">
                <a:alpha val="74901"/>
              </a:schemeClr>
            </a:solidFill>
            <a:ln w="9525">
              <a:solidFill>
                <a:schemeClr val="tx1"/>
              </a:solidFill>
              <a:miter lim="800000"/>
              <a:headEnd/>
              <a:tailEnd/>
            </a:ln>
          </p:spPr>
          <p:txBody>
            <a:bodyPr>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750">
                  <a:latin typeface="Arial" charset="0"/>
                </a:rPr>
                <a:t>   Apply climo. cal.</a:t>
              </a:r>
            </a:p>
          </p:txBody>
        </p:sp>
        <p:sp>
          <p:nvSpPr>
            <p:cNvPr id="68" name="Text Box 20"/>
            <p:cNvSpPr txBox="1">
              <a:spLocks noChangeArrowheads="1"/>
            </p:cNvSpPr>
            <p:nvPr/>
          </p:nvSpPr>
          <p:spPr bwMode="auto">
            <a:xfrm rot="16200000">
              <a:off x="5078413" y="4794865"/>
              <a:ext cx="415925" cy="446447"/>
            </a:xfrm>
            <a:prstGeom prst="rect">
              <a:avLst/>
            </a:prstGeom>
            <a:noFill/>
            <a:ln w="9525">
              <a:noFill/>
              <a:miter lim="800000"/>
              <a:headEnd/>
              <a:tailEnd/>
            </a:ln>
          </p:spPr>
          <p:txBody>
            <a:bodyPr>
              <a:spAutoFit/>
            </a:bodyPr>
            <a:lstStyle>
              <a:defPPr>
                <a:defRPr lang="en-US"/>
              </a:defPPr>
              <a:lvl1pPr algn="l" rtl="0" eaLnBrk="0" fontAlgn="base" hangingPunct="0">
                <a:spcBef>
                  <a:spcPct val="0"/>
                </a:spcBef>
                <a:spcAft>
                  <a:spcPct val="0"/>
                </a:spcAft>
                <a:defRPr sz="1000" kern="1200">
                  <a:solidFill>
                    <a:schemeClr val="tx1"/>
                  </a:solidFill>
                  <a:latin typeface="Arial" charset="0"/>
                  <a:ea typeface="ＭＳ Ｐゴシック" charset="-128"/>
                  <a:cs typeface="ＭＳ Ｐゴシック" charset="-128"/>
                </a:defRPr>
              </a:lvl1pPr>
              <a:lvl2pPr marL="457200" algn="l" rtl="0" eaLnBrk="0" fontAlgn="base" hangingPunct="0">
                <a:spcBef>
                  <a:spcPct val="0"/>
                </a:spcBef>
                <a:spcAft>
                  <a:spcPct val="0"/>
                </a:spcAft>
                <a:defRPr sz="1000" kern="1200">
                  <a:solidFill>
                    <a:schemeClr val="tx1"/>
                  </a:solidFill>
                  <a:latin typeface="Arial" charset="0"/>
                  <a:ea typeface="ＭＳ Ｐゴシック" charset="-128"/>
                  <a:cs typeface="ＭＳ Ｐゴシック" charset="-128"/>
                </a:defRPr>
              </a:lvl2pPr>
              <a:lvl3pPr marL="914400" algn="l" rtl="0" eaLnBrk="0" fontAlgn="base" hangingPunct="0">
                <a:spcBef>
                  <a:spcPct val="0"/>
                </a:spcBef>
                <a:spcAft>
                  <a:spcPct val="0"/>
                </a:spcAft>
                <a:defRPr sz="1000" kern="1200">
                  <a:solidFill>
                    <a:schemeClr val="tx1"/>
                  </a:solidFill>
                  <a:latin typeface="Arial" charset="0"/>
                  <a:ea typeface="ＭＳ Ｐゴシック" charset="-128"/>
                  <a:cs typeface="ＭＳ Ｐゴシック" charset="-128"/>
                </a:defRPr>
              </a:lvl3pPr>
              <a:lvl4pPr marL="1371600" algn="l" rtl="0" eaLnBrk="0" fontAlgn="base" hangingPunct="0">
                <a:spcBef>
                  <a:spcPct val="0"/>
                </a:spcBef>
                <a:spcAft>
                  <a:spcPct val="0"/>
                </a:spcAft>
                <a:defRPr sz="1000" kern="1200">
                  <a:solidFill>
                    <a:schemeClr val="tx1"/>
                  </a:solidFill>
                  <a:latin typeface="Arial" charset="0"/>
                  <a:ea typeface="ＭＳ Ｐゴシック" charset="-128"/>
                  <a:cs typeface="ＭＳ Ｐゴシック" charset="-128"/>
                </a:defRPr>
              </a:lvl4pPr>
              <a:lvl5pPr marL="1828800" algn="l" rtl="0" eaLnBrk="0" fontAlgn="base" hangingPunct="0">
                <a:spcBef>
                  <a:spcPct val="0"/>
                </a:spcBef>
                <a:spcAft>
                  <a:spcPct val="0"/>
                </a:spcAft>
                <a:defRPr sz="10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10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10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10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1000" kern="1200">
                  <a:solidFill>
                    <a:schemeClr val="tx1"/>
                  </a:solidFill>
                  <a:latin typeface="Arial" charset="0"/>
                  <a:ea typeface="ＭＳ Ｐゴシック" charset="-128"/>
                  <a:cs typeface="ＭＳ Ｐゴシック" charset="-128"/>
                </a:defRPr>
              </a:lvl9pPr>
            </a:lstStyle>
            <a:p>
              <a:pPr algn="ctr">
                <a:defRPr/>
              </a:pPr>
              <a:r>
                <a:rPr lang="en-US" sz="788" dirty="0"/>
                <a:t>RT</a:t>
              </a:r>
            </a:p>
          </p:txBody>
        </p:sp>
        <p:sp>
          <p:nvSpPr>
            <p:cNvPr id="69" name="Text Box 20"/>
            <p:cNvSpPr txBox="1">
              <a:spLocks noChangeArrowheads="1"/>
            </p:cNvSpPr>
            <p:nvPr/>
          </p:nvSpPr>
          <p:spPr bwMode="auto">
            <a:xfrm rot="16200000">
              <a:off x="4930775" y="4251939"/>
              <a:ext cx="720725" cy="446446"/>
            </a:xfrm>
            <a:prstGeom prst="rect">
              <a:avLst/>
            </a:prstGeom>
            <a:noFill/>
            <a:ln w="9525">
              <a:noFill/>
              <a:miter lim="800000"/>
              <a:headEnd/>
              <a:tailEnd/>
            </a:ln>
          </p:spPr>
          <p:txBody>
            <a:bodyPr>
              <a:spAutoFit/>
            </a:bodyPr>
            <a:lstStyle>
              <a:defPPr>
                <a:defRPr lang="en-US"/>
              </a:defPPr>
              <a:lvl1pPr algn="l" rtl="0" eaLnBrk="0" fontAlgn="base" hangingPunct="0">
                <a:spcBef>
                  <a:spcPct val="0"/>
                </a:spcBef>
                <a:spcAft>
                  <a:spcPct val="0"/>
                </a:spcAft>
                <a:defRPr sz="1000" kern="1200">
                  <a:solidFill>
                    <a:schemeClr val="tx1"/>
                  </a:solidFill>
                  <a:latin typeface="Arial" charset="0"/>
                  <a:ea typeface="ＭＳ Ｐゴシック" charset="-128"/>
                  <a:cs typeface="ＭＳ Ｐゴシック" charset="-128"/>
                </a:defRPr>
              </a:lvl1pPr>
              <a:lvl2pPr marL="457200" algn="l" rtl="0" eaLnBrk="0" fontAlgn="base" hangingPunct="0">
                <a:spcBef>
                  <a:spcPct val="0"/>
                </a:spcBef>
                <a:spcAft>
                  <a:spcPct val="0"/>
                </a:spcAft>
                <a:defRPr sz="1000" kern="1200">
                  <a:solidFill>
                    <a:schemeClr val="tx1"/>
                  </a:solidFill>
                  <a:latin typeface="Arial" charset="0"/>
                  <a:ea typeface="ＭＳ Ｐゴシック" charset="-128"/>
                  <a:cs typeface="ＭＳ Ｐゴシック" charset="-128"/>
                </a:defRPr>
              </a:lvl2pPr>
              <a:lvl3pPr marL="914400" algn="l" rtl="0" eaLnBrk="0" fontAlgn="base" hangingPunct="0">
                <a:spcBef>
                  <a:spcPct val="0"/>
                </a:spcBef>
                <a:spcAft>
                  <a:spcPct val="0"/>
                </a:spcAft>
                <a:defRPr sz="1000" kern="1200">
                  <a:solidFill>
                    <a:schemeClr val="tx1"/>
                  </a:solidFill>
                  <a:latin typeface="Arial" charset="0"/>
                  <a:ea typeface="ＭＳ Ｐゴシック" charset="-128"/>
                  <a:cs typeface="ＭＳ Ｐゴシック" charset="-128"/>
                </a:defRPr>
              </a:lvl3pPr>
              <a:lvl4pPr marL="1371600" algn="l" rtl="0" eaLnBrk="0" fontAlgn="base" hangingPunct="0">
                <a:spcBef>
                  <a:spcPct val="0"/>
                </a:spcBef>
                <a:spcAft>
                  <a:spcPct val="0"/>
                </a:spcAft>
                <a:defRPr sz="1000" kern="1200">
                  <a:solidFill>
                    <a:schemeClr val="tx1"/>
                  </a:solidFill>
                  <a:latin typeface="Arial" charset="0"/>
                  <a:ea typeface="ＭＳ Ｐゴシック" charset="-128"/>
                  <a:cs typeface="ＭＳ Ｐゴシック" charset="-128"/>
                </a:defRPr>
              </a:lvl4pPr>
              <a:lvl5pPr marL="1828800" algn="l" rtl="0" eaLnBrk="0" fontAlgn="base" hangingPunct="0">
                <a:spcBef>
                  <a:spcPct val="0"/>
                </a:spcBef>
                <a:spcAft>
                  <a:spcPct val="0"/>
                </a:spcAft>
                <a:defRPr sz="1000" kern="1200">
                  <a:solidFill>
                    <a:schemeClr val="tx1"/>
                  </a:solidFill>
                  <a:latin typeface="Arial" charset="0"/>
                  <a:ea typeface="ＭＳ Ｐゴシック" charset="-128"/>
                  <a:cs typeface="ＭＳ Ｐゴシック" charset="-128"/>
                </a:defRPr>
              </a:lvl5pPr>
              <a:lvl6pPr marL="2286000" algn="l" defTabSz="457200" rtl="0" eaLnBrk="1" latinLnBrk="0" hangingPunct="1">
                <a:defRPr sz="1000" kern="1200">
                  <a:solidFill>
                    <a:schemeClr val="tx1"/>
                  </a:solidFill>
                  <a:latin typeface="Arial" charset="0"/>
                  <a:ea typeface="ＭＳ Ｐゴシック" charset="-128"/>
                  <a:cs typeface="ＭＳ Ｐゴシック" charset="-128"/>
                </a:defRPr>
              </a:lvl6pPr>
              <a:lvl7pPr marL="2743200" algn="l" defTabSz="457200" rtl="0" eaLnBrk="1" latinLnBrk="0" hangingPunct="1">
                <a:defRPr sz="1000" kern="1200">
                  <a:solidFill>
                    <a:schemeClr val="tx1"/>
                  </a:solidFill>
                  <a:latin typeface="Arial" charset="0"/>
                  <a:ea typeface="ＭＳ Ｐゴシック" charset="-128"/>
                  <a:cs typeface="ＭＳ Ｐゴシック" charset="-128"/>
                </a:defRPr>
              </a:lvl7pPr>
              <a:lvl8pPr marL="3200400" algn="l" defTabSz="457200" rtl="0" eaLnBrk="1" latinLnBrk="0" hangingPunct="1">
                <a:defRPr sz="1000" kern="1200">
                  <a:solidFill>
                    <a:schemeClr val="tx1"/>
                  </a:solidFill>
                  <a:latin typeface="Arial" charset="0"/>
                  <a:ea typeface="ＭＳ Ｐゴシック" charset="-128"/>
                  <a:cs typeface="ＭＳ Ｐゴシック" charset="-128"/>
                </a:defRPr>
              </a:lvl8pPr>
              <a:lvl9pPr marL="3657600" algn="l" defTabSz="457200" rtl="0" eaLnBrk="1" latinLnBrk="0" hangingPunct="1">
                <a:defRPr sz="1000" kern="1200">
                  <a:solidFill>
                    <a:schemeClr val="tx1"/>
                  </a:solidFill>
                  <a:latin typeface="Arial" charset="0"/>
                  <a:ea typeface="ＭＳ Ｐゴシック" charset="-128"/>
                  <a:cs typeface="ＭＳ Ｐゴシック" charset="-128"/>
                </a:defRPr>
              </a:lvl9pPr>
            </a:lstStyle>
            <a:p>
              <a:pPr algn="ctr">
                <a:defRPr/>
              </a:pPr>
              <a:r>
                <a:rPr lang="en-US" sz="788" dirty="0"/>
                <a:t>Post-RT</a:t>
              </a:r>
            </a:p>
          </p:txBody>
        </p:sp>
        <p:sp>
          <p:nvSpPr>
            <p:cNvPr id="45088" name="Text Box 5"/>
            <p:cNvSpPr txBox="1">
              <a:spLocks noChangeArrowheads="1"/>
            </p:cNvSpPr>
            <p:nvPr/>
          </p:nvSpPr>
          <p:spPr bwMode="auto">
            <a:xfrm>
              <a:off x="6832600" y="4830763"/>
              <a:ext cx="141064" cy="172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6858" rIns="0" bIns="6858">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r>
                <a:rPr lang="en-US" sz="750">
                  <a:latin typeface="Arial" charset="0"/>
                </a:rPr>
                <a:t>13</a:t>
              </a:r>
            </a:p>
          </p:txBody>
        </p:sp>
        <p:sp>
          <p:nvSpPr>
            <p:cNvPr id="45089" name="Text Box 5"/>
            <p:cNvSpPr txBox="1">
              <a:spLocks noChangeArrowheads="1"/>
            </p:cNvSpPr>
            <p:nvPr/>
          </p:nvSpPr>
          <p:spPr bwMode="auto">
            <a:xfrm>
              <a:off x="6824663" y="3929063"/>
              <a:ext cx="141064" cy="172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6858" rIns="0" bIns="6858">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r>
                <a:rPr lang="en-US" sz="750">
                  <a:latin typeface="Arial" charset="0"/>
                </a:rPr>
                <a:t>12</a:t>
              </a:r>
            </a:p>
          </p:txBody>
        </p:sp>
      </p:grpSp>
      <p:grpSp>
        <p:nvGrpSpPr>
          <p:cNvPr id="72" name="Group 76"/>
          <p:cNvGrpSpPr>
            <a:grpSpLocks/>
          </p:cNvGrpSpPr>
          <p:nvPr/>
        </p:nvGrpSpPr>
        <p:grpSpPr bwMode="auto">
          <a:xfrm>
            <a:off x="3804047" y="1905000"/>
            <a:ext cx="1045201" cy="864900"/>
            <a:chOff x="3548063" y="2540000"/>
            <a:chExt cx="1393602" cy="1153199"/>
          </a:xfrm>
        </p:grpSpPr>
        <p:sp>
          <p:nvSpPr>
            <p:cNvPr id="45079" name="Line 14"/>
            <p:cNvSpPr>
              <a:spLocks noChangeShapeType="1"/>
            </p:cNvSpPr>
            <p:nvPr/>
          </p:nvSpPr>
          <p:spPr bwMode="auto">
            <a:xfrm>
              <a:off x="4267200" y="3124200"/>
              <a:ext cx="0"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800"/>
            </a:p>
          </p:txBody>
        </p:sp>
        <p:sp>
          <p:nvSpPr>
            <p:cNvPr id="45080" name="Line 14"/>
            <p:cNvSpPr>
              <a:spLocks noChangeShapeType="1"/>
            </p:cNvSpPr>
            <p:nvPr/>
          </p:nvSpPr>
          <p:spPr bwMode="auto">
            <a:xfrm flipH="1">
              <a:off x="3657600" y="2540000"/>
              <a:ext cx="0" cy="71755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sz="1800"/>
            </a:p>
          </p:txBody>
        </p:sp>
        <p:sp>
          <p:nvSpPr>
            <p:cNvPr id="45081" name="Text Box 5"/>
            <p:cNvSpPr txBox="1">
              <a:spLocks noChangeArrowheads="1"/>
            </p:cNvSpPr>
            <p:nvPr/>
          </p:nvSpPr>
          <p:spPr bwMode="auto">
            <a:xfrm>
              <a:off x="4800601" y="3200400"/>
              <a:ext cx="141064" cy="1723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6858" rIns="0" bIns="6858">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r>
                <a:rPr lang="en-US" sz="750">
                  <a:latin typeface="Arial" charset="0"/>
                </a:rPr>
                <a:t>11</a:t>
              </a:r>
            </a:p>
          </p:txBody>
        </p:sp>
        <p:sp>
          <p:nvSpPr>
            <p:cNvPr id="45082" name="Text Box 12"/>
            <p:cNvSpPr txBox="1">
              <a:spLocks noChangeArrowheads="1"/>
            </p:cNvSpPr>
            <p:nvPr/>
          </p:nvSpPr>
          <p:spPr bwMode="auto">
            <a:xfrm>
              <a:off x="3548063" y="3262313"/>
              <a:ext cx="1208087" cy="430886"/>
            </a:xfrm>
            <a:prstGeom prst="rect">
              <a:avLst/>
            </a:prstGeom>
            <a:solidFill>
              <a:schemeClr val="bg1">
                <a:alpha val="74901"/>
              </a:schemeClr>
            </a:solidFill>
            <a:ln w="9525">
              <a:solidFill>
                <a:schemeClr val="tx1"/>
              </a:solidFill>
              <a:miter lim="800000"/>
              <a:headEnd/>
              <a:tailEnd/>
            </a:ln>
          </p:spPr>
          <p:txBody>
            <a:bodyPr>
              <a:spAutoFit/>
            </a:bodyPr>
            <a:lstStyle>
              <a:lvl1pPr>
                <a:defRPr sz="2400">
                  <a:solidFill>
                    <a:schemeClr val="tx1"/>
                  </a:solidFill>
                  <a:latin typeface="Helvetica" charset="0"/>
                  <a:ea typeface="ＭＳ Ｐゴシック" charset="0"/>
                  <a:cs typeface="ＭＳ Ｐゴシック" charset="0"/>
                </a:defRPr>
              </a:lvl1pPr>
              <a:lvl2pPr marL="742950" indent="-285750">
                <a:defRPr sz="2400">
                  <a:solidFill>
                    <a:schemeClr val="tx1"/>
                  </a:solidFill>
                  <a:latin typeface="Helvetica" charset="0"/>
                  <a:ea typeface="ＭＳ Ｐゴシック" charset="0"/>
                </a:defRPr>
              </a:lvl2pPr>
              <a:lvl3pPr marL="1143000" indent="-228600">
                <a:defRPr sz="2400">
                  <a:solidFill>
                    <a:schemeClr val="tx1"/>
                  </a:solidFill>
                  <a:latin typeface="Helvetica" charset="0"/>
                  <a:ea typeface="ＭＳ Ｐゴシック" charset="0"/>
                </a:defRPr>
              </a:lvl3pPr>
              <a:lvl4pPr marL="1600200" indent="-228600">
                <a:defRPr sz="2400">
                  <a:solidFill>
                    <a:schemeClr val="tx1"/>
                  </a:solidFill>
                  <a:latin typeface="Helvetica" charset="0"/>
                  <a:ea typeface="ＭＳ Ｐゴシック" charset="0"/>
                </a:defRPr>
              </a:lvl4pPr>
              <a:lvl5pPr marL="2057400" indent="-228600">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defRPr sz="2400">
                  <a:solidFill>
                    <a:schemeClr val="tx1"/>
                  </a:solidFill>
                  <a:latin typeface="Helvetica" charset="0"/>
                  <a:ea typeface="ＭＳ Ｐゴシック" charset="0"/>
                </a:defRPr>
              </a:lvl9pPr>
            </a:lstStyle>
            <a:p>
              <a:pPr algn="ctr"/>
              <a:r>
                <a:rPr lang="en-US" sz="750">
                  <a:cs typeface="Helvetica" charset="0"/>
                </a:rPr>
                <a:t>Recalibrate</a:t>
              </a:r>
            </a:p>
            <a:p>
              <a:pPr algn="ctr"/>
              <a:r>
                <a:rPr lang="en-US" sz="750">
                  <a:cs typeface="Helvetica" charset="0"/>
                </a:rPr>
                <a:t>precip rate</a:t>
              </a:r>
            </a:p>
          </p:txBody>
        </p:sp>
      </p:grpSp>
    </p:spTree>
    <p:extLst>
      <p:ext uri="{BB962C8B-B14F-4D97-AF65-F5344CB8AC3E}">
        <p14:creationId xmlns:p14="http://schemas.microsoft.com/office/powerpoint/2010/main" val="20203934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2" fill="hold" nodeType="afterEffect">
                                  <p:stCondLst>
                                    <p:cond delay="500"/>
                                  </p:stCondLst>
                                  <p:childTnLst>
                                    <p:set>
                                      <p:cBhvr>
                                        <p:cTn id="9" dur="1" fill="hold">
                                          <p:stCondLst>
                                            <p:cond delay="0"/>
                                          </p:stCondLst>
                                        </p:cTn>
                                        <p:tgtEl>
                                          <p:spTgt spid="13"/>
                                        </p:tgtEl>
                                        <p:attrNameLst>
                                          <p:attrName>style.visibility</p:attrName>
                                        </p:attrNameLst>
                                      </p:cBhvr>
                                      <p:to>
                                        <p:strVal val="visible"/>
                                      </p:to>
                                    </p:set>
                                    <p:animEffect transition="in" filter="wipe(right)">
                                      <p:cBhvr>
                                        <p:cTn id="10" dur="500"/>
                                        <p:tgtEl>
                                          <p:spTgt spid="13"/>
                                        </p:tgtEl>
                                      </p:cBhvr>
                                    </p:animEffect>
                                  </p:childTnLst>
                                </p:cTn>
                              </p:par>
                            </p:childTnLst>
                          </p:cTn>
                        </p:par>
                        <p:par>
                          <p:cTn id="11" fill="hold" nodeType="afterGroup">
                            <p:stCondLst>
                              <p:cond delay="1000"/>
                            </p:stCondLst>
                            <p:childTnLst>
                              <p:par>
                                <p:cTn id="12" presetID="22" presetClass="entr" presetSubtype="1" fill="hold" nodeType="afterEffect">
                                  <p:stCondLst>
                                    <p:cond delay="500"/>
                                  </p:stCondLst>
                                  <p:childTnLst>
                                    <p:set>
                                      <p:cBhvr>
                                        <p:cTn id="13" dur="1" fill="hold">
                                          <p:stCondLst>
                                            <p:cond delay="0"/>
                                          </p:stCondLst>
                                        </p:cTn>
                                        <p:tgtEl>
                                          <p:spTgt spid="17"/>
                                        </p:tgtEl>
                                        <p:attrNameLst>
                                          <p:attrName>style.visibility</p:attrName>
                                        </p:attrNameLst>
                                      </p:cBhvr>
                                      <p:to>
                                        <p:strVal val="visible"/>
                                      </p:to>
                                    </p:set>
                                    <p:animEffect transition="in" filter="wipe(up)">
                                      <p:cBhvr>
                                        <p:cTn id="14" dur="500"/>
                                        <p:tgtEl>
                                          <p:spTgt spid="17"/>
                                        </p:tgtEl>
                                      </p:cBhvr>
                                    </p:animEffect>
                                  </p:childTnLst>
                                </p:cTn>
                              </p:par>
                            </p:childTnLst>
                          </p:cTn>
                        </p:par>
                        <p:par>
                          <p:cTn id="15" fill="hold" nodeType="afterGroup">
                            <p:stCondLst>
                              <p:cond delay="2000"/>
                            </p:stCondLst>
                            <p:childTnLst>
                              <p:par>
                                <p:cTn id="16" presetID="22" presetClass="entr" presetSubtype="2" fill="hold" nodeType="afterEffect">
                                  <p:stCondLst>
                                    <p:cond delay="500"/>
                                  </p:stCondLst>
                                  <p:childTnLst>
                                    <p:set>
                                      <p:cBhvr>
                                        <p:cTn id="17" dur="1" fill="hold">
                                          <p:stCondLst>
                                            <p:cond delay="0"/>
                                          </p:stCondLst>
                                        </p:cTn>
                                        <p:tgtEl>
                                          <p:spTgt spid="34"/>
                                        </p:tgtEl>
                                        <p:attrNameLst>
                                          <p:attrName>style.visibility</p:attrName>
                                        </p:attrNameLst>
                                      </p:cBhvr>
                                      <p:to>
                                        <p:strVal val="visible"/>
                                      </p:to>
                                    </p:set>
                                    <p:animEffect transition="in" filter="wipe(right)">
                                      <p:cBhvr>
                                        <p:cTn id="18" dur="500"/>
                                        <p:tgtEl>
                                          <p:spTgt spid="34"/>
                                        </p:tgtEl>
                                      </p:cBhvr>
                                    </p:animEffect>
                                  </p:childTnLst>
                                </p:cTn>
                              </p:par>
                            </p:childTnLst>
                          </p:cTn>
                        </p:par>
                        <p:par>
                          <p:cTn id="19" fill="hold" nodeType="afterGroup">
                            <p:stCondLst>
                              <p:cond delay="3000"/>
                            </p:stCondLst>
                            <p:childTnLst>
                              <p:par>
                                <p:cTn id="20" presetID="22" presetClass="entr" presetSubtype="1" fill="hold" nodeType="afterEffect">
                                  <p:stCondLst>
                                    <p:cond delay="50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500"/>
                                        <p:tgtEl>
                                          <p:spTgt spid="29"/>
                                        </p:tgtEl>
                                      </p:cBhvr>
                                    </p:animEffect>
                                  </p:childTnLst>
                                </p:cTn>
                              </p:par>
                            </p:childTnLst>
                          </p:cTn>
                        </p:par>
                        <p:par>
                          <p:cTn id="23" fill="hold" nodeType="afterGroup">
                            <p:stCondLst>
                              <p:cond delay="4000"/>
                            </p:stCondLst>
                            <p:childTnLst>
                              <p:par>
                                <p:cTn id="24" presetID="22" presetClass="entr" presetSubtype="1" fill="hold" nodeType="afterEffect">
                                  <p:stCondLst>
                                    <p:cond delay="500"/>
                                  </p:stCondLst>
                                  <p:childTnLst>
                                    <p:set>
                                      <p:cBhvr>
                                        <p:cTn id="25" dur="1" fill="hold">
                                          <p:stCondLst>
                                            <p:cond delay="0"/>
                                          </p:stCondLst>
                                        </p:cTn>
                                        <p:tgtEl>
                                          <p:spTgt spid="72"/>
                                        </p:tgtEl>
                                        <p:attrNameLst>
                                          <p:attrName>style.visibility</p:attrName>
                                        </p:attrNameLst>
                                      </p:cBhvr>
                                      <p:to>
                                        <p:strVal val="visible"/>
                                      </p:to>
                                    </p:set>
                                    <p:animEffect transition="in" filter="wipe(up)">
                                      <p:cBhvr>
                                        <p:cTn id="26" dur="500"/>
                                        <p:tgtEl>
                                          <p:spTgt spid="72"/>
                                        </p:tgtEl>
                                      </p:cBhvr>
                                    </p:animEffect>
                                  </p:childTnLst>
                                </p:cTn>
                              </p:par>
                            </p:childTnLst>
                          </p:cTn>
                        </p:par>
                        <p:par>
                          <p:cTn id="27" fill="hold" nodeType="afterGroup">
                            <p:stCondLst>
                              <p:cond delay="5000"/>
                            </p:stCondLst>
                            <p:childTnLst>
                              <p:par>
                                <p:cTn id="28" presetID="22" presetClass="entr" presetSubtype="8" fill="hold" nodeType="afterEffect">
                                  <p:stCondLst>
                                    <p:cond delay="50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par>
                          <p:cTn id="31" fill="hold" nodeType="afterGroup">
                            <p:stCondLst>
                              <p:cond delay="6000"/>
                            </p:stCondLst>
                            <p:childTnLst>
                              <p:par>
                                <p:cTn id="32" presetID="22" presetClass="entr" presetSubtype="1" fill="hold" nodeType="afterEffect">
                                  <p:stCondLst>
                                    <p:cond delay="500"/>
                                  </p:stCondLst>
                                  <p:childTnLst>
                                    <p:set>
                                      <p:cBhvr>
                                        <p:cTn id="33" dur="1" fill="hold">
                                          <p:stCondLst>
                                            <p:cond delay="0"/>
                                          </p:stCondLst>
                                        </p:cTn>
                                        <p:tgtEl>
                                          <p:spTgt spid="59"/>
                                        </p:tgtEl>
                                        <p:attrNameLst>
                                          <p:attrName>style.visibility</p:attrName>
                                        </p:attrNameLst>
                                      </p:cBhvr>
                                      <p:to>
                                        <p:strVal val="visible"/>
                                      </p:to>
                                    </p:set>
                                    <p:animEffect transition="in" filter="wipe(up)">
                                      <p:cBhvr>
                                        <p:cTn id="34" dur="500"/>
                                        <p:tgtEl>
                                          <p:spTgt spid="59"/>
                                        </p:tgtEl>
                                      </p:cBhvr>
                                    </p:animEffect>
                                  </p:childTnLst>
                                </p:cTn>
                              </p:par>
                            </p:childTnLst>
                          </p:cTn>
                        </p:par>
                        <p:par>
                          <p:cTn id="35" fill="hold" nodeType="afterGroup">
                            <p:stCondLst>
                              <p:cond delay="7000"/>
                            </p:stCondLst>
                            <p:childTnLst>
                              <p:par>
                                <p:cTn id="36" presetID="22" presetClass="entr" presetSubtype="8" fill="hold" nodeType="after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wipe(left)">
                                      <p:cBhvr>
                                        <p:cTn id="38" dur="1000"/>
                                        <p:tgtEl>
                                          <p:spTgt spid="78"/>
                                        </p:tgtEl>
                                      </p:cBhvr>
                                    </p:animEffect>
                                  </p:childTnLst>
                                </p:cTn>
                              </p:par>
                            </p:childTnLst>
                          </p:cTn>
                        </p:par>
                        <p:par>
                          <p:cTn id="39" fill="hold" nodeType="afterGroup">
                            <p:stCondLst>
                              <p:cond delay="8000"/>
                            </p:stCondLst>
                            <p:childTnLst>
                              <p:par>
                                <p:cTn id="40" presetID="22" presetClass="entr" presetSubtype="1" fill="hold" nodeType="after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wipe(up)">
                                      <p:cBhvr>
                                        <p:cTn id="42" dur="1000"/>
                                        <p:tgtEl>
                                          <p:spTgt spid="79"/>
                                        </p:tgtEl>
                                      </p:cBhvr>
                                    </p:animEffect>
                                  </p:childTnLst>
                                </p:cTn>
                              </p:par>
                            </p:childTnLst>
                          </p:cTn>
                        </p:par>
                        <p:par>
                          <p:cTn id="43" fill="hold" nodeType="afterGroup">
                            <p:stCondLst>
                              <p:cond delay="9000"/>
                            </p:stCondLst>
                            <p:childTnLst>
                              <p:par>
                                <p:cTn id="44" presetID="22" presetClass="entr" presetSubtype="2" fill="hold" nodeType="afterEffect">
                                  <p:stCondLst>
                                    <p:cond delay="500"/>
                                  </p:stCondLst>
                                  <p:childTnLst>
                                    <p:set>
                                      <p:cBhvr>
                                        <p:cTn id="45" dur="1" fill="hold">
                                          <p:stCondLst>
                                            <p:cond delay="0"/>
                                          </p:stCondLst>
                                        </p:cTn>
                                        <p:tgtEl>
                                          <p:spTgt spid="64"/>
                                        </p:tgtEl>
                                        <p:attrNameLst>
                                          <p:attrName>style.visibility</p:attrName>
                                        </p:attrNameLst>
                                      </p:cBhvr>
                                      <p:to>
                                        <p:strVal val="visible"/>
                                      </p:to>
                                    </p:set>
                                    <p:animEffect transition="in" filter="wipe(right)">
                                      <p:cBhvr>
                                        <p:cTn id="4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2"/>
          <p:cNvSpPr txBox="1">
            <a:spLocks noChangeArrowheads="1"/>
          </p:cNvSpPr>
          <p:nvPr/>
        </p:nvSpPr>
        <p:spPr bwMode="auto">
          <a:xfrm>
            <a:off x="1257300" y="114301"/>
            <a:ext cx="6686550" cy="4825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tabLst>
                <a:tab pos="292100" algn="l"/>
                <a:tab pos="2166938" algn="l"/>
              </a:tabLst>
              <a:defRPr sz="2400">
                <a:solidFill>
                  <a:schemeClr val="tx1"/>
                </a:solidFill>
                <a:latin typeface="Helvetica" charset="0"/>
                <a:ea typeface="ＭＳ Ｐゴシック" charset="0"/>
                <a:cs typeface="ＭＳ Ｐゴシック" charset="0"/>
              </a:defRPr>
            </a:lvl1pPr>
            <a:lvl2pPr marL="742950" indent="-285750">
              <a:tabLst>
                <a:tab pos="292100" algn="l"/>
                <a:tab pos="2166938" algn="l"/>
              </a:tabLst>
              <a:defRPr sz="2400">
                <a:solidFill>
                  <a:schemeClr val="tx1"/>
                </a:solidFill>
                <a:latin typeface="Helvetica" charset="0"/>
                <a:ea typeface="ＭＳ Ｐゴシック" charset="0"/>
              </a:defRPr>
            </a:lvl2pPr>
            <a:lvl3pPr marL="1143000" indent="-228600">
              <a:tabLst>
                <a:tab pos="292100" algn="l"/>
                <a:tab pos="2166938" algn="l"/>
              </a:tabLst>
              <a:defRPr sz="2400">
                <a:solidFill>
                  <a:schemeClr val="tx1"/>
                </a:solidFill>
                <a:latin typeface="Helvetica" charset="0"/>
                <a:ea typeface="ＭＳ Ｐゴシック" charset="0"/>
              </a:defRPr>
            </a:lvl3pPr>
            <a:lvl4pPr marL="1600200" indent="-228600">
              <a:tabLst>
                <a:tab pos="292100" algn="l"/>
                <a:tab pos="2166938" algn="l"/>
              </a:tabLst>
              <a:defRPr sz="2400">
                <a:solidFill>
                  <a:schemeClr val="tx1"/>
                </a:solidFill>
                <a:latin typeface="Helvetica" charset="0"/>
                <a:ea typeface="ＭＳ Ｐゴシック" charset="0"/>
              </a:defRPr>
            </a:lvl4pPr>
            <a:lvl5pPr marL="2057400" indent="-228600">
              <a:tabLst>
                <a:tab pos="292100" algn="l"/>
                <a:tab pos="2166938" algn="l"/>
              </a:tabLst>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tabLst>
                <a:tab pos="292100" algn="l"/>
                <a:tab pos="2166938" algn="l"/>
              </a:tabLs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tabLst>
                <a:tab pos="292100" algn="l"/>
                <a:tab pos="2166938" algn="l"/>
              </a:tabLs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tabLst>
                <a:tab pos="292100" algn="l"/>
                <a:tab pos="2166938" algn="l"/>
              </a:tabLs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tabLst>
                <a:tab pos="292100" algn="l"/>
                <a:tab pos="2166938" algn="l"/>
              </a:tabLst>
              <a:defRPr sz="2400">
                <a:solidFill>
                  <a:schemeClr val="tx1"/>
                </a:solidFill>
                <a:latin typeface="Helvetica" charset="0"/>
                <a:ea typeface="ＭＳ Ｐゴシック" charset="0"/>
              </a:defRPr>
            </a:lvl9pPr>
          </a:lstStyle>
          <a:p>
            <a:pPr>
              <a:buFont typeface="Times" charset="0"/>
              <a:buNone/>
            </a:pPr>
            <a:r>
              <a:rPr lang="en-US" sz="1350" b="1" dirty="0"/>
              <a:t>4.	IMERG – Multiple Runs</a:t>
            </a:r>
          </a:p>
          <a:p>
            <a:pPr>
              <a:buFont typeface="Times" charset="0"/>
              <a:buNone/>
            </a:pPr>
            <a:endParaRPr lang="en-US" sz="1350" dirty="0">
              <a:solidFill>
                <a:srgbClr val="2D2DB9"/>
              </a:solidFill>
            </a:endParaRPr>
          </a:p>
          <a:p>
            <a:pPr>
              <a:buFont typeface="Times" charset="0"/>
              <a:buNone/>
            </a:pPr>
            <a:r>
              <a:rPr lang="en-US" sz="1350" dirty="0">
                <a:solidFill>
                  <a:srgbClr val="0000FF"/>
                </a:solidFill>
              </a:rPr>
              <a:t>Multiple runs serve different						 users</a:t>
            </a:r>
            <a:r>
              <a:rPr lang="ja-JP" altLang="en-US" sz="1350" dirty="0">
                <a:solidFill>
                  <a:srgbClr val="0000FF"/>
                </a:solidFill>
              </a:rPr>
              <a:t>’</a:t>
            </a:r>
            <a:r>
              <a:rPr lang="en-US" altLang="ja-JP" sz="1350" dirty="0">
                <a:solidFill>
                  <a:srgbClr val="0000FF"/>
                </a:solidFill>
              </a:rPr>
              <a:t> needs for timeliness</a:t>
            </a:r>
          </a:p>
          <a:p>
            <a:pPr>
              <a:spcBef>
                <a:spcPts val="324"/>
              </a:spcBef>
            </a:pPr>
            <a:r>
              <a:rPr lang="en-US" sz="1350" dirty="0">
                <a:solidFill>
                  <a:srgbClr val="008000"/>
                </a:solidFill>
              </a:rPr>
              <a:t>•	More delay usually yields a						better product</a:t>
            </a:r>
            <a:endParaRPr lang="en-US" sz="1350" u="sng" dirty="0">
              <a:solidFill>
                <a:srgbClr val="008000"/>
              </a:solidFill>
            </a:endParaRPr>
          </a:p>
          <a:p>
            <a:pPr>
              <a:spcBef>
                <a:spcPct val="20000"/>
              </a:spcBef>
              <a:buFont typeface="Times" charset="0"/>
              <a:buNone/>
            </a:pPr>
            <a:endParaRPr lang="en-US" sz="1350" dirty="0">
              <a:solidFill>
                <a:srgbClr val="009973"/>
              </a:solidFill>
            </a:endParaRPr>
          </a:p>
          <a:p>
            <a:pPr>
              <a:buFont typeface="Times" charset="0"/>
              <a:buNone/>
            </a:pPr>
            <a:r>
              <a:rPr lang="en-US" sz="1350" u="sng" dirty="0">
                <a:solidFill>
                  <a:srgbClr val="0000FF"/>
                </a:solidFill>
              </a:rPr>
              <a:t>Early</a:t>
            </a:r>
            <a:r>
              <a:rPr lang="en-US" sz="1350" dirty="0">
                <a:solidFill>
                  <a:srgbClr val="0000FF"/>
                </a:solidFill>
              </a:rPr>
              <a:t> – first approximation;</a:t>
            </a:r>
          </a:p>
          <a:p>
            <a:pPr>
              <a:buFont typeface="Times" charset="0"/>
              <a:buNone/>
            </a:pPr>
            <a:r>
              <a:rPr lang="en-US" sz="1350" dirty="0">
                <a:solidFill>
                  <a:srgbClr val="0000FF"/>
                </a:solidFill>
              </a:rPr>
              <a:t>flood, now-casting users</a:t>
            </a:r>
          </a:p>
          <a:p>
            <a:pPr>
              <a:spcBef>
                <a:spcPct val="20000"/>
              </a:spcBef>
              <a:buFont typeface="Times" charset="0"/>
              <a:buNone/>
            </a:pPr>
            <a:r>
              <a:rPr lang="en-US" sz="1350" dirty="0">
                <a:solidFill>
                  <a:srgbClr val="008000"/>
                </a:solidFill>
              </a:rPr>
              <a:t>•	Current input data latencies 						at PPS support </a:t>
            </a:r>
            <a:r>
              <a:rPr lang="en-US" sz="1350" u="sng" dirty="0">
                <a:solidFill>
                  <a:srgbClr val="008000"/>
                </a:solidFill>
              </a:rPr>
              <a:t>~4-hr</a:t>
            </a:r>
            <a:r>
              <a:rPr lang="en-US" sz="1350" dirty="0">
                <a:solidFill>
                  <a:srgbClr val="008000"/>
                </a:solidFill>
              </a:rPr>
              <a:t> delay</a:t>
            </a:r>
          </a:p>
          <a:p>
            <a:pPr>
              <a:spcBef>
                <a:spcPct val="20000"/>
              </a:spcBef>
            </a:pPr>
            <a:r>
              <a:rPr lang="en-US" sz="1350" dirty="0">
                <a:solidFill>
                  <a:srgbClr val="008000"/>
                </a:solidFill>
              </a:rPr>
              <a:t>•	Truly operational users 							(&lt; 3 </a:t>
            </a:r>
            <a:r>
              <a:rPr lang="en-US" sz="1350" dirty="0" err="1">
                <a:solidFill>
                  <a:srgbClr val="008000"/>
                </a:solidFill>
              </a:rPr>
              <a:t>hr</a:t>
            </a:r>
            <a:r>
              <a:rPr lang="en-US" sz="1350" dirty="0">
                <a:solidFill>
                  <a:srgbClr val="008000"/>
                </a:solidFill>
              </a:rPr>
              <a:t>) not well-addressed</a:t>
            </a:r>
          </a:p>
          <a:p>
            <a:pPr>
              <a:spcBef>
                <a:spcPct val="20000"/>
              </a:spcBef>
              <a:buFont typeface="Times" charset="0"/>
              <a:buNone/>
            </a:pPr>
            <a:endParaRPr lang="en-US" sz="1350" dirty="0">
              <a:solidFill>
                <a:srgbClr val="008000"/>
              </a:solidFill>
            </a:endParaRPr>
          </a:p>
          <a:p>
            <a:pPr>
              <a:buFont typeface="Times" charset="0"/>
              <a:buNone/>
            </a:pPr>
            <a:r>
              <a:rPr lang="en-US" sz="1350" u="sng" dirty="0">
                <a:solidFill>
                  <a:srgbClr val="0000FF"/>
                </a:solidFill>
              </a:rPr>
              <a:t>Late</a:t>
            </a:r>
            <a:r>
              <a:rPr lang="en-US" sz="1350" dirty="0">
                <a:solidFill>
                  <a:srgbClr val="0000FF"/>
                </a:solidFill>
              </a:rPr>
              <a:t> – wait for full multi-satellite; crop, flood, drought analysts</a:t>
            </a:r>
          </a:p>
          <a:p>
            <a:pPr>
              <a:spcBef>
                <a:spcPct val="20000"/>
              </a:spcBef>
              <a:buFont typeface="Times" charset="0"/>
              <a:buNone/>
            </a:pPr>
            <a:r>
              <a:rPr lang="en-US" sz="1350" dirty="0">
                <a:solidFill>
                  <a:srgbClr val="008000"/>
                </a:solidFill>
              </a:rPr>
              <a:t>•	Driver is the wait for microwave data for backward propagation</a:t>
            </a:r>
          </a:p>
          <a:p>
            <a:pPr>
              <a:spcBef>
                <a:spcPct val="20000"/>
              </a:spcBef>
            </a:pPr>
            <a:r>
              <a:rPr lang="en-US" sz="1350" dirty="0">
                <a:solidFill>
                  <a:srgbClr val="008000"/>
                </a:solidFill>
              </a:rPr>
              <a:t>•	Delay of ~</a:t>
            </a:r>
            <a:r>
              <a:rPr lang="en-US" sz="1350" u="sng" dirty="0">
                <a:solidFill>
                  <a:srgbClr val="008000"/>
                </a:solidFill>
              </a:rPr>
              <a:t>12 </a:t>
            </a:r>
            <a:r>
              <a:rPr lang="en-US" sz="1350" u="sng" dirty="0" err="1">
                <a:solidFill>
                  <a:srgbClr val="008000"/>
                </a:solidFill>
              </a:rPr>
              <a:t>hr</a:t>
            </a:r>
            <a:endParaRPr lang="en-US" sz="1350" dirty="0">
              <a:solidFill>
                <a:srgbClr val="008000"/>
              </a:solidFill>
            </a:endParaRPr>
          </a:p>
          <a:p>
            <a:endParaRPr lang="en-US" sz="1350" dirty="0">
              <a:solidFill>
                <a:srgbClr val="008000"/>
              </a:solidFill>
            </a:endParaRPr>
          </a:p>
          <a:p>
            <a:pPr>
              <a:buFont typeface="Times" charset="0"/>
              <a:buNone/>
            </a:pPr>
            <a:r>
              <a:rPr lang="en-US" sz="1350" u="sng" dirty="0">
                <a:solidFill>
                  <a:srgbClr val="0000FF"/>
                </a:solidFill>
              </a:rPr>
              <a:t>Final</a:t>
            </a:r>
            <a:r>
              <a:rPr lang="en-US" sz="1350" dirty="0">
                <a:solidFill>
                  <a:srgbClr val="0000FF"/>
                </a:solidFill>
              </a:rPr>
              <a:t> – after the best data are assembled; research users</a:t>
            </a:r>
          </a:p>
          <a:p>
            <a:pPr>
              <a:spcBef>
                <a:spcPct val="20000"/>
              </a:spcBef>
              <a:buFont typeface="Times" charset="0"/>
              <a:buNone/>
            </a:pPr>
            <a:r>
              <a:rPr lang="en-US" sz="1350" dirty="0">
                <a:solidFill>
                  <a:srgbClr val="008000"/>
                </a:solidFill>
              </a:rPr>
              <a:t>•	Driver is precipitation gauge analysis</a:t>
            </a:r>
          </a:p>
          <a:p>
            <a:pPr>
              <a:spcBef>
                <a:spcPct val="20000"/>
              </a:spcBef>
              <a:buFont typeface="Times" charset="0"/>
              <a:buNone/>
            </a:pPr>
            <a:r>
              <a:rPr lang="en-US" sz="1350" dirty="0">
                <a:solidFill>
                  <a:srgbClr val="008000"/>
                </a:solidFill>
              </a:rPr>
              <a:t>•	GPCC gauge analysis is finished </a:t>
            </a:r>
            <a:r>
              <a:rPr lang="en-US" sz="1350" u="sng" dirty="0">
                <a:solidFill>
                  <a:srgbClr val="008000"/>
                </a:solidFill>
              </a:rPr>
              <a:t>~3.5 months after</a:t>
            </a:r>
            <a:r>
              <a:rPr lang="en-US" sz="1350" dirty="0">
                <a:solidFill>
                  <a:srgbClr val="008000"/>
                </a:solidFill>
              </a:rPr>
              <a:t> the month</a:t>
            </a:r>
            <a:endParaRPr lang="en-US" sz="1350" u="sng" dirty="0">
              <a:solidFill>
                <a:srgbClr val="008000"/>
              </a:solidFill>
            </a:endParaRPr>
          </a:p>
        </p:txBody>
      </p:sp>
      <p:pic>
        <p:nvPicPr>
          <p:cNvPr id="46082" name="Picture 3" descr="cumhist_latency.2012apr16-1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209550"/>
            <a:ext cx="4229100" cy="26312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 Box 26">
            <a:extLst>
              <a:ext uri="{FF2B5EF4-FFF2-40B4-BE49-F238E27FC236}">
                <a16:creationId xmlns:a16="http://schemas.microsoft.com/office/drawing/2014/main" id="{24EE22E8-2FAF-4AE1-5B69-06C4DB098952}"/>
              </a:ext>
            </a:extLst>
          </p:cNvPr>
          <p:cNvSpPr txBox="1">
            <a:spLocks noChangeArrowheads="1"/>
          </p:cNvSpPr>
          <p:nvPr/>
        </p:nvSpPr>
        <p:spPr bwMode="auto">
          <a:xfrm>
            <a:off x="6648450" y="3155156"/>
            <a:ext cx="1371600" cy="3739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tIns="13716" bIns="13716">
            <a:spAutoFit/>
          </a:bodyPr>
          <a:lstStyle>
            <a:lvl1pPr>
              <a:tabLst>
                <a:tab pos="292100" algn="l"/>
              </a:tabLst>
              <a:defRPr sz="2400">
                <a:solidFill>
                  <a:schemeClr val="tx1"/>
                </a:solidFill>
                <a:latin typeface="Helvetica" charset="0"/>
                <a:ea typeface="ＭＳ Ｐゴシック" charset="0"/>
                <a:cs typeface="ＭＳ Ｐゴシック" charset="0"/>
              </a:defRPr>
            </a:lvl1pPr>
            <a:lvl2pPr marL="742950" indent="-285750">
              <a:tabLst>
                <a:tab pos="292100" algn="l"/>
              </a:tabLst>
              <a:defRPr sz="2400">
                <a:solidFill>
                  <a:schemeClr val="tx1"/>
                </a:solidFill>
                <a:latin typeface="Helvetica" charset="0"/>
                <a:ea typeface="ＭＳ Ｐゴシック" charset="0"/>
              </a:defRPr>
            </a:lvl2pPr>
            <a:lvl3pPr marL="1143000" indent="-228600">
              <a:tabLst>
                <a:tab pos="292100" algn="l"/>
              </a:tabLst>
              <a:defRPr sz="2400">
                <a:solidFill>
                  <a:schemeClr val="tx1"/>
                </a:solidFill>
                <a:latin typeface="Helvetica" charset="0"/>
                <a:ea typeface="ＭＳ Ｐゴシック" charset="0"/>
              </a:defRPr>
            </a:lvl3pPr>
            <a:lvl4pPr marL="1600200" indent="-228600">
              <a:tabLst>
                <a:tab pos="292100" algn="l"/>
              </a:tabLst>
              <a:defRPr sz="2400">
                <a:solidFill>
                  <a:schemeClr val="tx1"/>
                </a:solidFill>
                <a:latin typeface="Helvetica" charset="0"/>
                <a:ea typeface="ＭＳ Ｐゴシック" charset="0"/>
              </a:defRPr>
            </a:lvl4pPr>
            <a:lvl5pPr marL="2057400" indent="-228600">
              <a:tabLst>
                <a:tab pos="292100" algn="l"/>
              </a:tabLst>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9pPr>
          </a:lstStyle>
          <a:p>
            <a:pPr algn="r">
              <a:spcBef>
                <a:spcPct val="50000"/>
              </a:spcBef>
            </a:pPr>
            <a:r>
              <a:rPr lang="en-US" sz="750" dirty="0"/>
              <a:t>graphic courtesy of E. </a:t>
            </a:r>
            <a:r>
              <a:rPr lang="en-US" sz="750" dirty="0" err="1"/>
              <a:t>Nelkin</a:t>
            </a:r>
            <a:r>
              <a:rPr lang="en-US" sz="750" dirty="0"/>
              <a:t> (SSAI; GSFC Code 612))</a:t>
            </a:r>
          </a:p>
        </p:txBody>
      </p:sp>
    </p:spTree>
    <p:extLst>
      <p:ext uri="{BB962C8B-B14F-4D97-AF65-F5344CB8AC3E}">
        <p14:creationId xmlns:p14="http://schemas.microsoft.com/office/powerpoint/2010/main" val="198352720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4">
            <a:extLst>
              <a:ext uri="{FF2B5EF4-FFF2-40B4-BE49-F238E27FC236}">
                <a16:creationId xmlns:a16="http://schemas.microsoft.com/office/drawing/2014/main" id="{AD0BAE3C-C1DF-B14D-B4F1-B2EF62C9F330}"/>
              </a:ext>
            </a:extLst>
          </p:cNvPr>
          <p:cNvSpPr txBox="1">
            <a:spLocks/>
          </p:cNvSpPr>
          <p:nvPr/>
        </p:nvSpPr>
        <p:spPr>
          <a:xfrm>
            <a:off x="-1" y="1"/>
            <a:ext cx="9144001" cy="578222"/>
          </a:xfrm>
          <a:prstGeom prst="rect">
            <a:avLst/>
          </a:prstGeom>
        </p:spPr>
        <p:txBody>
          <a:bodyPr/>
          <a:lstStyle>
            <a:lvl1pPr algn="ctr" rtl="0" eaLnBrk="0" fontAlgn="base" hangingPunct="0">
              <a:spcBef>
                <a:spcPct val="0"/>
              </a:spcBef>
              <a:spcAft>
                <a:spcPct val="0"/>
              </a:spcAft>
              <a:defRPr sz="4400">
                <a:solidFill>
                  <a:schemeClr val="tx2"/>
                </a:solidFill>
                <a:latin typeface="+mj-lt"/>
                <a:ea typeface="ＭＳ Ｐゴシック" pitchFamily="-107" charset="-128"/>
                <a:cs typeface="ＭＳ Ｐゴシック" pitchFamily="-107" charset="-128"/>
              </a:defRPr>
            </a:lvl1pPr>
            <a:lvl2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2pPr>
            <a:lvl3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3pPr>
            <a:lvl4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4pPr>
            <a:lvl5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5pPr>
            <a:lvl6pPr marL="457200" algn="ctr" rtl="0" eaLnBrk="0" fontAlgn="base" hangingPunct="0">
              <a:spcBef>
                <a:spcPct val="0"/>
              </a:spcBef>
              <a:spcAft>
                <a:spcPct val="0"/>
              </a:spcAft>
              <a:defRPr sz="4400">
                <a:solidFill>
                  <a:schemeClr val="tx2"/>
                </a:solidFill>
                <a:latin typeface="Times" pitchFamily="-107" charset="0"/>
              </a:defRPr>
            </a:lvl6pPr>
            <a:lvl7pPr marL="914400" algn="ctr" rtl="0" eaLnBrk="0" fontAlgn="base" hangingPunct="0">
              <a:spcBef>
                <a:spcPct val="0"/>
              </a:spcBef>
              <a:spcAft>
                <a:spcPct val="0"/>
              </a:spcAft>
              <a:defRPr sz="4400">
                <a:solidFill>
                  <a:schemeClr val="tx2"/>
                </a:solidFill>
                <a:latin typeface="Times" pitchFamily="-107" charset="0"/>
              </a:defRPr>
            </a:lvl7pPr>
            <a:lvl8pPr marL="1371600" algn="ctr" rtl="0" eaLnBrk="0" fontAlgn="base" hangingPunct="0">
              <a:spcBef>
                <a:spcPct val="0"/>
              </a:spcBef>
              <a:spcAft>
                <a:spcPct val="0"/>
              </a:spcAft>
              <a:defRPr sz="4400">
                <a:solidFill>
                  <a:schemeClr val="tx2"/>
                </a:solidFill>
                <a:latin typeface="Times" pitchFamily="-107" charset="0"/>
              </a:defRPr>
            </a:lvl8pPr>
            <a:lvl9pPr marL="1828800" algn="ctr" rtl="0" eaLnBrk="0" fontAlgn="base" hangingPunct="0">
              <a:spcBef>
                <a:spcPct val="0"/>
              </a:spcBef>
              <a:spcAft>
                <a:spcPct val="0"/>
              </a:spcAft>
              <a:defRPr sz="4400">
                <a:solidFill>
                  <a:schemeClr val="tx2"/>
                </a:solidFill>
                <a:latin typeface="Times" pitchFamily="-107" charset="0"/>
              </a:defRPr>
            </a:lvl9pPr>
          </a:lstStyle>
          <a:p>
            <a:pPr algn="l"/>
            <a:r>
              <a:rPr lang="en-US" sz="1400" b="1" dirty="0">
                <a:latin typeface="Helvetica"/>
                <a:cs typeface="Helvetica"/>
              </a:rPr>
              <a:t>2. Early Results – Ocean (50ºN-S) Precipitation Timeseries (1/2)</a:t>
            </a:r>
          </a:p>
        </p:txBody>
      </p:sp>
      <p:grpSp>
        <p:nvGrpSpPr>
          <p:cNvPr id="2" name="Group 1">
            <a:extLst>
              <a:ext uri="{FF2B5EF4-FFF2-40B4-BE49-F238E27FC236}">
                <a16:creationId xmlns:a16="http://schemas.microsoft.com/office/drawing/2014/main" id="{EA246F1C-AA5C-1D4C-A4E4-A79D88710593}"/>
              </a:ext>
            </a:extLst>
          </p:cNvPr>
          <p:cNvGrpSpPr/>
          <p:nvPr/>
        </p:nvGrpSpPr>
        <p:grpSpPr>
          <a:xfrm>
            <a:off x="3870154" y="349469"/>
            <a:ext cx="5350046" cy="4127281"/>
            <a:chOff x="3870154" y="349469"/>
            <a:chExt cx="5350046" cy="4051081"/>
          </a:xfrm>
        </p:grpSpPr>
        <p:grpSp>
          <p:nvGrpSpPr>
            <p:cNvPr id="32" name="Group 31">
              <a:extLst>
                <a:ext uri="{FF2B5EF4-FFF2-40B4-BE49-F238E27FC236}">
                  <a16:creationId xmlns:a16="http://schemas.microsoft.com/office/drawing/2014/main" id="{0F18C442-0060-AC40-AE94-0F7831BAE060}"/>
                </a:ext>
              </a:extLst>
            </p:cNvPr>
            <p:cNvGrpSpPr/>
            <p:nvPr/>
          </p:nvGrpSpPr>
          <p:grpSpPr>
            <a:xfrm>
              <a:off x="3870154" y="349469"/>
              <a:ext cx="5350046" cy="4051081"/>
              <a:chOff x="3657600" y="361950"/>
              <a:chExt cx="5486400" cy="4282626"/>
            </a:xfrm>
          </p:grpSpPr>
          <p:pic>
            <p:nvPicPr>
              <p:cNvPr id="33" name="Picture 32">
                <a:extLst>
                  <a:ext uri="{FF2B5EF4-FFF2-40B4-BE49-F238E27FC236}">
                    <a16:creationId xmlns:a16="http://schemas.microsoft.com/office/drawing/2014/main" id="{F4A81606-B502-D144-B537-F59578C6EC3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57600" y="361950"/>
                <a:ext cx="5415936" cy="3997138"/>
              </a:xfrm>
              <a:prstGeom prst="rect">
                <a:avLst/>
              </a:prstGeom>
            </p:spPr>
          </p:pic>
          <p:sp>
            <p:nvSpPr>
              <p:cNvPr id="34" name="TextBox 33">
                <a:extLst>
                  <a:ext uri="{FF2B5EF4-FFF2-40B4-BE49-F238E27FC236}">
                    <a16:creationId xmlns:a16="http://schemas.microsoft.com/office/drawing/2014/main" id="{46537476-763D-6645-B509-90D12A9FF71C}"/>
                  </a:ext>
                </a:extLst>
              </p:cNvPr>
              <p:cNvSpPr txBox="1"/>
              <p:nvPr/>
            </p:nvSpPr>
            <p:spPr>
              <a:xfrm>
                <a:off x="7391400" y="4400550"/>
                <a:ext cx="1752600" cy="244026"/>
              </a:xfrm>
              <a:prstGeom prst="rect">
                <a:avLst/>
              </a:prstGeom>
              <a:noFill/>
            </p:spPr>
            <p:txBody>
              <a:bodyPr wrap="square" rtlCol="0">
                <a:spAutoFit/>
              </a:bodyPr>
              <a:lstStyle/>
              <a:p>
                <a:pPr algn="r"/>
                <a:r>
                  <a:rPr lang="en-US" sz="900" dirty="0">
                    <a:latin typeface="Arial"/>
                    <a:cs typeface="Arial"/>
                  </a:rPr>
                  <a:t>E. </a:t>
                </a:r>
                <a:r>
                  <a:rPr lang="en-US" sz="900" dirty="0" err="1">
                    <a:latin typeface="Arial"/>
                    <a:cs typeface="Arial"/>
                  </a:rPr>
                  <a:t>Nelkin</a:t>
                </a:r>
                <a:r>
                  <a:rPr lang="en-US" sz="900" dirty="0">
                    <a:latin typeface="Arial"/>
                    <a:cs typeface="Arial"/>
                  </a:rPr>
                  <a:t> (SSAI; GSFC)</a:t>
                </a:r>
              </a:p>
            </p:txBody>
          </p:sp>
          <p:cxnSp>
            <p:nvCxnSpPr>
              <p:cNvPr id="35" name="Straight Connector 34">
                <a:extLst>
                  <a:ext uri="{FF2B5EF4-FFF2-40B4-BE49-F238E27FC236}">
                    <a16:creationId xmlns:a16="http://schemas.microsoft.com/office/drawing/2014/main" id="{EF07B3EF-2E1E-A94E-903E-A0960E0FD6A5}"/>
                  </a:ext>
                </a:extLst>
              </p:cNvPr>
              <p:cNvCxnSpPr>
                <a:cxnSpLocks/>
              </p:cNvCxnSpPr>
              <p:nvPr/>
            </p:nvCxnSpPr>
            <p:spPr bwMode="auto">
              <a:xfrm>
                <a:off x="4523873" y="815788"/>
                <a:ext cx="0" cy="3429000"/>
              </a:xfrm>
              <a:prstGeom prst="line">
                <a:avLst/>
              </a:prstGeom>
              <a:solidFill>
                <a:schemeClr val="accent1"/>
              </a:solidFill>
              <a:ln w="9525" cap="flat" cmpd="sng" algn="ctr">
                <a:solidFill>
                  <a:srgbClr val="0724FB"/>
                </a:solidFill>
                <a:prstDash val="lgDash"/>
                <a:round/>
                <a:headEnd type="none" w="med" len="med"/>
                <a:tailEnd type="none" w="med" len="med"/>
              </a:ln>
              <a:effectLst/>
            </p:spPr>
          </p:cxnSp>
          <p:cxnSp>
            <p:nvCxnSpPr>
              <p:cNvPr id="36" name="Straight Connector 35">
                <a:extLst>
                  <a:ext uri="{FF2B5EF4-FFF2-40B4-BE49-F238E27FC236}">
                    <a16:creationId xmlns:a16="http://schemas.microsoft.com/office/drawing/2014/main" id="{77A486F9-4F57-E54C-99F4-F05BDB8FCA72}"/>
                  </a:ext>
                </a:extLst>
              </p:cNvPr>
              <p:cNvCxnSpPr>
                <a:cxnSpLocks/>
              </p:cNvCxnSpPr>
              <p:nvPr/>
            </p:nvCxnSpPr>
            <p:spPr bwMode="auto">
              <a:xfrm>
                <a:off x="4740442" y="815788"/>
                <a:ext cx="0" cy="3429000"/>
              </a:xfrm>
              <a:prstGeom prst="line">
                <a:avLst/>
              </a:prstGeom>
              <a:solidFill>
                <a:schemeClr val="accent1"/>
              </a:solidFill>
              <a:ln w="9525" cap="flat" cmpd="sng" algn="ctr">
                <a:solidFill>
                  <a:srgbClr val="0724FB"/>
                </a:solidFill>
                <a:prstDash val="lgDash"/>
                <a:round/>
                <a:headEnd type="none" w="med" len="med"/>
                <a:tailEnd type="none" w="med" len="med"/>
              </a:ln>
              <a:effectLst/>
            </p:spPr>
          </p:cxnSp>
          <p:cxnSp>
            <p:nvCxnSpPr>
              <p:cNvPr id="37" name="Straight Connector 36">
                <a:extLst>
                  <a:ext uri="{FF2B5EF4-FFF2-40B4-BE49-F238E27FC236}">
                    <a16:creationId xmlns:a16="http://schemas.microsoft.com/office/drawing/2014/main" id="{34DA95EC-DA5D-C24D-9BA5-5BEA8335FD74}"/>
                  </a:ext>
                </a:extLst>
              </p:cNvPr>
              <p:cNvCxnSpPr>
                <a:cxnSpLocks/>
              </p:cNvCxnSpPr>
              <p:nvPr/>
            </p:nvCxnSpPr>
            <p:spPr bwMode="auto">
              <a:xfrm>
                <a:off x="4957011" y="815788"/>
                <a:ext cx="0" cy="3429000"/>
              </a:xfrm>
              <a:prstGeom prst="line">
                <a:avLst/>
              </a:prstGeom>
              <a:solidFill>
                <a:schemeClr val="accent1"/>
              </a:solidFill>
              <a:ln w="9525" cap="flat" cmpd="sng" algn="ctr">
                <a:solidFill>
                  <a:srgbClr val="0724FB"/>
                </a:solidFill>
                <a:prstDash val="lgDash"/>
                <a:round/>
                <a:headEnd type="none" w="med" len="med"/>
                <a:tailEnd type="none" w="med" len="med"/>
              </a:ln>
              <a:effectLst/>
            </p:spPr>
          </p:cxnSp>
          <p:cxnSp>
            <p:nvCxnSpPr>
              <p:cNvPr id="38" name="Straight Connector 37">
                <a:extLst>
                  <a:ext uri="{FF2B5EF4-FFF2-40B4-BE49-F238E27FC236}">
                    <a16:creationId xmlns:a16="http://schemas.microsoft.com/office/drawing/2014/main" id="{C22BB80D-7215-1847-BBA9-28413BDDAB57}"/>
                  </a:ext>
                </a:extLst>
              </p:cNvPr>
              <p:cNvCxnSpPr>
                <a:cxnSpLocks/>
              </p:cNvCxnSpPr>
              <p:nvPr/>
            </p:nvCxnSpPr>
            <p:spPr bwMode="auto">
              <a:xfrm>
                <a:off x="5197644" y="815788"/>
                <a:ext cx="0" cy="3429000"/>
              </a:xfrm>
              <a:prstGeom prst="line">
                <a:avLst/>
              </a:prstGeom>
              <a:solidFill>
                <a:schemeClr val="accent1"/>
              </a:solidFill>
              <a:ln w="9525" cap="flat" cmpd="sng" algn="ctr">
                <a:solidFill>
                  <a:srgbClr val="0724FB"/>
                </a:solidFill>
                <a:prstDash val="lgDash"/>
                <a:round/>
                <a:headEnd type="none" w="med" len="med"/>
                <a:tailEnd type="none" w="med" len="med"/>
              </a:ln>
              <a:effectLst/>
            </p:spPr>
          </p:cxnSp>
          <p:cxnSp>
            <p:nvCxnSpPr>
              <p:cNvPr id="39" name="Straight Connector 38">
                <a:extLst>
                  <a:ext uri="{FF2B5EF4-FFF2-40B4-BE49-F238E27FC236}">
                    <a16:creationId xmlns:a16="http://schemas.microsoft.com/office/drawing/2014/main" id="{FCD1B363-222D-CD47-9F40-76435E824198}"/>
                  </a:ext>
                </a:extLst>
              </p:cNvPr>
              <p:cNvCxnSpPr>
                <a:cxnSpLocks/>
              </p:cNvCxnSpPr>
              <p:nvPr/>
            </p:nvCxnSpPr>
            <p:spPr bwMode="auto">
              <a:xfrm>
                <a:off x="5408196" y="815788"/>
                <a:ext cx="0" cy="3429000"/>
              </a:xfrm>
              <a:prstGeom prst="line">
                <a:avLst/>
              </a:prstGeom>
              <a:solidFill>
                <a:schemeClr val="accent1"/>
              </a:solidFill>
              <a:ln w="9525" cap="flat" cmpd="sng" algn="ctr">
                <a:solidFill>
                  <a:srgbClr val="0724FB"/>
                </a:solidFill>
                <a:prstDash val="lgDash"/>
                <a:round/>
                <a:headEnd type="none" w="med" len="med"/>
                <a:tailEnd type="none" w="med" len="med"/>
              </a:ln>
              <a:effectLst/>
            </p:spPr>
          </p:cxnSp>
          <p:cxnSp>
            <p:nvCxnSpPr>
              <p:cNvPr id="40" name="Straight Connector 39">
                <a:extLst>
                  <a:ext uri="{FF2B5EF4-FFF2-40B4-BE49-F238E27FC236}">
                    <a16:creationId xmlns:a16="http://schemas.microsoft.com/office/drawing/2014/main" id="{B6876C78-FE39-4D4B-B217-85F147090A0A}"/>
                  </a:ext>
                </a:extLst>
              </p:cNvPr>
              <p:cNvCxnSpPr>
                <a:cxnSpLocks/>
              </p:cNvCxnSpPr>
              <p:nvPr/>
            </p:nvCxnSpPr>
            <p:spPr bwMode="auto">
              <a:xfrm>
                <a:off x="5624768" y="815788"/>
                <a:ext cx="0" cy="3429000"/>
              </a:xfrm>
              <a:prstGeom prst="line">
                <a:avLst/>
              </a:prstGeom>
              <a:solidFill>
                <a:schemeClr val="accent1"/>
              </a:solidFill>
              <a:ln w="9525" cap="flat" cmpd="sng" algn="ctr">
                <a:solidFill>
                  <a:srgbClr val="0724FB"/>
                </a:solidFill>
                <a:prstDash val="lgDash"/>
                <a:round/>
                <a:headEnd type="none" w="med" len="med"/>
                <a:tailEnd type="none" w="med" len="med"/>
              </a:ln>
              <a:effectLst/>
            </p:spPr>
          </p:cxnSp>
          <p:cxnSp>
            <p:nvCxnSpPr>
              <p:cNvPr id="41" name="Straight Connector 40">
                <a:extLst>
                  <a:ext uri="{FF2B5EF4-FFF2-40B4-BE49-F238E27FC236}">
                    <a16:creationId xmlns:a16="http://schemas.microsoft.com/office/drawing/2014/main" id="{9757D874-838A-3449-9AA9-010C43A7482B}"/>
                  </a:ext>
                </a:extLst>
              </p:cNvPr>
              <p:cNvCxnSpPr>
                <a:cxnSpLocks/>
              </p:cNvCxnSpPr>
              <p:nvPr/>
            </p:nvCxnSpPr>
            <p:spPr bwMode="auto">
              <a:xfrm>
                <a:off x="5841337" y="815788"/>
                <a:ext cx="0" cy="3429000"/>
              </a:xfrm>
              <a:prstGeom prst="line">
                <a:avLst/>
              </a:prstGeom>
              <a:solidFill>
                <a:schemeClr val="accent1"/>
              </a:solidFill>
              <a:ln w="9525" cap="flat" cmpd="sng" algn="ctr">
                <a:solidFill>
                  <a:srgbClr val="0724FB"/>
                </a:solidFill>
                <a:prstDash val="lgDash"/>
                <a:round/>
                <a:headEnd type="none" w="med" len="med"/>
                <a:tailEnd type="none" w="med" len="med"/>
              </a:ln>
              <a:effectLst/>
            </p:spPr>
          </p:cxnSp>
          <p:cxnSp>
            <p:nvCxnSpPr>
              <p:cNvPr id="42" name="Straight Connector 41">
                <a:extLst>
                  <a:ext uri="{FF2B5EF4-FFF2-40B4-BE49-F238E27FC236}">
                    <a16:creationId xmlns:a16="http://schemas.microsoft.com/office/drawing/2014/main" id="{D43FAB9D-CEF1-4F4F-A42F-270441CFF78B}"/>
                  </a:ext>
                </a:extLst>
              </p:cNvPr>
              <p:cNvCxnSpPr>
                <a:cxnSpLocks/>
              </p:cNvCxnSpPr>
              <p:nvPr/>
            </p:nvCxnSpPr>
            <p:spPr bwMode="auto">
              <a:xfrm>
                <a:off x="6071936" y="815788"/>
                <a:ext cx="0" cy="3429000"/>
              </a:xfrm>
              <a:prstGeom prst="line">
                <a:avLst/>
              </a:prstGeom>
              <a:solidFill>
                <a:schemeClr val="accent1"/>
              </a:solidFill>
              <a:ln w="9525" cap="flat" cmpd="sng" algn="ctr">
                <a:solidFill>
                  <a:srgbClr val="0724FB"/>
                </a:solidFill>
                <a:prstDash val="lgDash"/>
                <a:round/>
                <a:headEnd type="none" w="med" len="med"/>
                <a:tailEnd type="none" w="med" len="med"/>
              </a:ln>
              <a:effectLst/>
            </p:spPr>
          </p:cxnSp>
          <p:cxnSp>
            <p:nvCxnSpPr>
              <p:cNvPr id="43" name="Straight Connector 42">
                <a:extLst>
                  <a:ext uri="{FF2B5EF4-FFF2-40B4-BE49-F238E27FC236}">
                    <a16:creationId xmlns:a16="http://schemas.microsoft.com/office/drawing/2014/main" id="{3ECE1BAA-1530-014D-982E-7C9C3170CCDE}"/>
                  </a:ext>
                </a:extLst>
              </p:cNvPr>
              <p:cNvCxnSpPr>
                <a:cxnSpLocks/>
              </p:cNvCxnSpPr>
              <p:nvPr/>
            </p:nvCxnSpPr>
            <p:spPr bwMode="auto">
              <a:xfrm>
                <a:off x="6288505" y="815788"/>
                <a:ext cx="0" cy="3429000"/>
              </a:xfrm>
              <a:prstGeom prst="line">
                <a:avLst/>
              </a:prstGeom>
              <a:solidFill>
                <a:schemeClr val="accent1"/>
              </a:solidFill>
              <a:ln w="9525" cap="flat" cmpd="sng" algn="ctr">
                <a:solidFill>
                  <a:srgbClr val="0724FB"/>
                </a:solidFill>
                <a:prstDash val="lgDash"/>
                <a:round/>
                <a:headEnd type="none" w="med" len="med"/>
                <a:tailEnd type="none" w="med" len="med"/>
              </a:ln>
              <a:effectLst/>
            </p:spPr>
          </p:cxnSp>
          <p:cxnSp>
            <p:nvCxnSpPr>
              <p:cNvPr id="44" name="Straight Connector 43">
                <a:extLst>
                  <a:ext uri="{FF2B5EF4-FFF2-40B4-BE49-F238E27FC236}">
                    <a16:creationId xmlns:a16="http://schemas.microsoft.com/office/drawing/2014/main" id="{8BF93850-5F6B-A549-BE23-D950731F4A69}"/>
                  </a:ext>
                </a:extLst>
              </p:cNvPr>
              <p:cNvCxnSpPr>
                <a:cxnSpLocks/>
              </p:cNvCxnSpPr>
              <p:nvPr/>
            </p:nvCxnSpPr>
            <p:spPr bwMode="auto">
              <a:xfrm>
                <a:off x="6505074" y="815788"/>
                <a:ext cx="0" cy="3429000"/>
              </a:xfrm>
              <a:prstGeom prst="line">
                <a:avLst/>
              </a:prstGeom>
              <a:solidFill>
                <a:schemeClr val="accent1"/>
              </a:solidFill>
              <a:ln w="9525" cap="flat" cmpd="sng" algn="ctr">
                <a:solidFill>
                  <a:srgbClr val="0724FB"/>
                </a:solidFill>
                <a:prstDash val="lgDash"/>
                <a:round/>
                <a:headEnd type="none" w="med" len="med"/>
                <a:tailEnd type="none" w="med" len="med"/>
              </a:ln>
              <a:effectLst/>
            </p:spPr>
          </p:cxnSp>
          <p:cxnSp>
            <p:nvCxnSpPr>
              <p:cNvPr id="45" name="Straight Connector 44">
                <a:extLst>
                  <a:ext uri="{FF2B5EF4-FFF2-40B4-BE49-F238E27FC236}">
                    <a16:creationId xmlns:a16="http://schemas.microsoft.com/office/drawing/2014/main" id="{E668DB0A-F3AC-7A44-87EB-3649ADFC2B63}"/>
                  </a:ext>
                </a:extLst>
              </p:cNvPr>
              <p:cNvCxnSpPr>
                <a:cxnSpLocks/>
              </p:cNvCxnSpPr>
              <p:nvPr/>
            </p:nvCxnSpPr>
            <p:spPr bwMode="auto">
              <a:xfrm>
                <a:off x="6737686" y="815788"/>
                <a:ext cx="0" cy="3429000"/>
              </a:xfrm>
              <a:prstGeom prst="line">
                <a:avLst/>
              </a:prstGeom>
              <a:solidFill>
                <a:schemeClr val="accent1"/>
              </a:solidFill>
              <a:ln w="9525" cap="flat" cmpd="sng" algn="ctr">
                <a:solidFill>
                  <a:srgbClr val="0724FB"/>
                </a:solidFill>
                <a:prstDash val="lgDash"/>
                <a:round/>
                <a:headEnd type="none" w="med" len="med"/>
                <a:tailEnd type="none" w="med" len="med"/>
              </a:ln>
              <a:effectLst/>
            </p:spPr>
          </p:cxnSp>
          <p:cxnSp>
            <p:nvCxnSpPr>
              <p:cNvPr id="46" name="Straight Connector 45">
                <a:extLst>
                  <a:ext uri="{FF2B5EF4-FFF2-40B4-BE49-F238E27FC236}">
                    <a16:creationId xmlns:a16="http://schemas.microsoft.com/office/drawing/2014/main" id="{F3512E76-0956-F545-B3B3-F9F2ECC237FA}"/>
                  </a:ext>
                </a:extLst>
              </p:cNvPr>
              <p:cNvCxnSpPr>
                <a:cxnSpLocks/>
              </p:cNvCxnSpPr>
              <p:nvPr/>
            </p:nvCxnSpPr>
            <p:spPr bwMode="auto">
              <a:xfrm>
                <a:off x="6956259" y="815788"/>
                <a:ext cx="0" cy="3429000"/>
              </a:xfrm>
              <a:prstGeom prst="line">
                <a:avLst/>
              </a:prstGeom>
              <a:solidFill>
                <a:schemeClr val="accent1"/>
              </a:solidFill>
              <a:ln w="9525" cap="flat" cmpd="sng" algn="ctr">
                <a:solidFill>
                  <a:srgbClr val="0724FB"/>
                </a:solidFill>
                <a:prstDash val="lgDash"/>
                <a:round/>
                <a:headEnd type="none" w="med" len="med"/>
                <a:tailEnd type="none" w="med" len="med"/>
              </a:ln>
              <a:effectLst/>
            </p:spPr>
          </p:cxnSp>
          <p:cxnSp>
            <p:nvCxnSpPr>
              <p:cNvPr id="47" name="Straight Connector 46">
                <a:extLst>
                  <a:ext uri="{FF2B5EF4-FFF2-40B4-BE49-F238E27FC236}">
                    <a16:creationId xmlns:a16="http://schemas.microsoft.com/office/drawing/2014/main" id="{AB14E2B7-7F42-A946-8BD3-3F5F3B97B26A}"/>
                  </a:ext>
                </a:extLst>
              </p:cNvPr>
              <p:cNvCxnSpPr>
                <a:cxnSpLocks/>
              </p:cNvCxnSpPr>
              <p:nvPr/>
            </p:nvCxnSpPr>
            <p:spPr bwMode="auto">
              <a:xfrm>
                <a:off x="7172831" y="815788"/>
                <a:ext cx="0" cy="3429000"/>
              </a:xfrm>
              <a:prstGeom prst="line">
                <a:avLst/>
              </a:prstGeom>
              <a:solidFill>
                <a:schemeClr val="accent1"/>
              </a:solidFill>
              <a:ln w="9525" cap="flat" cmpd="sng" algn="ctr">
                <a:solidFill>
                  <a:srgbClr val="0724FB"/>
                </a:solidFill>
                <a:prstDash val="lgDash"/>
                <a:round/>
                <a:headEnd type="none" w="med" len="med"/>
                <a:tailEnd type="none" w="med" len="med"/>
              </a:ln>
              <a:effectLst/>
            </p:spPr>
          </p:cxnSp>
          <p:cxnSp>
            <p:nvCxnSpPr>
              <p:cNvPr id="48" name="Straight Connector 47">
                <a:extLst>
                  <a:ext uri="{FF2B5EF4-FFF2-40B4-BE49-F238E27FC236}">
                    <a16:creationId xmlns:a16="http://schemas.microsoft.com/office/drawing/2014/main" id="{0708E9A7-D2DB-004E-ADA4-835D38D9F8E7}"/>
                  </a:ext>
                </a:extLst>
              </p:cNvPr>
              <p:cNvCxnSpPr>
                <a:cxnSpLocks/>
              </p:cNvCxnSpPr>
              <p:nvPr/>
            </p:nvCxnSpPr>
            <p:spPr bwMode="auto">
              <a:xfrm>
                <a:off x="7391400" y="814135"/>
                <a:ext cx="0" cy="3430653"/>
              </a:xfrm>
              <a:prstGeom prst="line">
                <a:avLst/>
              </a:prstGeom>
              <a:solidFill>
                <a:schemeClr val="accent1"/>
              </a:solidFill>
              <a:ln w="9525" cap="flat" cmpd="sng" algn="ctr">
                <a:solidFill>
                  <a:srgbClr val="0724FB"/>
                </a:solidFill>
                <a:prstDash val="lgDash"/>
                <a:round/>
                <a:headEnd type="none" w="med" len="med"/>
                <a:tailEnd type="none" w="med" len="med"/>
              </a:ln>
              <a:effectLst/>
            </p:spPr>
          </p:cxnSp>
          <p:cxnSp>
            <p:nvCxnSpPr>
              <p:cNvPr id="49" name="Straight Connector 48">
                <a:extLst>
                  <a:ext uri="{FF2B5EF4-FFF2-40B4-BE49-F238E27FC236}">
                    <a16:creationId xmlns:a16="http://schemas.microsoft.com/office/drawing/2014/main" id="{1ED91ED1-1011-3446-9FEE-C99FC859DA1D}"/>
                  </a:ext>
                </a:extLst>
              </p:cNvPr>
              <p:cNvCxnSpPr>
                <a:cxnSpLocks/>
              </p:cNvCxnSpPr>
              <p:nvPr/>
            </p:nvCxnSpPr>
            <p:spPr bwMode="auto">
              <a:xfrm>
                <a:off x="7619999" y="814135"/>
                <a:ext cx="0" cy="3430653"/>
              </a:xfrm>
              <a:prstGeom prst="line">
                <a:avLst/>
              </a:prstGeom>
              <a:solidFill>
                <a:schemeClr val="accent1"/>
              </a:solidFill>
              <a:ln w="9525" cap="flat" cmpd="sng" algn="ctr">
                <a:solidFill>
                  <a:srgbClr val="0724FB"/>
                </a:solidFill>
                <a:prstDash val="lgDash"/>
                <a:round/>
                <a:headEnd type="none" w="med" len="med"/>
                <a:tailEnd type="none" w="med" len="med"/>
              </a:ln>
              <a:effectLst/>
            </p:spPr>
          </p:cxnSp>
          <p:cxnSp>
            <p:nvCxnSpPr>
              <p:cNvPr id="50" name="Straight Connector 49">
                <a:extLst>
                  <a:ext uri="{FF2B5EF4-FFF2-40B4-BE49-F238E27FC236}">
                    <a16:creationId xmlns:a16="http://schemas.microsoft.com/office/drawing/2014/main" id="{DE98D818-09DF-DC42-A593-4C306810B7CF}"/>
                  </a:ext>
                </a:extLst>
              </p:cNvPr>
              <p:cNvCxnSpPr>
                <a:cxnSpLocks/>
              </p:cNvCxnSpPr>
              <p:nvPr/>
            </p:nvCxnSpPr>
            <p:spPr bwMode="auto">
              <a:xfrm>
                <a:off x="7836568" y="814135"/>
                <a:ext cx="0" cy="3430653"/>
              </a:xfrm>
              <a:prstGeom prst="line">
                <a:avLst/>
              </a:prstGeom>
              <a:solidFill>
                <a:schemeClr val="accent1"/>
              </a:solidFill>
              <a:ln w="9525" cap="flat" cmpd="sng" algn="ctr">
                <a:solidFill>
                  <a:srgbClr val="0724FB"/>
                </a:solidFill>
                <a:prstDash val="lgDash"/>
                <a:round/>
                <a:headEnd type="none" w="med" len="med"/>
                <a:tailEnd type="none" w="med" len="med"/>
              </a:ln>
              <a:effectLst/>
            </p:spPr>
          </p:cxnSp>
          <p:cxnSp>
            <p:nvCxnSpPr>
              <p:cNvPr id="51" name="Straight Connector 50">
                <a:extLst>
                  <a:ext uri="{FF2B5EF4-FFF2-40B4-BE49-F238E27FC236}">
                    <a16:creationId xmlns:a16="http://schemas.microsoft.com/office/drawing/2014/main" id="{49546956-E21C-5945-BC5E-ECF236F483C9}"/>
                  </a:ext>
                </a:extLst>
              </p:cNvPr>
              <p:cNvCxnSpPr>
                <a:cxnSpLocks/>
              </p:cNvCxnSpPr>
              <p:nvPr/>
            </p:nvCxnSpPr>
            <p:spPr bwMode="auto">
              <a:xfrm>
                <a:off x="8053137" y="814135"/>
                <a:ext cx="0" cy="3430653"/>
              </a:xfrm>
              <a:prstGeom prst="line">
                <a:avLst/>
              </a:prstGeom>
              <a:solidFill>
                <a:schemeClr val="accent1"/>
              </a:solidFill>
              <a:ln w="9525" cap="flat" cmpd="sng" algn="ctr">
                <a:solidFill>
                  <a:srgbClr val="0724FB"/>
                </a:solidFill>
                <a:prstDash val="lgDash"/>
                <a:round/>
                <a:headEnd type="none" w="med" len="med"/>
                <a:tailEnd type="none" w="med" len="med"/>
              </a:ln>
              <a:effectLst/>
            </p:spPr>
          </p:cxnSp>
          <p:cxnSp>
            <p:nvCxnSpPr>
              <p:cNvPr id="52" name="Straight Connector 51">
                <a:extLst>
                  <a:ext uri="{FF2B5EF4-FFF2-40B4-BE49-F238E27FC236}">
                    <a16:creationId xmlns:a16="http://schemas.microsoft.com/office/drawing/2014/main" id="{643E4353-5C6A-224A-9255-73D938E4ECA9}"/>
                  </a:ext>
                </a:extLst>
              </p:cNvPr>
              <p:cNvCxnSpPr>
                <a:cxnSpLocks/>
              </p:cNvCxnSpPr>
              <p:nvPr/>
            </p:nvCxnSpPr>
            <p:spPr bwMode="auto">
              <a:xfrm>
                <a:off x="8285749" y="814135"/>
                <a:ext cx="0" cy="3430653"/>
              </a:xfrm>
              <a:prstGeom prst="line">
                <a:avLst/>
              </a:prstGeom>
              <a:solidFill>
                <a:schemeClr val="accent1"/>
              </a:solidFill>
              <a:ln w="9525" cap="flat" cmpd="sng" algn="ctr">
                <a:solidFill>
                  <a:srgbClr val="0724FB"/>
                </a:solidFill>
                <a:prstDash val="lgDash"/>
                <a:round/>
                <a:headEnd type="none" w="med" len="med"/>
                <a:tailEnd type="none" w="med" len="med"/>
              </a:ln>
              <a:effectLst/>
            </p:spPr>
          </p:cxnSp>
          <p:cxnSp>
            <p:nvCxnSpPr>
              <p:cNvPr id="53" name="Straight Connector 52">
                <a:extLst>
                  <a:ext uri="{FF2B5EF4-FFF2-40B4-BE49-F238E27FC236}">
                    <a16:creationId xmlns:a16="http://schemas.microsoft.com/office/drawing/2014/main" id="{B4D72366-1007-634F-B3BC-AE5A759F97EC}"/>
                  </a:ext>
                </a:extLst>
              </p:cNvPr>
              <p:cNvCxnSpPr>
                <a:cxnSpLocks/>
              </p:cNvCxnSpPr>
              <p:nvPr/>
            </p:nvCxnSpPr>
            <p:spPr bwMode="auto">
              <a:xfrm>
                <a:off x="8504322" y="814135"/>
                <a:ext cx="0" cy="3430653"/>
              </a:xfrm>
              <a:prstGeom prst="line">
                <a:avLst/>
              </a:prstGeom>
              <a:solidFill>
                <a:schemeClr val="accent1"/>
              </a:solidFill>
              <a:ln w="9525" cap="flat" cmpd="sng" algn="ctr">
                <a:solidFill>
                  <a:srgbClr val="0724FB"/>
                </a:solidFill>
                <a:prstDash val="lgDash"/>
                <a:round/>
                <a:headEnd type="none" w="med" len="med"/>
                <a:tailEnd type="none" w="med" len="med"/>
              </a:ln>
              <a:effectLst/>
            </p:spPr>
          </p:cxnSp>
          <p:cxnSp>
            <p:nvCxnSpPr>
              <p:cNvPr id="54" name="Straight Connector 53">
                <a:extLst>
                  <a:ext uri="{FF2B5EF4-FFF2-40B4-BE49-F238E27FC236}">
                    <a16:creationId xmlns:a16="http://schemas.microsoft.com/office/drawing/2014/main" id="{23E0D5DE-0CF5-5644-9E6F-2A312F1E3837}"/>
                  </a:ext>
                </a:extLst>
              </p:cNvPr>
              <p:cNvCxnSpPr>
                <a:cxnSpLocks/>
              </p:cNvCxnSpPr>
              <p:nvPr/>
            </p:nvCxnSpPr>
            <p:spPr bwMode="auto">
              <a:xfrm>
                <a:off x="8720894" y="814135"/>
                <a:ext cx="0" cy="3430653"/>
              </a:xfrm>
              <a:prstGeom prst="line">
                <a:avLst/>
              </a:prstGeom>
              <a:solidFill>
                <a:schemeClr val="accent1"/>
              </a:solidFill>
              <a:ln w="9525" cap="flat" cmpd="sng" algn="ctr">
                <a:solidFill>
                  <a:srgbClr val="0724FB"/>
                </a:solidFill>
                <a:prstDash val="lgDash"/>
                <a:round/>
                <a:headEnd type="none" w="med" len="med"/>
                <a:tailEnd type="none" w="med" len="med"/>
              </a:ln>
              <a:effectLst/>
            </p:spPr>
          </p:cxnSp>
          <p:cxnSp>
            <p:nvCxnSpPr>
              <p:cNvPr id="55" name="Straight Connector 54">
                <a:extLst>
                  <a:ext uri="{FF2B5EF4-FFF2-40B4-BE49-F238E27FC236}">
                    <a16:creationId xmlns:a16="http://schemas.microsoft.com/office/drawing/2014/main" id="{90F64827-9EBD-C344-BE8C-22D7C07445C5}"/>
                  </a:ext>
                </a:extLst>
              </p:cNvPr>
              <p:cNvCxnSpPr>
                <a:cxnSpLocks/>
              </p:cNvCxnSpPr>
              <p:nvPr/>
            </p:nvCxnSpPr>
            <p:spPr bwMode="auto">
              <a:xfrm>
                <a:off x="4307304" y="815788"/>
                <a:ext cx="0" cy="3429000"/>
              </a:xfrm>
              <a:prstGeom prst="line">
                <a:avLst/>
              </a:prstGeom>
              <a:solidFill>
                <a:schemeClr val="accent1"/>
              </a:solidFill>
              <a:ln w="9525" cap="flat" cmpd="sng" algn="ctr">
                <a:solidFill>
                  <a:srgbClr val="0724FB"/>
                </a:solidFill>
                <a:prstDash val="lgDash"/>
                <a:round/>
                <a:headEnd type="none" w="med" len="med"/>
                <a:tailEnd type="none" w="med" len="med"/>
              </a:ln>
              <a:effectLst/>
            </p:spPr>
          </p:cxnSp>
        </p:grpSp>
        <p:sp>
          <p:nvSpPr>
            <p:cNvPr id="28" name="Title 4">
              <a:extLst>
                <a:ext uri="{FF2B5EF4-FFF2-40B4-BE49-F238E27FC236}">
                  <a16:creationId xmlns:a16="http://schemas.microsoft.com/office/drawing/2014/main" id="{003C8AF6-C6A6-FE48-9A09-4E240D5360D0}"/>
                </a:ext>
              </a:extLst>
            </p:cNvPr>
            <p:cNvSpPr txBox="1">
              <a:spLocks/>
            </p:cNvSpPr>
            <p:nvPr/>
          </p:nvSpPr>
          <p:spPr>
            <a:xfrm>
              <a:off x="5126231" y="361950"/>
              <a:ext cx="3095236" cy="376035"/>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ＭＳ Ｐゴシック" pitchFamily="-107" charset="-128"/>
                  <a:cs typeface="ＭＳ Ｐゴシック" pitchFamily="-107" charset="-128"/>
                </a:defRPr>
              </a:lvl1pPr>
              <a:lvl2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2pPr>
              <a:lvl3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3pPr>
              <a:lvl4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4pPr>
              <a:lvl5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5pPr>
              <a:lvl6pPr marL="457200" algn="ctr" rtl="0" eaLnBrk="0" fontAlgn="base" hangingPunct="0">
                <a:spcBef>
                  <a:spcPct val="0"/>
                </a:spcBef>
                <a:spcAft>
                  <a:spcPct val="0"/>
                </a:spcAft>
                <a:defRPr sz="4400">
                  <a:solidFill>
                    <a:schemeClr val="tx2"/>
                  </a:solidFill>
                  <a:latin typeface="Times" pitchFamily="-107" charset="0"/>
                </a:defRPr>
              </a:lvl6pPr>
              <a:lvl7pPr marL="914400" algn="ctr" rtl="0" eaLnBrk="0" fontAlgn="base" hangingPunct="0">
                <a:spcBef>
                  <a:spcPct val="0"/>
                </a:spcBef>
                <a:spcAft>
                  <a:spcPct val="0"/>
                </a:spcAft>
                <a:defRPr sz="4400">
                  <a:solidFill>
                    <a:schemeClr val="tx2"/>
                  </a:solidFill>
                  <a:latin typeface="Times" pitchFamily="-107" charset="0"/>
                </a:defRPr>
              </a:lvl7pPr>
              <a:lvl8pPr marL="1371600" algn="ctr" rtl="0" eaLnBrk="0" fontAlgn="base" hangingPunct="0">
                <a:spcBef>
                  <a:spcPct val="0"/>
                </a:spcBef>
                <a:spcAft>
                  <a:spcPct val="0"/>
                </a:spcAft>
                <a:defRPr sz="4400">
                  <a:solidFill>
                    <a:schemeClr val="tx2"/>
                  </a:solidFill>
                  <a:latin typeface="Times" pitchFamily="-107" charset="0"/>
                </a:defRPr>
              </a:lvl8pPr>
              <a:lvl9pPr marL="1828800" algn="ctr" rtl="0" eaLnBrk="0" fontAlgn="base" hangingPunct="0">
                <a:spcBef>
                  <a:spcPct val="0"/>
                </a:spcBef>
                <a:spcAft>
                  <a:spcPct val="0"/>
                </a:spcAft>
                <a:defRPr sz="4400">
                  <a:solidFill>
                    <a:schemeClr val="tx2"/>
                  </a:solidFill>
                  <a:latin typeface="Times" pitchFamily="-107" charset="0"/>
                </a:defRPr>
              </a:lvl9pPr>
            </a:lstStyle>
            <a:p>
              <a:endParaRPr lang="en-US" sz="1100" dirty="0">
                <a:latin typeface="Helvetica"/>
                <a:cs typeface="Helvetica"/>
              </a:endParaRPr>
            </a:p>
            <a:p>
              <a:r>
                <a:rPr lang="en-US" sz="1100" dirty="0">
                  <a:latin typeface="Helvetica"/>
                  <a:cs typeface="Helvetica"/>
                </a:rPr>
                <a:t>50ºN-S, 100% ocean, 2.5ºx2.5º grid</a:t>
              </a:r>
            </a:p>
          </p:txBody>
        </p:sp>
      </p:grpSp>
      <p:sp>
        <p:nvSpPr>
          <p:cNvPr id="106" name="Title 4">
            <a:extLst>
              <a:ext uri="{FF2B5EF4-FFF2-40B4-BE49-F238E27FC236}">
                <a16:creationId xmlns:a16="http://schemas.microsoft.com/office/drawing/2014/main" id="{E6AD385B-055A-0C4E-A605-2CE3D7662EF1}"/>
              </a:ext>
            </a:extLst>
          </p:cNvPr>
          <p:cNvSpPr txBox="1">
            <a:spLocks/>
          </p:cNvSpPr>
          <p:nvPr/>
        </p:nvSpPr>
        <p:spPr>
          <a:xfrm>
            <a:off x="4324067" y="377826"/>
            <a:ext cx="4692782" cy="350068"/>
          </a:xfrm>
          <a:prstGeom prst="rect">
            <a:avLst/>
          </a:prstGeom>
          <a:solidFill>
            <a:schemeClr val="bg1"/>
          </a:solidFill>
        </p:spPr>
        <p:txBody>
          <a:bodyPr tIns="0" bIns="0"/>
          <a:lstStyle>
            <a:lvl1pPr algn="ctr" rtl="0" eaLnBrk="0" fontAlgn="base" hangingPunct="0">
              <a:spcBef>
                <a:spcPct val="0"/>
              </a:spcBef>
              <a:spcAft>
                <a:spcPct val="0"/>
              </a:spcAft>
              <a:defRPr sz="4400">
                <a:solidFill>
                  <a:schemeClr val="tx2"/>
                </a:solidFill>
                <a:latin typeface="+mj-lt"/>
                <a:ea typeface="ＭＳ Ｐゴシック" pitchFamily="-107" charset="-128"/>
                <a:cs typeface="ＭＳ Ｐゴシック" pitchFamily="-107" charset="-128"/>
              </a:defRPr>
            </a:lvl1pPr>
            <a:lvl2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2pPr>
            <a:lvl3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3pPr>
            <a:lvl4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4pPr>
            <a:lvl5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5pPr>
            <a:lvl6pPr marL="457200" algn="ctr" rtl="0" eaLnBrk="0" fontAlgn="base" hangingPunct="0">
              <a:spcBef>
                <a:spcPct val="0"/>
              </a:spcBef>
              <a:spcAft>
                <a:spcPct val="0"/>
              </a:spcAft>
              <a:defRPr sz="4400">
                <a:solidFill>
                  <a:schemeClr val="tx2"/>
                </a:solidFill>
                <a:latin typeface="Times" pitchFamily="-107" charset="0"/>
              </a:defRPr>
            </a:lvl6pPr>
            <a:lvl7pPr marL="914400" algn="ctr" rtl="0" eaLnBrk="0" fontAlgn="base" hangingPunct="0">
              <a:spcBef>
                <a:spcPct val="0"/>
              </a:spcBef>
              <a:spcAft>
                <a:spcPct val="0"/>
              </a:spcAft>
              <a:defRPr sz="4400">
                <a:solidFill>
                  <a:schemeClr val="tx2"/>
                </a:solidFill>
                <a:latin typeface="Times" pitchFamily="-107" charset="0"/>
              </a:defRPr>
            </a:lvl7pPr>
            <a:lvl8pPr marL="1371600" algn="ctr" rtl="0" eaLnBrk="0" fontAlgn="base" hangingPunct="0">
              <a:spcBef>
                <a:spcPct val="0"/>
              </a:spcBef>
              <a:spcAft>
                <a:spcPct val="0"/>
              </a:spcAft>
              <a:defRPr sz="4400">
                <a:solidFill>
                  <a:schemeClr val="tx2"/>
                </a:solidFill>
                <a:latin typeface="Times" pitchFamily="-107" charset="0"/>
              </a:defRPr>
            </a:lvl8pPr>
            <a:lvl9pPr marL="1828800" algn="ctr" rtl="0" eaLnBrk="0" fontAlgn="base" hangingPunct="0">
              <a:spcBef>
                <a:spcPct val="0"/>
              </a:spcBef>
              <a:spcAft>
                <a:spcPct val="0"/>
              </a:spcAft>
              <a:defRPr sz="4400">
                <a:solidFill>
                  <a:schemeClr val="tx2"/>
                </a:solidFill>
                <a:latin typeface="Times" pitchFamily="-107" charset="0"/>
              </a:defRPr>
            </a:lvl9pPr>
          </a:lstStyle>
          <a:p>
            <a:endParaRPr lang="en-US" sz="1200" b="1" dirty="0">
              <a:latin typeface="Helvetica"/>
              <a:cs typeface="Helvetica"/>
            </a:endParaRPr>
          </a:p>
          <a:p>
            <a:r>
              <a:rPr lang="en-US" sz="1200" b="1" dirty="0">
                <a:latin typeface="Helvetica"/>
                <a:cs typeface="Helvetica"/>
              </a:rPr>
              <a:t>Precipitation Averages</a:t>
            </a:r>
            <a:r>
              <a:rPr lang="en-US" sz="1200" dirty="0">
                <a:latin typeface="Helvetica"/>
                <a:cs typeface="Helvetica"/>
              </a:rPr>
              <a:t> — 50ºN-S, 100% ocean, 2.5ºx2.5º grid</a:t>
            </a:r>
          </a:p>
        </p:txBody>
      </p:sp>
      <p:sp>
        <p:nvSpPr>
          <p:cNvPr id="107" name="Text Box 408">
            <a:extLst>
              <a:ext uri="{FF2B5EF4-FFF2-40B4-BE49-F238E27FC236}">
                <a16:creationId xmlns:a16="http://schemas.microsoft.com/office/drawing/2014/main" id="{A01D94D1-BB25-0F46-9CE2-EE96D89F0980}"/>
              </a:ext>
            </a:extLst>
          </p:cNvPr>
          <p:cNvSpPr txBox="1">
            <a:spLocks noChangeArrowheads="1"/>
          </p:cNvSpPr>
          <p:nvPr/>
        </p:nvSpPr>
        <p:spPr bwMode="auto">
          <a:xfrm>
            <a:off x="152399" y="342900"/>
            <a:ext cx="3717755" cy="38369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tabLst>
                <a:tab pos="292100" algn="l"/>
              </a:tabLst>
              <a:defRPr sz="2400">
                <a:solidFill>
                  <a:schemeClr val="tx1"/>
                </a:solidFill>
                <a:latin typeface="Helvetica" charset="0"/>
                <a:ea typeface="ＭＳ Ｐゴシック" charset="0"/>
                <a:cs typeface="ＭＳ Ｐゴシック" charset="0"/>
              </a:defRPr>
            </a:lvl1pPr>
            <a:lvl2pPr marL="742950" indent="-285750">
              <a:tabLst>
                <a:tab pos="292100" algn="l"/>
              </a:tabLst>
              <a:defRPr sz="2400">
                <a:solidFill>
                  <a:schemeClr val="tx1"/>
                </a:solidFill>
                <a:latin typeface="Helvetica" charset="0"/>
                <a:ea typeface="ＭＳ Ｐゴシック" charset="0"/>
              </a:defRPr>
            </a:lvl2pPr>
            <a:lvl3pPr marL="1143000" indent="-228600">
              <a:tabLst>
                <a:tab pos="292100" algn="l"/>
              </a:tabLst>
              <a:defRPr sz="2400">
                <a:solidFill>
                  <a:schemeClr val="tx1"/>
                </a:solidFill>
                <a:latin typeface="Helvetica" charset="0"/>
                <a:ea typeface="ＭＳ Ｐゴシック" charset="0"/>
              </a:defRPr>
            </a:lvl3pPr>
            <a:lvl4pPr marL="1600200" indent="-228600">
              <a:tabLst>
                <a:tab pos="292100" algn="l"/>
              </a:tabLst>
              <a:defRPr sz="2400">
                <a:solidFill>
                  <a:schemeClr val="tx1"/>
                </a:solidFill>
                <a:latin typeface="Helvetica" charset="0"/>
                <a:ea typeface="ＭＳ Ｐゴシック" charset="0"/>
              </a:defRPr>
            </a:lvl4pPr>
            <a:lvl5pPr marL="2057400" indent="-228600">
              <a:tabLst>
                <a:tab pos="292100" algn="l"/>
              </a:tabLst>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9pPr>
          </a:lstStyle>
          <a:p>
            <a:pPr>
              <a:tabLst>
                <a:tab pos="228600" algn="l"/>
              </a:tabLst>
            </a:pPr>
            <a:r>
              <a:rPr lang="en-US" sz="1400" dirty="0"/>
              <a:t>V06 Final Run starts June 2000</a:t>
            </a:r>
          </a:p>
          <a:p>
            <a:pPr>
              <a:tabLst>
                <a:tab pos="228600" algn="l"/>
              </a:tabLst>
            </a:pPr>
            <a:endParaRPr lang="en-US" sz="1000" dirty="0"/>
          </a:p>
          <a:p>
            <a:pPr>
              <a:tabLst>
                <a:tab pos="228600" algn="l"/>
              </a:tabLst>
            </a:pPr>
            <a:r>
              <a:rPr lang="en-US" sz="1400" dirty="0"/>
              <a:t>V06 is </a:t>
            </a:r>
            <a:r>
              <a:rPr lang="en-US" sz="1400" u="sng" dirty="0"/>
              <a:t>higher</a:t>
            </a:r>
            <a:r>
              <a:rPr lang="en-US" sz="1400" dirty="0"/>
              <a:t> than 3B43 (TMPA) and GPCP </a:t>
            </a:r>
            <a:r>
              <a:rPr lang="en-US" sz="1400" u="sng" dirty="0"/>
              <a:t>over ocean</a:t>
            </a:r>
          </a:p>
          <a:p>
            <a:pPr marL="236538" indent="-236538">
              <a:tabLst/>
            </a:pPr>
            <a:endParaRPr lang="en-US" sz="1000" dirty="0"/>
          </a:p>
          <a:p>
            <a:pPr>
              <a:tabLst>
                <a:tab pos="228600" algn="l"/>
              </a:tabLst>
            </a:pPr>
            <a:r>
              <a:rPr lang="en-US" sz="1400" u="sng" dirty="0"/>
              <a:t>TRMM-era</a:t>
            </a:r>
            <a:r>
              <a:rPr lang="en-US" sz="1400" dirty="0"/>
              <a:t> IMERG has a strong </a:t>
            </a:r>
            <a:r>
              <a:rPr lang="en-US" sz="1400" u="sng" dirty="0"/>
              <a:t>semi-annual</a:t>
            </a:r>
            <a:r>
              <a:rPr lang="en-US" sz="1400" dirty="0"/>
              <a:t> signal</a:t>
            </a:r>
          </a:p>
          <a:p>
            <a:pPr marL="230188" indent="-230188">
              <a:spcBef>
                <a:spcPts val="400"/>
              </a:spcBef>
              <a:tabLst/>
            </a:pPr>
            <a:r>
              <a:rPr lang="en-US" sz="1400" dirty="0">
                <a:solidFill>
                  <a:srgbClr val="0724FB"/>
                </a:solidFill>
              </a:rPr>
              <a:t>•	</a:t>
            </a:r>
            <a:r>
              <a:rPr lang="en-US" sz="1400" u="sng" dirty="0">
                <a:solidFill>
                  <a:srgbClr val="0724FB"/>
                </a:solidFill>
              </a:rPr>
              <a:t>GPM-era</a:t>
            </a:r>
            <a:r>
              <a:rPr lang="en-US" sz="1400" dirty="0">
                <a:solidFill>
                  <a:srgbClr val="0724FB"/>
                </a:solidFill>
              </a:rPr>
              <a:t> IMERG and </a:t>
            </a:r>
            <a:r>
              <a:rPr lang="en-US" sz="1400" u="sng" dirty="0">
                <a:solidFill>
                  <a:srgbClr val="0724FB"/>
                </a:solidFill>
              </a:rPr>
              <a:t>3B43</a:t>
            </a:r>
            <a:r>
              <a:rPr lang="en-US" sz="1400" dirty="0">
                <a:solidFill>
                  <a:srgbClr val="0724FB"/>
                </a:solidFill>
              </a:rPr>
              <a:t> dominated by the </a:t>
            </a:r>
            <a:r>
              <a:rPr lang="en-US" sz="1400" u="sng" dirty="0">
                <a:solidFill>
                  <a:srgbClr val="0724FB"/>
                </a:solidFill>
              </a:rPr>
              <a:t>annual</a:t>
            </a:r>
            <a:r>
              <a:rPr lang="en-US" sz="1400" dirty="0">
                <a:solidFill>
                  <a:srgbClr val="0724FB"/>
                </a:solidFill>
              </a:rPr>
              <a:t> cycle</a:t>
            </a:r>
          </a:p>
          <a:p>
            <a:pPr>
              <a:tabLst>
                <a:tab pos="228600" algn="l"/>
              </a:tabLst>
            </a:pPr>
            <a:endParaRPr lang="en-US" sz="1000" dirty="0"/>
          </a:p>
          <a:p>
            <a:pPr>
              <a:tabLst>
                <a:tab pos="228600" algn="l"/>
              </a:tabLst>
            </a:pPr>
            <a:r>
              <a:rPr lang="en-US" sz="1400" dirty="0"/>
              <a:t>Interannual variation</a:t>
            </a:r>
          </a:p>
          <a:p>
            <a:pPr marL="230188" indent="-230188">
              <a:spcBef>
                <a:spcPts val="400"/>
              </a:spcBef>
              <a:tabLst/>
            </a:pPr>
            <a:r>
              <a:rPr lang="en-US" sz="1400" dirty="0">
                <a:solidFill>
                  <a:srgbClr val="0724FB"/>
                </a:solidFill>
              </a:rPr>
              <a:t>•	Has similar peaks/troughs for all datasets</a:t>
            </a:r>
          </a:p>
          <a:p>
            <a:pPr marL="230188" indent="-230188">
              <a:spcBef>
                <a:spcPts val="400"/>
              </a:spcBef>
              <a:tabLst/>
            </a:pPr>
            <a:r>
              <a:rPr lang="en-US" sz="1400" dirty="0">
                <a:solidFill>
                  <a:srgbClr val="0724FB"/>
                </a:solidFill>
              </a:rPr>
              <a:t>•	GPCP (</a:t>
            </a:r>
            <a:r>
              <a:rPr lang="en-US" sz="1400" u="sng" dirty="0">
                <a:solidFill>
                  <a:srgbClr val="0724FB"/>
                </a:solidFill>
              </a:rPr>
              <a:t>passive microwave</a:t>
            </a:r>
            <a:r>
              <a:rPr lang="en-US" sz="1400" dirty="0">
                <a:solidFill>
                  <a:srgbClr val="0724FB"/>
                </a:solidFill>
              </a:rPr>
              <a:t> calibration) </a:t>
            </a:r>
            <a:r>
              <a:rPr lang="en-US" sz="1400" u="sng" dirty="0">
                <a:solidFill>
                  <a:srgbClr val="0724FB"/>
                </a:solidFill>
              </a:rPr>
              <a:t>lags</a:t>
            </a:r>
            <a:r>
              <a:rPr lang="en-US" sz="1400" dirty="0">
                <a:solidFill>
                  <a:srgbClr val="0724FB"/>
                </a:solidFill>
              </a:rPr>
              <a:t> phase of 3B43 (through 2013), IMERG (both </a:t>
            </a:r>
            <a:r>
              <a:rPr lang="en-US" sz="1400" u="sng" dirty="0">
                <a:solidFill>
                  <a:srgbClr val="0724FB"/>
                </a:solidFill>
              </a:rPr>
              <a:t>PMW/radar</a:t>
            </a:r>
            <a:r>
              <a:rPr lang="en-US" sz="1400" dirty="0">
                <a:solidFill>
                  <a:srgbClr val="0724FB"/>
                </a:solidFill>
              </a:rPr>
              <a:t> calibration)</a:t>
            </a:r>
          </a:p>
          <a:p>
            <a:pPr marL="230188" indent="-230188">
              <a:spcBef>
                <a:spcPts val="400"/>
              </a:spcBef>
              <a:tabLst/>
            </a:pPr>
            <a:r>
              <a:rPr lang="en-US" sz="1400" dirty="0">
                <a:solidFill>
                  <a:srgbClr val="0724FB"/>
                </a:solidFill>
              </a:rPr>
              <a:t>•	After September 2014, 3B43 (PMW calibration) matches GPCP phase</a:t>
            </a:r>
          </a:p>
        </p:txBody>
      </p:sp>
      <p:sp>
        <p:nvSpPr>
          <p:cNvPr id="56" name="TextBox 55">
            <a:extLst>
              <a:ext uri="{FF2B5EF4-FFF2-40B4-BE49-F238E27FC236}">
                <a16:creationId xmlns:a16="http://schemas.microsoft.com/office/drawing/2014/main" id="{CC0C4D98-F2F5-9449-AAEF-02DC1CFF962B}"/>
              </a:ext>
            </a:extLst>
          </p:cNvPr>
          <p:cNvSpPr txBox="1"/>
          <p:nvPr/>
        </p:nvSpPr>
        <p:spPr>
          <a:xfrm>
            <a:off x="8001000" y="4914900"/>
            <a:ext cx="1143000" cy="246221"/>
          </a:xfrm>
          <a:prstGeom prst="rect">
            <a:avLst/>
          </a:prstGeom>
          <a:noFill/>
        </p:spPr>
        <p:txBody>
          <a:bodyPr wrap="square" rtlCol="0">
            <a:spAutoFit/>
          </a:bodyPr>
          <a:lstStyle/>
          <a:p>
            <a:r>
              <a:rPr lang="en-US" sz="1000" dirty="0">
                <a:latin typeface="Arial"/>
                <a:cs typeface="Arial"/>
              </a:rPr>
              <a:t>U.S. Gov’t. Work</a:t>
            </a:r>
          </a:p>
        </p:txBody>
      </p:sp>
    </p:spTree>
    <p:extLst>
      <p:ext uri="{BB962C8B-B14F-4D97-AF65-F5344CB8AC3E}">
        <p14:creationId xmlns:p14="http://schemas.microsoft.com/office/powerpoint/2010/main" val="199108723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2" descr="cumulonimbus_rain_shaft_big.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800101"/>
            <a:ext cx="4152900" cy="28705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34" name="Text Box 4"/>
          <p:cNvSpPr txBox="1">
            <a:spLocks noChangeArrowheads="1"/>
          </p:cNvSpPr>
          <p:nvPr/>
        </p:nvSpPr>
        <p:spPr bwMode="auto">
          <a:xfrm>
            <a:off x="4171950" y="3657600"/>
            <a:ext cx="3771900" cy="207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342900" indent="-342900">
              <a:tabLst>
                <a:tab pos="292100" algn="l"/>
                <a:tab pos="571500" algn="l"/>
              </a:tabLst>
              <a:defRPr sz="2400">
                <a:solidFill>
                  <a:schemeClr val="tx1"/>
                </a:solidFill>
                <a:latin typeface="Helvetica" charset="0"/>
                <a:ea typeface="ＭＳ Ｐゴシック" charset="0"/>
                <a:cs typeface="ＭＳ Ｐゴシック" charset="0"/>
              </a:defRPr>
            </a:lvl1pPr>
            <a:lvl2pPr marL="742950" indent="-285750">
              <a:tabLst>
                <a:tab pos="292100" algn="l"/>
                <a:tab pos="571500" algn="l"/>
              </a:tabLst>
              <a:defRPr sz="2400">
                <a:solidFill>
                  <a:schemeClr val="tx1"/>
                </a:solidFill>
                <a:latin typeface="Helvetica" charset="0"/>
                <a:ea typeface="ＭＳ Ｐゴシック" charset="0"/>
              </a:defRPr>
            </a:lvl2pPr>
            <a:lvl3pPr marL="1143000" indent="-228600">
              <a:tabLst>
                <a:tab pos="292100" algn="l"/>
                <a:tab pos="571500" algn="l"/>
              </a:tabLst>
              <a:defRPr sz="2400">
                <a:solidFill>
                  <a:schemeClr val="tx1"/>
                </a:solidFill>
                <a:latin typeface="Helvetica" charset="0"/>
                <a:ea typeface="ＭＳ Ｐゴシック" charset="0"/>
              </a:defRPr>
            </a:lvl3pPr>
            <a:lvl4pPr marL="1600200" indent="-228600">
              <a:tabLst>
                <a:tab pos="292100" algn="l"/>
                <a:tab pos="571500" algn="l"/>
              </a:tabLst>
              <a:defRPr sz="2400">
                <a:solidFill>
                  <a:schemeClr val="tx1"/>
                </a:solidFill>
                <a:latin typeface="Helvetica" charset="0"/>
                <a:ea typeface="ＭＳ Ｐゴシック" charset="0"/>
              </a:defRPr>
            </a:lvl4pPr>
            <a:lvl5pPr marL="2057400" indent="-228600">
              <a:tabLst>
                <a:tab pos="292100" algn="l"/>
                <a:tab pos="571500" algn="l"/>
              </a:tabLst>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tabLst>
                <a:tab pos="292100" algn="l"/>
                <a:tab pos="571500" algn="l"/>
              </a:tabLs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tabLst>
                <a:tab pos="292100" algn="l"/>
                <a:tab pos="571500" algn="l"/>
              </a:tabLs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tabLst>
                <a:tab pos="292100" algn="l"/>
                <a:tab pos="571500" algn="l"/>
              </a:tabLs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tabLst>
                <a:tab pos="292100" algn="l"/>
                <a:tab pos="571500" algn="l"/>
              </a:tabLst>
              <a:defRPr sz="2400">
                <a:solidFill>
                  <a:schemeClr val="tx1"/>
                </a:solidFill>
                <a:latin typeface="Helvetica" charset="0"/>
                <a:ea typeface="ＭＳ Ｐゴシック" charset="0"/>
              </a:defRPr>
            </a:lvl9pPr>
          </a:lstStyle>
          <a:p>
            <a:pPr algn="r"/>
            <a:r>
              <a:rPr lang="en-US" sz="750"/>
              <a:t>Image courtesy of the University Corporation for Atmospheric Research</a:t>
            </a:r>
            <a:endParaRPr lang="en-US" sz="750">
              <a:solidFill>
                <a:schemeClr val="accent2"/>
              </a:solidFill>
            </a:endParaRPr>
          </a:p>
        </p:txBody>
      </p:sp>
      <p:sp>
        <p:nvSpPr>
          <p:cNvPr id="6" name="Text Box 4"/>
          <p:cNvSpPr txBox="1">
            <a:spLocks noChangeArrowheads="1"/>
          </p:cNvSpPr>
          <p:nvPr/>
        </p:nvSpPr>
        <p:spPr bwMode="auto">
          <a:xfrm>
            <a:off x="1257300" y="107157"/>
            <a:ext cx="5200650" cy="1338828"/>
          </a:xfrm>
          <a:prstGeom prst="rect">
            <a:avLst/>
          </a:prstGeom>
          <a:noFill/>
          <a:ln w="9525">
            <a:noFill/>
            <a:miter lim="800000"/>
            <a:headEnd/>
            <a:tailEnd/>
          </a:ln>
        </p:spPr>
        <p:txBody>
          <a:bodyPr>
            <a:spAutoFit/>
          </a:bodyPr>
          <a:lstStyle>
            <a:lvl1pPr marL="342900" indent="-342900">
              <a:tabLst>
                <a:tab pos="292100" algn="l"/>
                <a:tab pos="571500" algn="l"/>
              </a:tabLst>
              <a:defRPr sz="2400">
                <a:solidFill>
                  <a:schemeClr val="tx1"/>
                </a:solidFill>
                <a:latin typeface="Helvetica" charset="0"/>
                <a:ea typeface="ＭＳ Ｐゴシック" charset="0"/>
                <a:cs typeface="ＭＳ Ｐゴシック" charset="0"/>
              </a:defRPr>
            </a:lvl1pPr>
            <a:lvl2pPr marL="37931725" indent="-37474525">
              <a:tabLst>
                <a:tab pos="292100" algn="l"/>
                <a:tab pos="571500" algn="l"/>
              </a:tabLst>
              <a:defRPr sz="2400">
                <a:solidFill>
                  <a:schemeClr val="tx1"/>
                </a:solidFill>
                <a:latin typeface="Helvetica" charset="0"/>
                <a:ea typeface="ＭＳ Ｐゴシック" charset="0"/>
              </a:defRPr>
            </a:lvl2pPr>
            <a:lvl3pPr>
              <a:tabLst>
                <a:tab pos="292100" algn="l"/>
                <a:tab pos="571500" algn="l"/>
              </a:tabLst>
              <a:defRPr sz="2400">
                <a:solidFill>
                  <a:schemeClr val="tx1"/>
                </a:solidFill>
                <a:latin typeface="Helvetica" charset="0"/>
                <a:ea typeface="ＭＳ Ｐゴシック" charset="0"/>
              </a:defRPr>
            </a:lvl3pPr>
            <a:lvl4pPr>
              <a:tabLst>
                <a:tab pos="292100" algn="l"/>
                <a:tab pos="571500" algn="l"/>
              </a:tabLst>
              <a:defRPr sz="2400">
                <a:solidFill>
                  <a:schemeClr val="tx1"/>
                </a:solidFill>
                <a:latin typeface="Helvetica" charset="0"/>
                <a:ea typeface="ＭＳ Ｐゴシック" charset="0"/>
              </a:defRPr>
            </a:lvl4pPr>
            <a:lvl5pPr>
              <a:tabLst>
                <a:tab pos="292100" algn="l"/>
                <a:tab pos="571500" algn="l"/>
              </a:tabLst>
              <a:defRPr sz="2400">
                <a:solidFill>
                  <a:schemeClr val="tx1"/>
                </a:solidFill>
                <a:latin typeface="Helvetica" charset="0"/>
                <a:ea typeface="ＭＳ Ｐゴシック" charset="0"/>
              </a:defRPr>
            </a:lvl5pPr>
            <a:lvl6pPr marL="457200" eaLnBrk="0" fontAlgn="base" hangingPunct="0">
              <a:spcBef>
                <a:spcPct val="0"/>
              </a:spcBef>
              <a:spcAft>
                <a:spcPct val="0"/>
              </a:spcAft>
              <a:tabLst>
                <a:tab pos="292100" algn="l"/>
                <a:tab pos="571500" algn="l"/>
              </a:tabLst>
              <a:defRPr sz="2400">
                <a:solidFill>
                  <a:schemeClr val="tx1"/>
                </a:solidFill>
                <a:latin typeface="Helvetica" charset="0"/>
                <a:ea typeface="ＭＳ Ｐゴシック" charset="0"/>
              </a:defRPr>
            </a:lvl6pPr>
            <a:lvl7pPr marL="914400" eaLnBrk="0" fontAlgn="base" hangingPunct="0">
              <a:spcBef>
                <a:spcPct val="0"/>
              </a:spcBef>
              <a:spcAft>
                <a:spcPct val="0"/>
              </a:spcAft>
              <a:tabLst>
                <a:tab pos="292100" algn="l"/>
                <a:tab pos="571500" algn="l"/>
              </a:tabLst>
              <a:defRPr sz="2400">
                <a:solidFill>
                  <a:schemeClr val="tx1"/>
                </a:solidFill>
                <a:latin typeface="Helvetica" charset="0"/>
                <a:ea typeface="ＭＳ Ｐゴシック" charset="0"/>
              </a:defRPr>
            </a:lvl7pPr>
            <a:lvl8pPr marL="1371600" eaLnBrk="0" fontAlgn="base" hangingPunct="0">
              <a:spcBef>
                <a:spcPct val="0"/>
              </a:spcBef>
              <a:spcAft>
                <a:spcPct val="0"/>
              </a:spcAft>
              <a:tabLst>
                <a:tab pos="292100" algn="l"/>
                <a:tab pos="571500" algn="l"/>
              </a:tabLst>
              <a:defRPr sz="2400">
                <a:solidFill>
                  <a:schemeClr val="tx1"/>
                </a:solidFill>
                <a:latin typeface="Helvetica" charset="0"/>
                <a:ea typeface="ＭＳ Ｐゴシック" charset="0"/>
              </a:defRPr>
            </a:lvl8pPr>
            <a:lvl9pPr marL="1828800" eaLnBrk="0" fontAlgn="base" hangingPunct="0">
              <a:spcBef>
                <a:spcPct val="0"/>
              </a:spcBef>
              <a:spcAft>
                <a:spcPct val="0"/>
              </a:spcAft>
              <a:tabLst>
                <a:tab pos="292100" algn="l"/>
                <a:tab pos="571500" algn="l"/>
              </a:tabLst>
              <a:defRPr sz="2400">
                <a:solidFill>
                  <a:schemeClr val="tx1"/>
                </a:solidFill>
                <a:latin typeface="Helvetica" charset="0"/>
                <a:ea typeface="ＭＳ Ｐゴシック" charset="0"/>
              </a:defRPr>
            </a:lvl9pPr>
          </a:lstStyle>
          <a:p>
            <a:pPr marL="0" indent="0">
              <a:spcBef>
                <a:spcPct val="50000"/>
              </a:spcBef>
              <a:tabLst>
                <a:tab pos="257175" algn="l"/>
              </a:tabLst>
              <a:defRPr/>
            </a:pPr>
            <a:r>
              <a:rPr lang="en-US" sz="1350" b="1" dirty="0"/>
              <a:t>1.	INTRODUCTION – Rain is easy to measure, hard to analyze</a:t>
            </a:r>
            <a:endParaRPr lang="en-US" sz="1350" dirty="0"/>
          </a:p>
          <a:p>
            <a:pPr>
              <a:defRPr/>
            </a:pPr>
            <a:r>
              <a:rPr lang="en-US" sz="1350" dirty="0"/>
              <a:t> </a:t>
            </a:r>
            <a:endParaRPr lang="en-US" sz="1350" dirty="0">
              <a:solidFill>
                <a:srgbClr val="0000FF"/>
              </a:solidFill>
            </a:endParaRPr>
          </a:p>
          <a:p>
            <a:pPr>
              <a:defRPr/>
            </a:pPr>
            <a:r>
              <a:rPr lang="en-US" sz="1350" dirty="0">
                <a:solidFill>
                  <a:srgbClr val="0000FF"/>
                </a:solidFill>
              </a:rPr>
              <a:t>The </a:t>
            </a:r>
            <a:r>
              <a:rPr lang="en-US" sz="1350" u="sng" dirty="0">
                <a:solidFill>
                  <a:srgbClr val="0000FF"/>
                </a:solidFill>
              </a:rPr>
              <a:t>physical</a:t>
            </a:r>
            <a:r>
              <a:rPr lang="en-US" sz="1350" dirty="0">
                <a:solidFill>
                  <a:srgbClr val="0000FF"/>
                </a:solidFill>
              </a:rPr>
              <a:t> process is hard </a:t>
            </a:r>
          </a:p>
          <a:p>
            <a:pPr>
              <a:defRPr/>
            </a:pPr>
            <a:r>
              <a:rPr lang="en-US" sz="1350" dirty="0">
                <a:solidFill>
                  <a:srgbClr val="0000FF"/>
                </a:solidFill>
              </a:rPr>
              <a:t>to represent:</a:t>
            </a:r>
          </a:p>
          <a:p>
            <a:pPr>
              <a:defRPr/>
            </a:pPr>
            <a:endParaRPr lang="en-US" sz="1350" dirty="0">
              <a:solidFill>
                <a:srgbClr val="0000FF"/>
              </a:solidFill>
            </a:endParaRPr>
          </a:p>
        </p:txBody>
      </p:sp>
      <p:sp>
        <p:nvSpPr>
          <p:cNvPr id="18436" name="Text Box 4"/>
          <p:cNvSpPr txBox="1">
            <a:spLocks noChangeArrowheads="1"/>
          </p:cNvSpPr>
          <p:nvPr/>
        </p:nvSpPr>
        <p:spPr bwMode="auto">
          <a:xfrm>
            <a:off x="1257300" y="1280339"/>
            <a:ext cx="2400300" cy="27392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92100" indent="-292100">
              <a:tabLst>
                <a:tab pos="292100" algn="l"/>
                <a:tab pos="571500" algn="l"/>
              </a:tabLst>
              <a:defRPr sz="2400">
                <a:solidFill>
                  <a:schemeClr val="tx1"/>
                </a:solidFill>
                <a:latin typeface="Helvetica" charset="0"/>
                <a:ea typeface="ＭＳ Ｐゴシック" charset="0"/>
                <a:cs typeface="ＭＳ Ｐゴシック" charset="0"/>
              </a:defRPr>
            </a:lvl1pPr>
            <a:lvl2pPr marL="742950" indent="-285750">
              <a:tabLst>
                <a:tab pos="292100" algn="l"/>
                <a:tab pos="571500" algn="l"/>
              </a:tabLst>
              <a:defRPr sz="2400">
                <a:solidFill>
                  <a:schemeClr val="tx1"/>
                </a:solidFill>
                <a:latin typeface="Helvetica" charset="0"/>
                <a:ea typeface="ＭＳ Ｐゴシック" charset="0"/>
              </a:defRPr>
            </a:lvl2pPr>
            <a:lvl3pPr marL="1143000" indent="-228600">
              <a:tabLst>
                <a:tab pos="292100" algn="l"/>
                <a:tab pos="571500" algn="l"/>
              </a:tabLst>
              <a:defRPr sz="2400">
                <a:solidFill>
                  <a:schemeClr val="tx1"/>
                </a:solidFill>
                <a:latin typeface="Helvetica" charset="0"/>
                <a:ea typeface="ＭＳ Ｐゴシック" charset="0"/>
              </a:defRPr>
            </a:lvl3pPr>
            <a:lvl4pPr marL="1600200" indent="-228600">
              <a:tabLst>
                <a:tab pos="292100" algn="l"/>
                <a:tab pos="571500" algn="l"/>
              </a:tabLst>
              <a:defRPr sz="2400">
                <a:solidFill>
                  <a:schemeClr val="tx1"/>
                </a:solidFill>
                <a:latin typeface="Helvetica" charset="0"/>
                <a:ea typeface="ＭＳ Ｐゴシック" charset="0"/>
              </a:defRPr>
            </a:lvl4pPr>
            <a:lvl5pPr marL="2057400" indent="-228600">
              <a:tabLst>
                <a:tab pos="292100" algn="l"/>
                <a:tab pos="571500" algn="l"/>
              </a:tabLst>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tabLst>
                <a:tab pos="292100" algn="l"/>
                <a:tab pos="571500" algn="l"/>
              </a:tabLs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tabLst>
                <a:tab pos="292100" algn="l"/>
                <a:tab pos="571500" algn="l"/>
              </a:tabLs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tabLst>
                <a:tab pos="292100" algn="l"/>
                <a:tab pos="571500" algn="l"/>
              </a:tabLs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tabLst>
                <a:tab pos="292100" algn="l"/>
                <a:tab pos="571500" algn="l"/>
              </a:tabLst>
              <a:defRPr sz="2400">
                <a:solidFill>
                  <a:schemeClr val="tx1"/>
                </a:solidFill>
                <a:latin typeface="Helvetica" charset="0"/>
                <a:ea typeface="ＭＳ Ｐゴシック" charset="0"/>
              </a:defRPr>
            </a:lvl9pPr>
          </a:lstStyle>
          <a:p>
            <a:pPr>
              <a:spcBef>
                <a:spcPct val="50000"/>
              </a:spcBef>
            </a:pPr>
            <a:r>
              <a:rPr lang="en-US" sz="1350" b="1" dirty="0">
                <a:solidFill>
                  <a:srgbClr val="008000"/>
                </a:solidFill>
              </a:rPr>
              <a:t> </a:t>
            </a:r>
            <a:endParaRPr lang="en-US" sz="1350" dirty="0">
              <a:solidFill>
                <a:srgbClr val="008000"/>
              </a:solidFill>
            </a:endParaRPr>
          </a:p>
          <a:p>
            <a:pPr>
              <a:spcBef>
                <a:spcPts val="300"/>
              </a:spcBef>
            </a:pPr>
            <a:r>
              <a:rPr lang="en-US" sz="1350" dirty="0">
                <a:solidFill>
                  <a:srgbClr val="008000"/>
                </a:solidFill>
              </a:rPr>
              <a:t>•	Rain is generated on the microscale</a:t>
            </a:r>
          </a:p>
          <a:p>
            <a:pPr>
              <a:spcBef>
                <a:spcPts val="300"/>
              </a:spcBef>
            </a:pPr>
            <a:r>
              <a:rPr lang="en-US" sz="1350" dirty="0">
                <a:solidFill>
                  <a:srgbClr val="008000"/>
                </a:solidFill>
              </a:rPr>
              <a:t>•	</a:t>
            </a:r>
            <a:r>
              <a:rPr lang="en-US" sz="1350" dirty="0" err="1">
                <a:solidFill>
                  <a:srgbClr val="008000"/>
                </a:solidFill>
              </a:rPr>
              <a:t>Rhe</a:t>
            </a:r>
            <a:r>
              <a:rPr lang="en-US" sz="1350" dirty="0">
                <a:solidFill>
                  <a:srgbClr val="008000"/>
                </a:solidFill>
              </a:rPr>
              <a:t> decorrelation distance/time is short</a:t>
            </a:r>
          </a:p>
          <a:p>
            <a:pPr>
              <a:spcBef>
                <a:spcPts val="300"/>
              </a:spcBef>
            </a:pPr>
            <a:r>
              <a:rPr lang="en-US" sz="1350" dirty="0">
                <a:solidFill>
                  <a:srgbClr val="008000"/>
                </a:solidFill>
              </a:rPr>
              <a:t>•	Point values only represent a small area &amp; snapshots only represent a short time</a:t>
            </a:r>
          </a:p>
          <a:p>
            <a:pPr>
              <a:spcBef>
                <a:spcPts val="300"/>
              </a:spcBef>
            </a:pPr>
            <a:r>
              <a:rPr lang="en-US" sz="1350" dirty="0">
                <a:solidFill>
                  <a:srgbClr val="008000"/>
                </a:solidFill>
              </a:rPr>
              <a:t>•	A finite number of samples causes problems</a:t>
            </a:r>
          </a:p>
        </p:txBody>
      </p:sp>
    </p:spTree>
    <p:extLst>
      <p:ext uri="{BB962C8B-B14F-4D97-AF65-F5344CB8AC3E}">
        <p14:creationId xmlns:p14="http://schemas.microsoft.com/office/powerpoint/2010/main" val="274361034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08"/>
          <p:cNvSpPr txBox="1">
            <a:spLocks noChangeArrowheads="1"/>
          </p:cNvSpPr>
          <p:nvPr/>
        </p:nvSpPr>
        <p:spPr bwMode="auto">
          <a:xfrm>
            <a:off x="152400" y="342900"/>
            <a:ext cx="3810000" cy="421653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tabLst>
                <a:tab pos="292100" algn="l"/>
              </a:tabLst>
              <a:defRPr sz="2400">
                <a:solidFill>
                  <a:schemeClr val="tx1"/>
                </a:solidFill>
                <a:latin typeface="Helvetica" charset="0"/>
                <a:ea typeface="ＭＳ Ｐゴシック" charset="0"/>
                <a:cs typeface="ＭＳ Ｐゴシック" charset="0"/>
              </a:defRPr>
            </a:lvl1pPr>
            <a:lvl2pPr marL="742950" indent="-285750">
              <a:tabLst>
                <a:tab pos="292100" algn="l"/>
              </a:tabLst>
              <a:defRPr sz="2400">
                <a:solidFill>
                  <a:schemeClr val="tx1"/>
                </a:solidFill>
                <a:latin typeface="Helvetica" charset="0"/>
                <a:ea typeface="ＭＳ Ｐゴシック" charset="0"/>
              </a:defRPr>
            </a:lvl2pPr>
            <a:lvl3pPr marL="1143000" indent="-228600">
              <a:tabLst>
                <a:tab pos="292100" algn="l"/>
              </a:tabLst>
              <a:defRPr sz="2400">
                <a:solidFill>
                  <a:schemeClr val="tx1"/>
                </a:solidFill>
                <a:latin typeface="Helvetica" charset="0"/>
                <a:ea typeface="ＭＳ Ｐゴシック" charset="0"/>
              </a:defRPr>
            </a:lvl3pPr>
            <a:lvl4pPr marL="1600200" indent="-228600">
              <a:tabLst>
                <a:tab pos="292100" algn="l"/>
              </a:tabLst>
              <a:defRPr sz="2400">
                <a:solidFill>
                  <a:schemeClr val="tx1"/>
                </a:solidFill>
                <a:latin typeface="Helvetica" charset="0"/>
                <a:ea typeface="ＭＳ Ｐゴシック" charset="0"/>
              </a:defRPr>
            </a:lvl4pPr>
            <a:lvl5pPr marL="2057400" indent="-228600">
              <a:tabLst>
                <a:tab pos="292100" algn="l"/>
              </a:tabLst>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9pPr>
          </a:lstStyle>
          <a:p>
            <a:pPr>
              <a:tabLst>
                <a:tab pos="228600" algn="l"/>
              </a:tabLst>
            </a:pPr>
            <a:r>
              <a:rPr lang="en-US" sz="1400" dirty="0"/>
              <a:t>Monthly accumulations for tropical </a:t>
            </a:r>
            <a:r>
              <a:rPr lang="en-US" sz="1400" u="sng" dirty="0"/>
              <a:t>Pacific</a:t>
            </a:r>
            <a:r>
              <a:rPr lang="en-US" sz="1400" dirty="0"/>
              <a:t> </a:t>
            </a:r>
            <a:r>
              <a:rPr lang="en-US" sz="1400" u="sng" dirty="0"/>
              <a:t>atolls</a:t>
            </a:r>
          </a:p>
          <a:p>
            <a:pPr marL="230188" indent="-230188">
              <a:spcBef>
                <a:spcPts val="400"/>
              </a:spcBef>
              <a:tabLst/>
            </a:pPr>
            <a:r>
              <a:rPr lang="en-US" sz="1400" dirty="0">
                <a:solidFill>
                  <a:srgbClr val="0724FB"/>
                </a:solidFill>
              </a:rPr>
              <a:t>•	Pacific Rainfall Database (PACRAIN)</a:t>
            </a:r>
          </a:p>
          <a:p>
            <a:pPr marL="230188" indent="-230188">
              <a:spcBef>
                <a:spcPts val="400"/>
              </a:spcBef>
              <a:tabLst/>
            </a:pPr>
            <a:r>
              <a:rPr lang="en-US" sz="1400" dirty="0">
                <a:solidFill>
                  <a:srgbClr val="0724FB"/>
                </a:solidFill>
              </a:rPr>
              <a:t>•	Match of gauge to encompassing 0.1</a:t>
            </a:r>
            <a:r>
              <a:rPr lang="en-US" sz="1400" dirty="0">
                <a:solidFill>
                  <a:srgbClr val="0724FB"/>
                </a:solidFill>
                <a:latin typeface="Helvetica"/>
                <a:cs typeface="Helvetica"/>
              </a:rPr>
              <a:t>º </a:t>
            </a:r>
            <a:r>
              <a:rPr lang="en-US" sz="1400" dirty="0">
                <a:solidFill>
                  <a:srgbClr val="0724FB"/>
                </a:solidFill>
              </a:rPr>
              <a:t>grid box</a:t>
            </a:r>
          </a:p>
          <a:p>
            <a:pPr marL="230188" indent="-230188">
              <a:spcBef>
                <a:spcPts val="400"/>
              </a:spcBef>
              <a:tabLst/>
            </a:pPr>
            <a:r>
              <a:rPr lang="en-US" sz="1400" dirty="0">
                <a:solidFill>
                  <a:srgbClr val="0724FB"/>
                </a:solidFill>
              </a:rPr>
              <a:t>•	All useful months</a:t>
            </a:r>
          </a:p>
          <a:p>
            <a:pPr marL="461963" indent="-231775">
              <a:spcBef>
                <a:spcPts val="400"/>
              </a:spcBef>
              <a:tabLst/>
            </a:pPr>
            <a:r>
              <a:rPr lang="en-US" sz="1400" dirty="0">
                <a:solidFill>
                  <a:srgbClr val="009900"/>
                </a:solidFill>
              </a:rPr>
              <a:t>•	stations have various periods of record (potentially changing the regions sampled) </a:t>
            </a:r>
          </a:p>
          <a:p>
            <a:pPr marL="461963" indent="-231775">
              <a:spcBef>
                <a:spcPts val="400"/>
              </a:spcBef>
              <a:tabLst/>
            </a:pPr>
            <a:r>
              <a:rPr lang="en-US" sz="1400" dirty="0">
                <a:solidFill>
                  <a:srgbClr val="009900"/>
                </a:solidFill>
              </a:rPr>
              <a:t>•	38 “good” atolls, averaging ~11/month</a:t>
            </a:r>
          </a:p>
          <a:p>
            <a:pPr marL="230188" indent="-230188">
              <a:spcBef>
                <a:spcPts val="400"/>
              </a:spcBef>
              <a:tabLst/>
            </a:pPr>
            <a:r>
              <a:rPr lang="en-US" sz="1400" dirty="0">
                <a:solidFill>
                  <a:srgbClr val="0724FB"/>
                </a:solidFill>
              </a:rPr>
              <a:t>•	bias varies with </a:t>
            </a:r>
            <a:r>
              <a:rPr lang="en-US" sz="1400" dirty="0" err="1">
                <a:solidFill>
                  <a:srgbClr val="0724FB"/>
                </a:solidFill>
              </a:rPr>
              <a:t>precip</a:t>
            </a:r>
            <a:r>
              <a:rPr lang="en-US" sz="1400" dirty="0">
                <a:solidFill>
                  <a:srgbClr val="0724FB"/>
                </a:solidFill>
              </a:rPr>
              <a:t> rate</a:t>
            </a:r>
          </a:p>
          <a:p>
            <a:pPr marL="461963" indent="-223838">
              <a:spcBef>
                <a:spcPts val="400"/>
              </a:spcBef>
              <a:tabLst/>
            </a:pPr>
            <a:r>
              <a:rPr lang="en-US" sz="1400" dirty="0">
                <a:solidFill>
                  <a:srgbClr val="009900"/>
                </a:solidFill>
              </a:rPr>
              <a:t>•	</a:t>
            </a:r>
            <a:r>
              <a:rPr lang="en-US" sz="1400" u="sng" dirty="0">
                <a:solidFill>
                  <a:srgbClr val="009900"/>
                </a:solidFill>
              </a:rPr>
              <a:t>IMERG under-(over-)estimates at low(high) rates</a:t>
            </a:r>
          </a:p>
          <a:p>
            <a:pPr marL="461963" indent="-223838">
              <a:spcBef>
                <a:spcPts val="400"/>
              </a:spcBef>
              <a:tabLst/>
            </a:pPr>
            <a:r>
              <a:rPr lang="en-US" sz="1400" dirty="0">
                <a:solidFill>
                  <a:srgbClr val="009900"/>
                </a:solidFill>
              </a:rPr>
              <a:t>•	atoll gauges lack </a:t>
            </a:r>
            <a:r>
              <a:rPr lang="en-US" sz="1400" dirty="0" err="1">
                <a:solidFill>
                  <a:srgbClr val="009900"/>
                </a:solidFill>
              </a:rPr>
              <a:t>undercatch</a:t>
            </a:r>
            <a:r>
              <a:rPr lang="en-US" sz="1400" dirty="0">
                <a:solidFill>
                  <a:srgbClr val="009900"/>
                </a:solidFill>
              </a:rPr>
              <a:t> correction</a:t>
            </a:r>
          </a:p>
          <a:p>
            <a:pPr marL="687388" indent="-223838">
              <a:spcBef>
                <a:spcPts val="400"/>
              </a:spcBef>
              <a:tabLst/>
            </a:pPr>
            <a:r>
              <a:rPr lang="en-US" sz="1400" dirty="0">
                <a:solidFill>
                  <a:srgbClr val="990099"/>
                </a:solidFill>
              </a:rPr>
              <a:t>•	likely ~5-10%, so overall IMERG bias is (amazingly) good, but rate biases remain</a:t>
            </a:r>
          </a:p>
        </p:txBody>
      </p:sp>
      <p:sp>
        <p:nvSpPr>
          <p:cNvPr id="5" name="Title 4"/>
          <p:cNvSpPr txBox="1">
            <a:spLocks/>
          </p:cNvSpPr>
          <p:nvPr/>
        </p:nvSpPr>
        <p:spPr>
          <a:xfrm>
            <a:off x="-1" y="1"/>
            <a:ext cx="9144001" cy="578222"/>
          </a:xfrm>
          <a:prstGeom prst="rect">
            <a:avLst/>
          </a:prstGeom>
        </p:spPr>
        <p:txBody>
          <a:bodyPr/>
          <a:lstStyle>
            <a:lvl1pPr algn="ctr" rtl="0" eaLnBrk="0" fontAlgn="base" hangingPunct="0">
              <a:spcBef>
                <a:spcPct val="0"/>
              </a:spcBef>
              <a:spcAft>
                <a:spcPct val="0"/>
              </a:spcAft>
              <a:defRPr sz="4400">
                <a:solidFill>
                  <a:schemeClr val="tx2"/>
                </a:solidFill>
                <a:latin typeface="+mj-lt"/>
                <a:ea typeface="ＭＳ Ｐゴシック" pitchFamily="-107" charset="-128"/>
                <a:cs typeface="ＭＳ Ｐゴシック" pitchFamily="-107" charset="-128"/>
              </a:defRPr>
            </a:lvl1pPr>
            <a:lvl2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2pPr>
            <a:lvl3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3pPr>
            <a:lvl4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4pPr>
            <a:lvl5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5pPr>
            <a:lvl6pPr marL="457200" algn="ctr" rtl="0" eaLnBrk="0" fontAlgn="base" hangingPunct="0">
              <a:spcBef>
                <a:spcPct val="0"/>
              </a:spcBef>
              <a:spcAft>
                <a:spcPct val="0"/>
              </a:spcAft>
              <a:defRPr sz="4400">
                <a:solidFill>
                  <a:schemeClr val="tx2"/>
                </a:solidFill>
                <a:latin typeface="Times" pitchFamily="-107" charset="0"/>
              </a:defRPr>
            </a:lvl6pPr>
            <a:lvl7pPr marL="914400" algn="ctr" rtl="0" eaLnBrk="0" fontAlgn="base" hangingPunct="0">
              <a:spcBef>
                <a:spcPct val="0"/>
              </a:spcBef>
              <a:spcAft>
                <a:spcPct val="0"/>
              </a:spcAft>
              <a:defRPr sz="4400">
                <a:solidFill>
                  <a:schemeClr val="tx2"/>
                </a:solidFill>
                <a:latin typeface="Times" pitchFamily="-107" charset="0"/>
              </a:defRPr>
            </a:lvl7pPr>
            <a:lvl8pPr marL="1371600" algn="ctr" rtl="0" eaLnBrk="0" fontAlgn="base" hangingPunct="0">
              <a:spcBef>
                <a:spcPct val="0"/>
              </a:spcBef>
              <a:spcAft>
                <a:spcPct val="0"/>
              </a:spcAft>
              <a:defRPr sz="4400">
                <a:solidFill>
                  <a:schemeClr val="tx2"/>
                </a:solidFill>
                <a:latin typeface="Times" pitchFamily="-107" charset="0"/>
              </a:defRPr>
            </a:lvl8pPr>
            <a:lvl9pPr marL="1828800" algn="ctr" rtl="0" eaLnBrk="0" fontAlgn="base" hangingPunct="0">
              <a:spcBef>
                <a:spcPct val="0"/>
              </a:spcBef>
              <a:spcAft>
                <a:spcPct val="0"/>
              </a:spcAft>
              <a:defRPr sz="4400">
                <a:solidFill>
                  <a:schemeClr val="tx2"/>
                </a:solidFill>
                <a:latin typeface="Times" pitchFamily="-107" charset="0"/>
              </a:defRPr>
            </a:lvl9pPr>
          </a:lstStyle>
          <a:p>
            <a:pPr algn="l"/>
            <a:r>
              <a:rPr lang="en-US" sz="1400" b="1" dirty="0">
                <a:latin typeface="Helvetica"/>
                <a:cs typeface="Helvetica"/>
              </a:rPr>
              <a:t>2. Early Results – IMERG Final, Monthly for Atolls</a:t>
            </a:r>
          </a:p>
        </p:txBody>
      </p:sp>
      <p:sp>
        <p:nvSpPr>
          <p:cNvPr id="7" name="TextBox 6">
            <a:extLst>
              <a:ext uri="{FF2B5EF4-FFF2-40B4-BE49-F238E27FC236}">
                <a16:creationId xmlns:a16="http://schemas.microsoft.com/office/drawing/2014/main" id="{E5584BAA-41A7-3743-A475-D3CD301E3244}"/>
              </a:ext>
            </a:extLst>
          </p:cNvPr>
          <p:cNvSpPr txBox="1"/>
          <p:nvPr/>
        </p:nvSpPr>
        <p:spPr>
          <a:xfrm>
            <a:off x="7010400" y="4129304"/>
            <a:ext cx="1752600" cy="230832"/>
          </a:xfrm>
          <a:prstGeom prst="rect">
            <a:avLst/>
          </a:prstGeom>
          <a:noFill/>
        </p:spPr>
        <p:txBody>
          <a:bodyPr wrap="square" rtlCol="0">
            <a:spAutoFit/>
          </a:bodyPr>
          <a:lstStyle/>
          <a:p>
            <a:pPr algn="r"/>
            <a:r>
              <a:rPr lang="en-US" sz="900" dirty="0" err="1">
                <a:latin typeface="Arial"/>
                <a:cs typeface="Arial"/>
              </a:rPr>
              <a:t>D.Bolvin</a:t>
            </a:r>
            <a:r>
              <a:rPr lang="en-US" sz="900" dirty="0">
                <a:latin typeface="Arial"/>
                <a:cs typeface="Arial"/>
              </a:rPr>
              <a:t> (SSAI; GSFC)</a:t>
            </a:r>
          </a:p>
        </p:txBody>
      </p:sp>
      <p:pic>
        <p:nvPicPr>
          <p:cNvPr id="8" name="Picture 7">
            <a:extLst>
              <a:ext uri="{FF2B5EF4-FFF2-40B4-BE49-F238E27FC236}">
                <a16:creationId xmlns:a16="http://schemas.microsoft.com/office/drawing/2014/main" id="{26F9946F-B39D-6642-BDA6-79BB3D8EB6E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953000" y="300254"/>
            <a:ext cx="3706788" cy="3829050"/>
          </a:xfrm>
          <a:prstGeom prst="rect">
            <a:avLst/>
          </a:prstGeom>
        </p:spPr>
      </p:pic>
    </p:spTree>
    <p:extLst>
      <p:ext uri="{BB962C8B-B14F-4D97-AF65-F5344CB8AC3E}">
        <p14:creationId xmlns:p14="http://schemas.microsoft.com/office/powerpoint/2010/main" val="334095548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408">
            <a:extLst>
              <a:ext uri="{FF2B5EF4-FFF2-40B4-BE49-F238E27FC236}">
                <a16:creationId xmlns:a16="http://schemas.microsoft.com/office/drawing/2014/main" id="{083DACB5-A86D-0140-9F0D-B81CF30F702A}"/>
              </a:ext>
            </a:extLst>
          </p:cNvPr>
          <p:cNvSpPr txBox="1">
            <a:spLocks noChangeArrowheads="1"/>
          </p:cNvSpPr>
          <p:nvPr/>
        </p:nvSpPr>
        <p:spPr bwMode="auto">
          <a:xfrm>
            <a:off x="150811" y="407135"/>
            <a:ext cx="2820989" cy="3683060"/>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tabLst>
                <a:tab pos="292100" algn="l"/>
              </a:tabLst>
              <a:defRPr sz="2400">
                <a:solidFill>
                  <a:schemeClr val="tx1"/>
                </a:solidFill>
                <a:latin typeface="Helvetica" charset="0"/>
                <a:ea typeface="ＭＳ Ｐゴシック" charset="0"/>
                <a:cs typeface="ＭＳ Ｐゴシック" charset="0"/>
              </a:defRPr>
            </a:lvl1pPr>
            <a:lvl2pPr marL="742950" indent="-285750">
              <a:tabLst>
                <a:tab pos="292100" algn="l"/>
              </a:tabLst>
              <a:defRPr sz="2400">
                <a:solidFill>
                  <a:schemeClr val="tx1"/>
                </a:solidFill>
                <a:latin typeface="Helvetica" charset="0"/>
                <a:ea typeface="ＭＳ Ｐゴシック" charset="0"/>
              </a:defRPr>
            </a:lvl2pPr>
            <a:lvl3pPr marL="1143000" indent="-228600">
              <a:tabLst>
                <a:tab pos="292100" algn="l"/>
              </a:tabLst>
              <a:defRPr sz="2400">
                <a:solidFill>
                  <a:schemeClr val="tx1"/>
                </a:solidFill>
                <a:latin typeface="Helvetica" charset="0"/>
                <a:ea typeface="ＭＳ Ｐゴシック" charset="0"/>
              </a:defRPr>
            </a:lvl3pPr>
            <a:lvl4pPr marL="1600200" indent="-228600">
              <a:tabLst>
                <a:tab pos="292100" algn="l"/>
              </a:tabLst>
              <a:defRPr sz="2400">
                <a:solidFill>
                  <a:schemeClr val="tx1"/>
                </a:solidFill>
                <a:latin typeface="Helvetica" charset="0"/>
                <a:ea typeface="ＭＳ Ｐゴシック" charset="0"/>
              </a:defRPr>
            </a:lvl4pPr>
            <a:lvl5pPr marL="2057400" indent="-228600">
              <a:tabLst>
                <a:tab pos="292100" algn="l"/>
              </a:tabLst>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9pPr>
          </a:lstStyle>
          <a:p>
            <a:pPr>
              <a:spcBef>
                <a:spcPts val="0"/>
              </a:spcBef>
              <a:buFont typeface="Times" charset="0"/>
              <a:buNone/>
              <a:tabLst/>
            </a:pPr>
            <a:r>
              <a:rPr lang="en-US" sz="1400" dirty="0"/>
              <a:t>Average September-November for 2001 to 2018, Final Run</a:t>
            </a:r>
          </a:p>
          <a:p>
            <a:pPr marL="230188" indent="-230188">
              <a:spcBef>
                <a:spcPts val="400"/>
              </a:spcBef>
              <a:tabLst/>
            </a:pPr>
            <a:r>
              <a:rPr lang="en-US" sz="1400" dirty="0">
                <a:solidFill>
                  <a:srgbClr val="0724FB"/>
                </a:solidFill>
              </a:rPr>
              <a:t>•	day/night shading</a:t>
            </a:r>
          </a:p>
          <a:p>
            <a:pPr marL="230188" indent="-230188">
              <a:spcBef>
                <a:spcPts val="400"/>
              </a:spcBef>
              <a:tabLst/>
            </a:pPr>
            <a:r>
              <a:rPr lang="en-US" sz="1400" dirty="0">
                <a:solidFill>
                  <a:srgbClr val="0724FB"/>
                </a:solidFill>
              </a:rPr>
              <a:t>•	Blue Marble land</a:t>
            </a:r>
          </a:p>
          <a:p>
            <a:pPr marL="230188" indent="-230188">
              <a:spcBef>
                <a:spcPts val="400"/>
              </a:spcBef>
              <a:tabLst/>
            </a:pPr>
            <a:r>
              <a:rPr lang="en-US" sz="1400" dirty="0">
                <a:solidFill>
                  <a:srgbClr val="0724FB"/>
                </a:solidFill>
              </a:rPr>
              <a:t>•	smoothed in space and time</a:t>
            </a:r>
          </a:p>
          <a:p>
            <a:pPr marL="465138" indent="-228600">
              <a:spcBef>
                <a:spcPts val="400"/>
              </a:spcBef>
              <a:tabLst/>
            </a:pPr>
            <a:r>
              <a:rPr lang="en-US" sz="1400" dirty="0">
                <a:solidFill>
                  <a:srgbClr val="006600"/>
                </a:solidFill>
              </a:rPr>
              <a:t>•	even 18 years of seasonal data still has lumps</a:t>
            </a:r>
          </a:p>
          <a:p>
            <a:pPr>
              <a:spcBef>
                <a:spcPts val="0"/>
              </a:spcBef>
              <a:buFont typeface="Times" charset="0"/>
              <a:buNone/>
              <a:tabLst/>
            </a:pPr>
            <a:endParaRPr lang="en-US" sz="1400" dirty="0"/>
          </a:p>
          <a:p>
            <a:pPr>
              <a:spcBef>
                <a:spcPts val="0"/>
              </a:spcBef>
              <a:buFont typeface="Times" charset="0"/>
              <a:buNone/>
              <a:tabLst/>
            </a:pPr>
            <a:r>
              <a:rPr lang="en-US" sz="1400" dirty="0"/>
              <a:t>Reminiscent of IMERG V05, but </a:t>
            </a:r>
          </a:p>
          <a:p>
            <a:pPr marL="230188" indent="-230188">
              <a:spcBef>
                <a:spcPts val="400"/>
              </a:spcBef>
              <a:tabLst/>
            </a:pPr>
            <a:r>
              <a:rPr lang="en-US" sz="1400" dirty="0">
                <a:solidFill>
                  <a:srgbClr val="0724FB"/>
                </a:solidFill>
              </a:rPr>
              <a:t>•	</a:t>
            </a:r>
            <a:r>
              <a:rPr lang="en-US" sz="1400" u="sng" dirty="0">
                <a:solidFill>
                  <a:srgbClr val="0724FB"/>
                </a:solidFill>
              </a:rPr>
              <a:t>less “flashing”</a:t>
            </a:r>
            <a:r>
              <a:rPr lang="en-US" sz="1400" dirty="0">
                <a:solidFill>
                  <a:srgbClr val="0724FB"/>
                </a:solidFill>
              </a:rPr>
              <a:t> due to inter-satellite differences and morphing</a:t>
            </a:r>
          </a:p>
          <a:p>
            <a:pPr marL="230188" indent="-230188">
              <a:spcBef>
                <a:spcPts val="400"/>
              </a:spcBef>
              <a:tabLst/>
            </a:pPr>
            <a:r>
              <a:rPr lang="en-US" sz="1400" dirty="0">
                <a:solidFill>
                  <a:srgbClr val="0724FB"/>
                </a:solidFill>
              </a:rPr>
              <a:t>•	better data coverage at higher latitudes (not seen here)</a:t>
            </a:r>
            <a:endParaRPr lang="en-US" sz="1400" u="sng" dirty="0">
              <a:solidFill>
                <a:srgbClr val="0724FB"/>
              </a:solidFill>
            </a:endParaRPr>
          </a:p>
          <a:p>
            <a:pPr marL="230188" indent="-230188">
              <a:spcBef>
                <a:spcPts val="400"/>
              </a:spcBef>
              <a:tabLst/>
            </a:pPr>
            <a:endParaRPr lang="en-US" sz="1400" dirty="0">
              <a:solidFill>
                <a:srgbClr val="0000FF"/>
              </a:solidFill>
            </a:endParaRPr>
          </a:p>
        </p:txBody>
      </p:sp>
      <p:sp>
        <p:nvSpPr>
          <p:cNvPr id="16" name="Title 4">
            <a:extLst>
              <a:ext uri="{FF2B5EF4-FFF2-40B4-BE49-F238E27FC236}">
                <a16:creationId xmlns:a16="http://schemas.microsoft.com/office/drawing/2014/main" id="{21D90C68-C546-D84D-AB7B-7219ADAED4F4}"/>
              </a:ext>
            </a:extLst>
          </p:cNvPr>
          <p:cNvSpPr txBox="1">
            <a:spLocks/>
          </p:cNvSpPr>
          <p:nvPr/>
        </p:nvSpPr>
        <p:spPr>
          <a:xfrm>
            <a:off x="-1" y="1"/>
            <a:ext cx="9144001" cy="578222"/>
          </a:xfrm>
          <a:prstGeom prst="rect">
            <a:avLst/>
          </a:prstGeom>
        </p:spPr>
        <p:txBody>
          <a:bodyPr/>
          <a:lstStyle>
            <a:lvl1pPr algn="ctr" rtl="0" eaLnBrk="0" fontAlgn="base" hangingPunct="0">
              <a:spcBef>
                <a:spcPct val="0"/>
              </a:spcBef>
              <a:spcAft>
                <a:spcPct val="0"/>
              </a:spcAft>
              <a:defRPr sz="4400">
                <a:solidFill>
                  <a:schemeClr val="tx2"/>
                </a:solidFill>
                <a:latin typeface="+mj-lt"/>
                <a:ea typeface="ＭＳ Ｐゴシック" pitchFamily="-107" charset="-128"/>
                <a:cs typeface="ＭＳ Ｐゴシック" pitchFamily="-107" charset="-128"/>
              </a:defRPr>
            </a:lvl1pPr>
            <a:lvl2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2pPr>
            <a:lvl3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3pPr>
            <a:lvl4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4pPr>
            <a:lvl5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5pPr>
            <a:lvl6pPr marL="457200" algn="ctr" rtl="0" eaLnBrk="0" fontAlgn="base" hangingPunct="0">
              <a:spcBef>
                <a:spcPct val="0"/>
              </a:spcBef>
              <a:spcAft>
                <a:spcPct val="0"/>
              </a:spcAft>
              <a:defRPr sz="4400">
                <a:solidFill>
                  <a:schemeClr val="tx2"/>
                </a:solidFill>
                <a:latin typeface="Times" pitchFamily="-107" charset="0"/>
              </a:defRPr>
            </a:lvl6pPr>
            <a:lvl7pPr marL="914400" algn="ctr" rtl="0" eaLnBrk="0" fontAlgn="base" hangingPunct="0">
              <a:spcBef>
                <a:spcPct val="0"/>
              </a:spcBef>
              <a:spcAft>
                <a:spcPct val="0"/>
              </a:spcAft>
              <a:defRPr sz="4400">
                <a:solidFill>
                  <a:schemeClr val="tx2"/>
                </a:solidFill>
                <a:latin typeface="Times" pitchFamily="-107" charset="0"/>
              </a:defRPr>
            </a:lvl7pPr>
            <a:lvl8pPr marL="1371600" algn="ctr" rtl="0" eaLnBrk="0" fontAlgn="base" hangingPunct="0">
              <a:spcBef>
                <a:spcPct val="0"/>
              </a:spcBef>
              <a:spcAft>
                <a:spcPct val="0"/>
              </a:spcAft>
              <a:defRPr sz="4400">
                <a:solidFill>
                  <a:schemeClr val="tx2"/>
                </a:solidFill>
                <a:latin typeface="Times" pitchFamily="-107" charset="0"/>
              </a:defRPr>
            </a:lvl8pPr>
            <a:lvl9pPr marL="1828800" algn="ctr" rtl="0" eaLnBrk="0" fontAlgn="base" hangingPunct="0">
              <a:spcBef>
                <a:spcPct val="0"/>
              </a:spcBef>
              <a:spcAft>
                <a:spcPct val="0"/>
              </a:spcAft>
              <a:defRPr sz="4400">
                <a:solidFill>
                  <a:schemeClr val="tx2"/>
                </a:solidFill>
                <a:latin typeface="Times" pitchFamily="-107" charset="0"/>
              </a:defRPr>
            </a:lvl9pPr>
          </a:lstStyle>
          <a:p>
            <a:pPr algn="l"/>
            <a:r>
              <a:rPr lang="en-US" sz="1400" b="1" dirty="0">
                <a:latin typeface="Helvetica"/>
                <a:cs typeface="Helvetica"/>
              </a:rPr>
              <a:t>2. Early Results – Final Run, September-November Diurnal Cycle, Maritime Continent </a:t>
            </a:r>
          </a:p>
        </p:txBody>
      </p:sp>
      <p:sp>
        <p:nvSpPr>
          <p:cNvPr id="17" name="Text Box 408">
            <a:extLst>
              <a:ext uri="{FF2B5EF4-FFF2-40B4-BE49-F238E27FC236}">
                <a16:creationId xmlns:a16="http://schemas.microsoft.com/office/drawing/2014/main" id="{91C749EB-1A09-8448-A9FA-EB4A301101E2}"/>
              </a:ext>
            </a:extLst>
          </p:cNvPr>
          <p:cNvSpPr txBox="1">
            <a:spLocks noChangeArrowheads="1"/>
          </p:cNvSpPr>
          <p:nvPr/>
        </p:nvSpPr>
        <p:spPr bwMode="auto">
          <a:xfrm>
            <a:off x="150810" y="3943350"/>
            <a:ext cx="5556170" cy="1107996"/>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tabLst>
                <a:tab pos="292100" algn="l"/>
              </a:tabLst>
              <a:defRPr sz="2400">
                <a:solidFill>
                  <a:schemeClr val="tx1"/>
                </a:solidFill>
                <a:latin typeface="Helvetica" charset="0"/>
                <a:ea typeface="ＭＳ Ｐゴシック" charset="0"/>
                <a:cs typeface="ＭＳ Ｐゴシック" charset="0"/>
              </a:defRPr>
            </a:lvl1pPr>
            <a:lvl2pPr marL="742950" indent="-285750">
              <a:tabLst>
                <a:tab pos="292100" algn="l"/>
              </a:tabLst>
              <a:defRPr sz="2400">
                <a:solidFill>
                  <a:schemeClr val="tx1"/>
                </a:solidFill>
                <a:latin typeface="Helvetica" charset="0"/>
                <a:ea typeface="ＭＳ Ｐゴシック" charset="0"/>
              </a:defRPr>
            </a:lvl2pPr>
            <a:lvl3pPr marL="1143000" indent="-228600">
              <a:tabLst>
                <a:tab pos="292100" algn="l"/>
              </a:tabLst>
              <a:defRPr sz="2400">
                <a:solidFill>
                  <a:schemeClr val="tx1"/>
                </a:solidFill>
                <a:latin typeface="Helvetica" charset="0"/>
                <a:ea typeface="ＭＳ Ｐゴシック" charset="0"/>
              </a:defRPr>
            </a:lvl3pPr>
            <a:lvl4pPr marL="1600200" indent="-228600">
              <a:tabLst>
                <a:tab pos="292100" algn="l"/>
              </a:tabLst>
              <a:defRPr sz="2400">
                <a:solidFill>
                  <a:schemeClr val="tx1"/>
                </a:solidFill>
                <a:latin typeface="Helvetica" charset="0"/>
                <a:ea typeface="ＭＳ Ｐゴシック" charset="0"/>
              </a:defRPr>
            </a:lvl4pPr>
            <a:lvl5pPr marL="2057400" indent="-228600">
              <a:tabLst>
                <a:tab pos="292100" algn="l"/>
              </a:tabLst>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9pPr>
          </a:lstStyle>
          <a:p>
            <a:pPr>
              <a:spcBef>
                <a:spcPts val="0"/>
              </a:spcBef>
              <a:buFont typeface="Times" charset="0"/>
              <a:buNone/>
              <a:tabLst/>
            </a:pPr>
            <a:r>
              <a:rPr lang="en-US" sz="1400" dirty="0"/>
              <a:t>Reminiscent of TMPA, but</a:t>
            </a:r>
          </a:p>
          <a:p>
            <a:pPr marL="230188" indent="-230188">
              <a:spcBef>
                <a:spcPts val="400"/>
              </a:spcBef>
              <a:tabLst/>
            </a:pPr>
            <a:r>
              <a:rPr lang="en-US" sz="1400" dirty="0">
                <a:solidFill>
                  <a:srgbClr val="0724FB"/>
                </a:solidFill>
              </a:rPr>
              <a:t>•	more detailed, broader spatial coverage</a:t>
            </a:r>
          </a:p>
          <a:p>
            <a:pPr marL="230188" indent="-230188">
              <a:spcBef>
                <a:spcPts val="400"/>
              </a:spcBef>
              <a:tabLst/>
            </a:pPr>
            <a:r>
              <a:rPr lang="en-US" sz="1400" dirty="0">
                <a:solidFill>
                  <a:srgbClr val="0724FB"/>
                </a:solidFill>
              </a:rPr>
              <a:t>•	no interpolations between the 3-hourly times</a:t>
            </a:r>
          </a:p>
          <a:p>
            <a:pPr marL="230188" indent="-230188">
              <a:spcBef>
                <a:spcPts val="400"/>
              </a:spcBef>
              <a:tabLst/>
            </a:pPr>
            <a:r>
              <a:rPr lang="en-US" sz="1400" dirty="0">
                <a:solidFill>
                  <a:srgbClr val="0724FB"/>
                </a:solidFill>
              </a:rPr>
              <a:t>•	</a:t>
            </a:r>
            <a:r>
              <a:rPr lang="en-US" sz="1400" u="sng" dirty="0">
                <a:solidFill>
                  <a:srgbClr val="0724FB"/>
                </a:solidFill>
              </a:rPr>
              <a:t>less IR-based </a:t>
            </a:r>
            <a:r>
              <a:rPr lang="en-US" sz="1400" u="sng" dirty="0" err="1">
                <a:solidFill>
                  <a:srgbClr val="0724FB"/>
                </a:solidFill>
              </a:rPr>
              <a:t>precip</a:t>
            </a:r>
            <a:r>
              <a:rPr lang="en-US" sz="1400" dirty="0">
                <a:solidFill>
                  <a:srgbClr val="0724FB"/>
                </a:solidFill>
              </a:rPr>
              <a:t> used (which tends to have a </a:t>
            </a:r>
            <a:r>
              <a:rPr lang="en-US" sz="1400" u="sng" dirty="0">
                <a:solidFill>
                  <a:srgbClr val="0724FB"/>
                </a:solidFill>
              </a:rPr>
              <a:t>phase lag</a:t>
            </a:r>
            <a:r>
              <a:rPr lang="en-US" sz="1400" dirty="0">
                <a:solidFill>
                  <a:srgbClr val="0724FB"/>
                </a:solidFill>
              </a:rPr>
              <a:t>)</a:t>
            </a:r>
          </a:p>
        </p:txBody>
      </p:sp>
      <p:sp>
        <p:nvSpPr>
          <p:cNvPr id="18" name="TextBox 17">
            <a:extLst>
              <a:ext uri="{FF2B5EF4-FFF2-40B4-BE49-F238E27FC236}">
                <a16:creationId xmlns:a16="http://schemas.microsoft.com/office/drawing/2014/main" id="{C570B079-A48D-E64B-8A9B-05B9BD8E33BC}"/>
              </a:ext>
            </a:extLst>
          </p:cNvPr>
          <p:cNvSpPr txBox="1"/>
          <p:nvPr/>
        </p:nvSpPr>
        <p:spPr>
          <a:xfrm>
            <a:off x="7462158" y="3790950"/>
            <a:ext cx="1752600" cy="230832"/>
          </a:xfrm>
          <a:prstGeom prst="rect">
            <a:avLst/>
          </a:prstGeom>
          <a:noFill/>
        </p:spPr>
        <p:txBody>
          <a:bodyPr wrap="square" rtlCol="0">
            <a:spAutoFit/>
          </a:bodyPr>
          <a:lstStyle/>
          <a:p>
            <a:pPr algn="r"/>
            <a:r>
              <a:rPr lang="en-US" sz="900" dirty="0">
                <a:latin typeface="Arial"/>
                <a:cs typeface="Arial"/>
              </a:rPr>
              <a:t>J. Tan (USRA; GSFC)</a:t>
            </a:r>
          </a:p>
        </p:txBody>
      </p:sp>
      <p:pic>
        <p:nvPicPr>
          <p:cNvPr id="2" name="Online Media 1" descr="MaritimeContinent.SON.V06B">
            <a:hlinkClick r:id="" action="ppaction://media"/>
            <a:extLst>
              <a:ext uri="{FF2B5EF4-FFF2-40B4-BE49-F238E27FC236}">
                <a16:creationId xmlns:a16="http://schemas.microsoft.com/office/drawing/2014/main" id="{407593AB-4BCB-9747-A3DF-D51673DB1AB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22612" y="556320"/>
            <a:ext cx="6021387" cy="3387030"/>
          </a:xfrm>
          <a:prstGeom prst="rect">
            <a:avLst/>
          </a:prstGeom>
        </p:spPr>
      </p:pic>
      <p:sp>
        <p:nvSpPr>
          <p:cNvPr id="7" name="TextBox 6">
            <a:extLst>
              <a:ext uri="{FF2B5EF4-FFF2-40B4-BE49-F238E27FC236}">
                <a16:creationId xmlns:a16="http://schemas.microsoft.com/office/drawing/2014/main" id="{3D3FF517-58AE-D447-8385-4B12A234C2C5}"/>
              </a:ext>
            </a:extLst>
          </p:cNvPr>
          <p:cNvSpPr txBox="1"/>
          <p:nvPr/>
        </p:nvSpPr>
        <p:spPr>
          <a:xfrm>
            <a:off x="8001000" y="4914900"/>
            <a:ext cx="1143000" cy="246221"/>
          </a:xfrm>
          <a:prstGeom prst="rect">
            <a:avLst/>
          </a:prstGeom>
          <a:noFill/>
        </p:spPr>
        <p:txBody>
          <a:bodyPr wrap="square" rtlCol="0">
            <a:spAutoFit/>
          </a:bodyPr>
          <a:lstStyle/>
          <a:p>
            <a:r>
              <a:rPr lang="en-US" sz="1000" dirty="0">
                <a:latin typeface="Arial"/>
                <a:cs typeface="Arial"/>
              </a:rPr>
              <a:t>U.S. Gov’t. Work</a:t>
            </a:r>
          </a:p>
        </p:txBody>
      </p:sp>
    </p:spTree>
    <p:extLst>
      <p:ext uri="{BB962C8B-B14F-4D97-AF65-F5344CB8AC3E}">
        <p14:creationId xmlns:p14="http://schemas.microsoft.com/office/powerpoint/2010/main" val="37556137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08"/>
          <p:cNvSpPr txBox="1">
            <a:spLocks noChangeArrowheads="1"/>
          </p:cNvSpPr>
          <p:nvPr/>
        </p:nvSpPr>
        <p:spPr bwMode="auto">
          <a:xfrm>
            <a:off x="152400" y="342900"/>
            <a:ext cx="3810000" cy="331372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tabLst>
                <a:tab pos="292100" algn="l"/>
              </a:tabLst>
              <a:defRPr sz="2400">
                <a:solidFill>
                  <a:schemeClr val="tx1"/>
                </a:solidFill>
                <a:latin typeface="Helvetica" charset="0"/>
                <a:ea typeface="ＭＳ Ｐゴシック" charset="0"/>
                <a:cs typeface="ＭＳ Ｐゴシック" charset="0"/>
              </a:defRPr>
            </a:lvl1pPr>
            <a:lvl2pPr marL="742950" indent="-285750">
              <a:tabLst>
                <a:tab pos="292100" algn="l"/>
              </a:tabLst>
              <a:defRPr sz="2400">
                <a:solidFill>
                  <a:schemeClr val="tx1"/>
                </a:solidFill>
                <a:latin typeface="Helvetica" charset="0"/>
                <a:ea typeface="ＭＳ Ｐゴシック" charset="0"/>
              </a:defRPr>
            </a:lvl2pPr>
            <a:lvl3pPr marL="1143000" indent="-228600">
              <a:tabLst>
                <a:tab pos="292100" algn="l"/>
              </a:tabLst>
              <a:defRPr sz="2400">
                <a:solidFill>
                  <a:schemeClr val="tx1"/>
                </a:solidFill>
                <a:latin typeface="Helvetica" charset="0"/>
                <a:ea typeface="ＭＳ Ｐゴシック" charset="0"/>
              </a:defRPr>
            </a:lvl3pPr>
            <a:lvl4pPr marL="1600200" indent="-228600">
              <a:tabLst>
                <a:tab pos="292100" algn="l"/>
              </a:tabLst>
              <a:defRPr sz="2400">
                <a:solidFill>
                  <a:schemeClr val="tx1"/>
                </a:solidFill>
                <a:latin typeface="Helvetica" charset="0"/>
                <a:ea typeface="ＭＳ Ｐゴシック" charset="0"/>
              </a:defRPr>
            </a:lvl4pPr>
            <a:lvl5pPr marL="2057400" indent="-228600">
              <a:tabLst>
                <a:tab pos="292100" algn="l"/>
              </a:tabLst>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9pPr>
          </a:lstStyle>
          <a:p>
            <a:pPr>
              <a:spcBef>
                <a:spcPts val="0"/>
              </a:spcBef>
              <a:tabLst/>
            </a:pPr>
            <a:r>
              <a:rPr lang="en-US" sz="1400" dirty="0"/>
              <a:t>Average June-August for 2014 to 2018 (5 summers) for 6 states, Final Run</a:t>
            </a:r>
          </a:p>
          <a:p>
            <a:pPr>
              <a:spcBef>
                <a:spcPts val="0"/>
              </a:spcBef>
              <a:buFont typeface="Times" charset="0"/>
              <a:buNone/>
              <a:tabLst/>
            </a:pPr>
            <a:endParaRPr lang="en-US" sz="1400" dirty="0"/>
          </a:p>
          <a:p>
            <a:pPr>
              <a:spcBef>
                <a:spcPts val="0"/>
              </a:spcBef>
              <a:buFont typeface="Times" charset="0"/>
              <a:buNone/>
              <a:tabLst/>
            </a:pPr>
            <a:r>
              <a:rPr lang="en-US" sz="1400" dirty="0"/>
              <a:t>Compared to Multi-Radar Multi-Sensor (</a:t>
            </a:r>
            <a:r>
              <a:rPr lang="en-US" sz="1400" u="sng" dirty="0"/>
              <a:t>MRMS, dashed</a:t>
            </a:r>
            <a:r>
              <a:rPr lang="en-US" sz="1400" dirty="0"/>
              <a:t>), </a:t>
            </a:r>
            <a:r>
              <a:rPr lang="en-US" sz="1400" u="sng" dirty="0"/>
              <a:t>Final (solid</a:t>
            </a:r>
            <a:r>
              <a:rPr lang="en-US" sz="1400" dirty="0"/>
              <a:t>) shows:</a:t>
            </a:r>
          </a:p>
          <a:p>
            <a:pPr marL="230188" indent="-230188">
              <a:spcBef>
                <a:spcPts val="400"/>
              </a:spcBef>
              <a:tabLst/>
            </a:pPr>
            <a:r>
              <a:rPr lang="en-US" sz="1400" dirty="0">
                <a:solidFill>
                  <a:srgbClr val="0724FB"/>
                </a:solidFill>
              </a:rPr>
              <a:t>•	lower averages (despite use of gauge data)</a:t>
            </a:r>
          </a:p>
          <a:p>
            <a:pPr marL="230188" indent="-230188">
              <a:spcBef>
                <a:spcPts val="400"/>
              </a:spcBef>
              <a:tabLst/>
            </a:pPr>
            <a:r>
              <a:rPr lang="en-US" sz="1400" dirty="0">
                <a:solidFill>
                  <a:srgbClr val="0724FB"/>
                </a:solidFill>
              </a:rPr>
              <a:t>•	lower amplitude cycle in Colorado</a:t>
            </a:r>
          </a:p>
          <a:p>
            <a:pPr marL="230188" indent="-230188">
              <a:spcBef>
                <a:spcPts val="400"/>
              </a:spcBef>
              <a:tabLst/>
            </a:pPr>
            <a:r>
              <a:rPr lang="en-US" sz="1400" dirty="0">
                <a:solidFill>
                  <a:srgbClr val="0724FB"/>
                </a:solidFill>
              </a:rPr>
              <a:t>•	higher amplitude cycle in Iowa</a:t>
            </a:r>
          </a:p>
          <a:p>
            <a:pPr marL="230188" indent="-230188">
              <a:spcBef>
                <a:spcPts val="400"/>
              </a:spcBef>
              <a:tabLst/>
            </a:pPr>
            <a:r>
              <a:rPr lang="en-US" sz="1400" dirty="0">
                <a:solidFill>
                  <a:srgbClr val="0724FB"/>
                </a:solidFill>
              </a:rPr>
              <a:t>•	</a:t>
            </a:r>
            <a:r>
              <a:rPr lang="en-US" sz="1400" u="sng" dirty="0">
                <a:solidFill>
                  <a:srgbClr val="0724FB"/>
                </a:solidFill>
              </a:rPr>
              <a:t>very similar curve shapes, peak times</a:t>
            </a:r>
          </a:p>
          <a:p>
            <a:pPr>
              <a:buFont typeface="Times" charset="0"/>
              <a:buNone/>
            </a:pPr>
            <a:endParaRPr lang="en-US" sz="1400" dirty="0">
              <a:solidFill>
                <a:srgbClr val="000000"/>
              </a:solidFill>
            </a:endParaRPr>
          </a:p>
          <a:p>
            <a:pPr>
              <a:buFont typeface="Times" charset="0"/>
              <a:buNone/>
            </a:pPr>
            <a:r>
              <a:rPr lang="en-US" sz="1400" dirty="0">
                <a:solidFill>
                  <a:srgbClr val="000000"/>
                </a:solidFill>
              </a:rPr>
              <a:t>This version of MRMS only starts in 2014, so an extended comparison requires different data </a:t>
            </a:r>
          </a:p>
        </p:txBody>
      </p:sp>
      <p:sp>
        <p:nvSpPr>
          <p:cNvPr id="5" name="Title 4"/>
          <p:cNvSpPr txBox="1">
            <a:spLocks/>
          </p:cNvSpPr>
          <p:nvPr/>
        </p:nvSpPr>
        <p:spPr>
          <a:xfrm>
            <a:off x="-1" y="1"/>
            <a:ext cx="9144001" cy="578222"/>
          </a:xfrm>
          <a:prstGeom prst="rect">
            <a:avLst/>
          </a:prstGeom>
        </p:spPr>
        <p:txBody>
          <a:bodyPr/>
          <a:lstStyle>
            <a:lvl1pPr algn="ctr" rtl="0" eaLnBrk="0" fontAlgn="base" hangingPunct="0">
              <a:spcBef>
                <a:spcPct val="0"/>
              </a:spcBef>
              <a:spcAft>
                <a:spcPct val="0"/>
              </a:spcAft>
              <a:defRPr sz="4400">
                <a:solidFill>
                  <a:schemeClr val="tx2"/>
                </a:solidFill>
                <a:latin typeface="+mj-lt"/>
                <a:ea typeface="ＭＳ Ｐゴシック" pitchFamily="-107" charset="-128"/>
                <a:cs typeface="ＭＳ Ｐゴシック" pitchFamily="-107" charset="-128"/>
              </a:defRPr>
            </a:lvl1pPr>
            <a:lvl2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2pPr>
            <a:lvl3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3pPr>
            <a:lvl4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4pPr>
            <a:lvl5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5pPr>
            <a:lvl6pPr marL="457200" algn="ctr" rtl="0" eaLnBrk="0" fontAlgn="base" hangingPunct="0">
              <a:spcBef>
                <a:spcPct val="0"/>
              </a:spcBef>
              <a:spcAft>
                <a:spcPct val="0"/>
              </a:spcAft>
              <a:defRPr sz="4400">
                <a:solidFill>
                  <a:schemeClr val="tx2"/>
                </a:solidFill>
                <a:latin typeface="Times" pitchFamily="-107" charset="0"/>
              </a:defRPr>
            </a:lvl6pPr>
            <a:lvl7pPr marL="914400" algn="ctr" rtl="0" eaLnBrk="0" fontAlgn="base" hangingPunct="0">
              <a:spcBef>
                <a:spcPct val="0"/>
              </a:spcBef>
              <a:spcAft>
                <a:spcPct val="0"/>
              </a:spcAft>
              <a:defRPr sz="4400">
                <a:solidFill>
                  <a:schemeClr val="tx2"/>
                </a:solidFill>
                <a:latin typeface="Times" pitchFamily="-107" charset="0"/>
              </a:defRPr>
            </a:lvl7pPr>
            <a:lvl8pPr marL="1371600" algn="ctr" rtl="0" eaLnBrk="0" fontAlgn="base" hangingPunct="0">
              <a:spcBef>
                <a:spcPct val="0"/>
              </a:spcBef>
              <a:spcAft>
                <a:spcPct val="0"/>
              </a:spcAft>
              <a:defRPr sz="4400">
                <a:solidFill>
                  <a:schemeClr val="tx2"/>
                </a:solidFill>
                <a:latin typeface="Times" pitchFamily="-107" charset="0"/>
              </a:defRPr>
            </a:lvl8pPr>
            <a:lvl9pPr marL="1828800" algn="ctr" rtl="0" eaLnBrk="0" fontAlgn="base" hangingPunct="0">
              <a:spcBef>
                <a:spcPct val="0"/>
              </a:spcBef>
              <a:spcAft>
                <a:spcPct val="0"/>
              </a:spcAft>
              <a:defRPr sz="4400">
                <a:solidFill>
                  <a:schemeClr val="tx2"/>
                </a:solidFill>
                <a:latin typeface="Times" pitchFamily="-107" charset="0"/>
              </a:defRPr>
            </a:lvl9pPr>
          </a:lstStyle>
          <a:p>
            <a:pPr algn="l"/>
            <a:r>
              <a:rPr lang="en-US" sz="1400" b="1" dirty="0">
                <a:latin typeface="Helvetica"/>
                <a:cs typeface="Helvetica"/>
              </a:rPr>
              <a:t>2. Early Results – Final Run, June-August Diurnal Cycle in Central U.S. (GPM Era) </a:t>
            </a:r>
          </a:p>
        </p:txBody>
      </p:sp>
      <p:pic>
        <p:nvPicPr>
          <p:cNvPr id="6" name="Picture 5">
            <a:extLst>
              <a:ext uri="{FF2B5EF4-FFF2-40B4-BE49-F238E27FC236}">
                <a16:creationId xmlns:a16="http://schemas.microsoft.com/office/drawing/2014/main" id="{ABEEA6C6-D2E7-8349-B06A-62070B95D7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91200" y="4019550"/>
            <a:ext cx="1981198" cy="1052285"/>
          </a:xfrm>
          <a:prstGeom prst="rect">
            <a:avLst/>
          </a:prstGeom>
        </p:spPr>
      </p:pic>
      <p:pic>
        <p:nvPicPr>
          <p:cNvPr id="9" name="Picture 8">
            <a:extLst>
              <a:ext uri="{FF2B5EF4-FFF2-40B4-BE49-F238E27FC236}">
                <a16:creationId xmlns:a16="http://schemas.microsoft.com/office/drawing/2014/main" id="{EA011CFF-32A0-B043-9CA7-BADB570241C2}"/>
              </a:ext>
            </a:extLst>
          </p:cNvPr>
          <p:cNvPicPr>
            <a:picLocks noChangeAspect="1"/>
          </p:cNvPicPr>
          <p:nvPr/>
        </p:nvPicPr>
        <p:blipFill>
          <a:blip r:embed="rId4"/>
          <a:stretch>
            <a:fillRect/>
          </a:stretch>
        </p:blipFill>
        <p:spPr>
          <a:xfrm>
            <a:off x="4337568" y="342900"/>
            <a:ext cx="4806431" cy="3673880"/>
          </a:xfrm>
          <a:prstGeom prst="rect">
            <a:avLst/>
          </a:prstGeom>
        </p:spPr>
      </p:pic>
      <p:sp>
        <p:nvSpPr>
          <p:cNvPr id="15" name="TextBox 14"/>
          <p:cNvSpPr txBox="1"/>
          <p:nvPr/>
        </p:nvSpPr>
        <p:spPr>
          <a:xfrm>
            <a:off x="7391400" y="4016780"/>
            <a:ext cx="1752600" cy="230832"/>
          </a:xfrm>
          <a:prstGeom prst="rect">
            <a:avLst/>
          </a:prstGeom>
          <a:noFill/>
        </p:spPr>
        <p:txBody>
          <a:bodyPr wrap="square" rtlCol="0">
            <a:spAutoFit/>
          </a:bodyPr>
          <a:lstStyle/>
          <a:p>
            <a:pPr algn="r"/>
            <a:r>
              <a:rPr lang="en-US" sz="900" dirty="0">
                <a:latin typeface="Arial"/>
                <a:cs typeface="Arial"/>
              </a:rPr>
              <a:t>J. Tan (USRA; GSFC)</a:t>
            </a:r>
          </a:p>
        </p:txBody>
      </p:sp>
      <p:sp>
        <p:nvSpPr>
          <p:cNvPr id="11" name="TextBox 10">
            <a:extLst>
              <a:ext uri="{FF2B5EF4-FFF2-40B4-BE49-F238E27FC236}">
                <a16:creationId xmlns:a16="http://schemas.microsoft.com/office/drawing/2014/main" id="{2DE7D48F-DD93-A04D-82AB-112D5A9ECEA4}"/>
              </a:ext>
            </a:extLst>
          </p:cNvPr>
          <p:cNvSpPr txBox="1"/>
          <p:nvPr/>
        </p:nvSpPr>
        <p:spPr>
          <a:xfrm>
            <a:off x="7239000" y="3105150"/>
            <a:ext cx="1752600" cy="558615"/>
          </a:xfrm>
          <a:prstGeom prst="rect">
            <a:avLst/>
          </a:prstGeom>
          <a:noFill/>
        </p:spPr>
        <p:txBody>
          <a:bodyPr wrap="square" rtlCol="0">
            <a:spAutoFit/>
          </a:bodyPr>
          <a:lstStyle/>
          <a:p>
            <a:r>
              <a:rPr lang="en-US" sz="1200" dirty="0">
                <a:latin typeface="Arial"/>
                <a:cs typeface="Arial"/>
              </a:rPr>
              <a:t>IMERG-Final – solid</a:t>
            </a:r>
          </a:p>
          <a:p>
            <a:r>
              <a:rPr lang="en-US" sz="1200" dirty="0">
                <a:latin typeface="Arial"/>
                <a:cs typeface="Arial"/>
              </a:rPr>
              <a:t>MRMS	– dashed</a:t>
            </a:r>
          </a:p>
        </p:txBody>
      </p:sp>
      <p:sp>
        <p:nvSpPr>
          <p:cNvPr id="8" name="TextBox 7">
            <a:extLst>
              <a:ext uri="{FF2B5EF4-FFF2-40B4-BE49-F238E27FC236}">
                <a16:creationId xmlns:a16="http://schemas.microsoft.com/office/drawing/2014/main" id="{62C4544F-D2AF-1443-AD0D-2BDD68615DD3}"/>
              </a:ext>
            </a:extLst>
          </p:cNvPr>
          <p:cNvSpPr txBox="1"/>
          <p:nvPr/>
        </p:nvSpPr>
        <p:spPr>
          <a:xfrm>
            <a:off x="8001000" y="4914900"/>
            <a:ext cx="1143000" cy="246221"/>
          </a:xfrm>
          <a:prstGeom prst="rect">
            <a:avLst/>
          </a:prstGeom>
          <a:noFill/>
        </p:spPr>
        <p:txBody>
          <a:bodyPr wrap="square" rtlCol="0">
            <a:spAutoFit/>
          </a:bodyPr>
          <a:lstStyle/>
          <a:p>
            <a:r>
              <a:rPr lang="en-US" sz="1000" dirty="0">
                <a:latin typeface="Arial"/>
                <a:cs typeface="Arial"/>
              </a:rPr>
              <a:t>U.S. Gov’t. Work</a:t>
            </a:r>
          </a:p>
        </p:txBody>
      </p:sp>
    </p:spTree>
    <p:extLst>
      <p:ext uri="{BB962C8B-B14F-4D97-AF65-F5344CB8AC3E}">
        <p14:creationId xmlns:p14="http://schemas.microsoft.com/office/powerpoint/2010/main" val="328329467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08"/>
          <p:cNvSpPr txBox="1">
            <a:spLocks noChangeArrowheads="1"/>
          </p:cNvSpPr>
          <p:nvPr/>
        </p:nvSpPr>
        <p:spPr bwMode="auto">
          <a:xfrm>
            <a:off x="152400" y="628134"/>
            <a:ext cx="3810000" cy="346761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tabLst>
                <a:tab pos="292100" algn="l"/>
              </a:tabLst>
              <a:defRPr sz="2400">
                <a:solidFill>
                  <a:schemeClr val="tx1"/>
                </a:solidFill>
                <a:latin typeface="Helvetica" charset="0"/>
                <a:ea typeface="ＭＳ Ｐゴシック" charset="0"/>
                <a:cs typeface="ＭＳ Ｐゴシック" charset="0"/>
              </a:defRPr>
            </a:lvl1pPr>
            <a:lvl2pPr marL="742950" indent="-285750">
              <a:tabLst>
                <a:tab pos="292100" algn="l"/>
              </a:tabLst>
              <a:defRPr sz="2400">
                <a:solidFill>
                  <a:schemeClr val="tx1"/>
                </a:solidFill>
                <a:latin typeface="Helvetica" charset="0"/>
                <a:ea typeface="ＭＳ Ｐゴシック" charset="0"/>
              </a:defRPr>
            </a:lvl2pPr>
            <a:lvl3pPr marL="1143000" indent="-228600">
              <a:tabLst>
                <a:tab pos="292100" algn="l"/>
              </a:tabLst>
              <a:defRPr sz="2400">
                <a:solidFill>
                  <a:schemeClr val="tx1"/>
                </a:solidFill>
                <a:latin typeface="Helvetica" charset="0"/>
                <a:ea typeface="ＭＳ Ｐゴシック" charset="0"/>
              </a:defRPr>
            </a:lvl3pPr>
            <a:lvl4pPr marL="1600200" indent="-228600">
              <a:tabLst>
                <a:tab pos="292100" algn="l"/>
              </a:tabLst>
              <a:defRPr sz="2400">
                <a:solidFill>
                  <a:schemeClr val="tx1"/>
                </a:solidFill>
                <a:latin typeface="Helvetica" charset="0"/>
                <a:ea typeface="ＭＳ Ｐゴシック" charset="0"/>
              </a:defRPr>
            </a:lvl4pPr>
            <a:lvl5pPr marL="2057400" indent="-228600">
              <a:tabLst>
                <a:tab pos="292100" algn="l"/>
              </a:tabLst>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9pPr>
          </a:lstStyle>
          <a:p>
            <a:pPr>
              <a:tabLst>
                <a:tab pos="228600" algn="l"/>
              </a:tabLst>
            </a:pPr>
            <a:r>
              <a:rPr lang="en-US" sz="1400" dirty="0"/>
              <a:t>Harvey loitered over southeast Texas for a week</a:t>
            </a:r>
          </a:p>
          <a:p>
            <a:pPr marL="230188" indent="-230188">
              <a:spcBef>
                <a:spcPts val="400"/>
              </a:spcBef>
              <a:tabLst/>
            </a:pPr>
            <a:r>
              <a:rPr lang="en-US" sz="1400" dirty="0">
                <a:solidFill>
                  <a:srgbClr val="0724FB"/>
                </a:solidFill>
              </a:rPr>
              <a:t>•	MRMS considered the best estimate</a:t>
            </a:r>
          </a:p>
          <a:p>
            <a:pPr marL="461963" indent="-231775">
              <a:spcBef>
                <a:spcPts val="400"/>
              </a:spcBef>
              <a:tabLst/>
            </a:pPr>
            <a:r>
              <a:rPr lang="en-US" sz="1400" dirty="0">
                <a:solidFill>
                  <a:srgbClr val="009900"/>
                </a:solidFill>
              </a:rPr>
              <a:t>•	some questions about the details of the gauge calibration of the radar estimate</a:t>
            </a:r>
          </a:p>
          <a:p>
            <a:pPr marL="461963" indent="-231775">
              <a:spcBef>
                <a:spcPts val="400"/>
              </a:spcBef>
              <a:tabLst/>
            </a:pPr>
            <a:r>
              <a:rPr lang="en-US" sz="1400" dirty="0">
                <a:solidFill>
                  <a:srgbClr val="009900"/>
                </a:solidFill>
              </a:rPr>
              <a:t>•	over land</a:t>
            </a:r>
          </a:p>
          <a:p>
            <a:pPr marL="230188" indent="-230188">
              <a:spcBef>
                <a:spcPts val="400"/>
              </a:spcBef>
              <a:tabLst/>
            </a:pPr>
            <a:r>
              <a:rPr lang="en-US" sz="1400" dirty="0">
                <a:solidFill>
                  <a:srgbClr val="0724FB"/>
                </a:solidFill>
              </a:rPr>
              <a:t>•	</a:t>
            </a:r>
            <a:r>
              <a:rPr lang="en-US" sz="1400" u="sng" dirty="0">
                <a:solidFill>
                  <a:srgbClr val="0724FB"/>
                </a:solidFill>
              </a:rPr>
              <a:t>Un-calibrated</a:t>
            </a:r>
            <a:r>
              <a:rPr lang="en-US" sz="1400" dirty="0">
                <a:solidFill>
                  <a:srgbClr val="0724FB"/>
                </a:solidFill>
              </a:rPr>
              <a:t> (just the intercalibrated satellite estimates) under(over)-estimated in Area 1(2)</a:t>
            </a:r>
          </a:p>
          <a:p>
            <a:pPr marL="460375" indent="-227013">
              <a:spcBef>
                <a:spcPts val="400"/>
              </a:spcBef>
              <a:tabLst/>
            </a:pPr>
            <a:r>
              <a:rPr lang="en-US" sz="1400" dirty="0">
                <a:solidFill>
                  <a:srgbClr val="009900"/>
                </a:solidFill>
              </a:rPr>
              <a:t>•	should be similar to Late Run</a:t>
            </a:r>
          </a:p>
          <a:p>
            <a:pPr marL="230188" indent="-230188">
              <a:spcBef>
                <a:spcPts val="400"/>
              </a:spcBef>
              <a:tabLst/>
            </a:pPr>
            <a:r>
              <a:rPr lang="en-US" sz="1400" dirty="0">
                <a:solidFill>
                  <a:srgbClr val="0724FB"/>
                </a:solidFill>
              </a:rPr>
              <a:t>•	</a:t>
            </a:r>
            <a:r>
              <a:rPr lang="en-US" sz="1400" u="sng" dirty="0">
                <a:solidFill>
                  <a:srgbClr val="0724FB"/>
                </a:solidFill>
              </a:rPr>
              <a:t>Calibrated</a:t>
            </a:r>
            <a:r>
              <a:rPr lang="en-US" sz="1400" dirty="0">
                <a:solidFill>
                  <a:srgbClr val="0724FB"/>
                </a:solidFill>
              </a:rPr>
              <a:t> (with gauge adjustment) pulls both areas down</a:t>
            </a:r>
          </a:p>
          <a:p>
            <a:pPr marL="230188" indent="-230188">
              <a:spcBef>
                <a:spcPts val="400"/>
              </a:spcBef>
              <a:tabLst/>
            </a:pPr>
            <a:r>
              <a:rPr lang="en-US" sz="1400" dirty="0">
                <a:solidFill>
                  <a:srgbClr val="0724FB"/>
                </a:solidFill>
              </a:rPr>
              <a:t>•	microwave-adjusted PERSIANN-CCS </a:t>
            </a:r>
            <a:r>
              <a:rPr lang="en-US" sz="1400" u="sng" dirty="0">
                <a:solidFill>
                  <a:srgbClr val="0724FB"/>
                </a:solidFill>
              </a:rPr>
              <a:t>IR</a:t>
            </a:r>
            <a:r>
              <a:rPr lang="en-US" sz="1400" dirty="0">
                <a:solidFill>
                  <a:srgbClr val="0724FB"/>
                </a:solidFill>
              </a:rPr>
              <a:t> has the </a:t>
            </a:r>
            <a:r>
              <a:rPr lang="en-US" sz="1400" u="sng" dirty="0">
                <a:solidFill>
                  <a:srgbClr val="0724FB"/>
                </a:solidFill>
              </a:rPr>
              <a:t>focus too far southwest</a:t>
            </a:r>
          </a:p>
        </p:txBody>
      </p:sp>
      <p:sp>
        <p:nvSpPr>
          <p:cNvPr id="5" name="Title 4"/>
          <p:cNvSpPr txBox="1">
            <a:spLocks/>
          </p:cNvSpPr>
          <p:nvPr/>
        </p:nvSpPr>
        <p:spPr>
          <a:xfrm>
            <a:off x="-1" y="1"/>
            <a:ext cx="4572001" cy="578222"/>
          </a:xfrm>
          <a:prstGeom prst="rect">
            <a:avLst/>
          </a:prstGeom>
        </p:spPr>
        <p:txBody>
          <a:bodyPr/>
          <a:lstStyle>
            <a:lvl1pPr algn="ctr" rtl="0" eaLnBrk="0" fontAlgn="base" hangingPunct="0">
              <a:spcBef>
                <a:spcPct val="0"/>
              </a:spcBef>
              <a:spcAft>
                <a:spcPct val="0"/>
              </a:spcAft>
              <a:defRPr sz="4400">
                <a:solidFill>
                  <a:schemeClr val="tx2"/>
                </a:solidFill>
                <a:latin typeface="+mj-lt"/>
                <a:ea typeface="ＭＳ Ｐゴシック" pitchFamily="-107" charset="-128"/>
                <a:cs typeface="ＭＳ Ｐゴシック" pitchFamily="-107" charset="-128"/>
              </a:defRPr>
            </a:lvl1pPr>
            <a:lvl2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2pPr>
            <a:lvl3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3pPr>
            <a:lvl4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4pPr>
            <a:lvl5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5pPr>
            <a:lvl6pPr marL="457200" algn="ctr" rtl="0" eaLnBrk="0" fontAlgn="base" hangingPunct="0">
              <a:spcBef>
                <a:spcPct val="0"/>
              </a:spcBef>
              <a:spcAft>
                <a:spcPct val="0"/>
              </a:spcAft>
              <a:defRPr sz="4400">
                <a:solidFill>
                  <a:schemeClr val="tx2"/>
                </a:solidFill>
                <a:latin typeface="Times" pitchFamily="-107" charset="0"/>
              </a:defRPr>
            </a:lvl6pPr>
            <a:lvl7pPr marL="914400" algn="ctr" rtl="0" eaLnBrk="0" fontAlgn="base" hangingPunct="0">
              <a:spcBef>
                <a:spcPct val="0"/>
              </a:spcBef>
              <a:spcAft>
                <a:spcPct val="0"/>
              </a:spcAft>
              <a:defRPr sz="4400">
                <a:solidFill>
                  <a:schemeClr val="tx2"/>
                </a:solidFill>
                <a:latin typeface="Times" pitchFamily="-107" charset="0"/>
              </a:defRPr>
            </a:lvl7pPr>
            <a:lvl8pPr marL="1371600" algn="ctr" rtl="0" eaLnBrk="0" fontAlgn="base" hangingPunct="0">
              <a:spcBef>
                <a:spcPct val="0"/>
              </a:spcBef>
              <a:spcAft>
                <a:spcPct val="0"/>
              </a:spcAft>
              <a:defRPr sz="4400">
                <a:solidFill>
                  <a:schemeClr val="tx2"/>
                </a:solidFill>
                <a:latin typeface="Times" pitchFamily="-107" charset="0"/>
              </a:defRPr>
            </a:lvl8pPr>
            <a:lvl9pPr marL="1828800" algn="ctr" rtl="0" eaLnBrk="0" fontAlgn="base" hangingPunct="0">
              <a:spcBef>
                <a:spcPct val="0"/>
              </a:spcBef>
              <a:spcAft>
                <a:spcPct val="0"/>
              </a:spcAft>
              <a:defRPr sz="4400">
                <a:solidFill>
                  <a:schemeClr val="tx2"/>
                </a:solidFill>
                <a:latin typeface="Times" pitchFamily="-107" charset="0"/>
              </a:defRPr>
            </a:lvl9pPr>
          </a:lstStyle>
          <a:p>
            <a:pPr marL="346075" indent="-346075" algn="l"/>
            <a:r>
              <a:rPr lang="en-US" sz="1400" b="1" dirty="0">
                <a:latin typeface="Helvetica"/>
                <a:cs typeface="Helvetica"/>
              </a:rPr>
              <a:t>S4. Early Results – Hurricane Harvey, 25-31 August 2017, IMERG and MRMS (1/2)</a:t>
            </a:r>
          </a:p>
        </p:txBody>
      </p:sp>
      <p:pic>
        <p:nvPicPr>
          <p:cNvPr id="3" name="Picture 2">
            <a:extLst>
              <a:ext uri="{FF2B5EF4-FFF2-40B4-BE49-F238E27FC236}">
                <a16:creationId xmlns:a16="http://schemas.microsoft.com/office/drawing/2014/main" id="{6160EB6D-2FC2-3542-833C-FBD062A3D799}"/>
              </a:ext>
            </a:extLst>
          </p:cNvPr>
          <p:cNvPicPr>
            <a:picLocks noChangeAspect="1"/>
          </p:cNvPicPr>
          <p:nvPr/>
        </p:nvPicPr>
        <p:blipFill>
          <a:blip r:embed="rId3"/>
          <a:stretch>
            <a:fillRect/>
          </a:stretch>
        </p:blipFill>
        <p:spPr>
          <a:xfrm>
            <a:off x="4572000" y="-19050"/>
            <a:ext cx="4559968" cy="4632604"/>
          </a:xfrm>
          <a:prstGeom prst="rect">
            <a:avLst/>
          </a:prstGeom>
        </p:spPr>
      </p:pic>
      <p:sp>
        <p:nvSpPr>
          <p:cNvPr id="10" name="TextBox 9">
            <a:extLst>
              <a:ext uri="{FF2B5EF4-FFF2-40B4-BE49-F238E27FC236}">
                <a16:creationId xmlns:a16="http://schemas.microsoft.com/office/drawing/2014/main" id="{1DA702A4-B12F-D347-AE80-7520C00A6FA6}"/>
              </a:ext>
            </a:extLst>
          </p:cNvPr>
          <p:cNvSpPr txBox="1"/>
          <p:nvPr/>
        </p:nvSpPr>
        <p:spPr>
          <a:xfrm>
            <a:off x="7227570" y="4571203"/>
            <a:ext cx="1927860" cy="190770"/>
          </a:xfrm>
          <a:prstGeom prst="rect">
            <a:avLst/>
          </a:prstGeom>
          <a:noFill/>
        </p:spPr>
        <p:txBody>
          <a:bodyPr wrap="square" rtlCol="0">
            <a:spAutoFit/>
          </a:bodyPr>
          <a:lstStyle/>
          <a:p>
            <a:pPr algn="r"/>
            <a:r>
              <a:rPr lang="en-US" sz="900" dirty="0">
                <a:latin typeface="Arial"/>
                <a:cs typeface="Arial"/>
              </a:rPr>
              <a:t>J. Tan (USRA; GSFC)</a:t>
            </a:r>
          </a:p>
        </p:txBody>
      </p:sp>
      <p:sp>
        <p:nvSpPr>
          <p:cNvPr id="6" name="TextBox 5">
            <a:extLst>
              <a:ext uri="{FF2B5EF4-FFF2-40B4-BE49-F238E27FC236}">
                <a16:creationId xmlns:a16="http://schemas.microsoft.com/office/drawing/2014/main" id="{9E0ADB57-EB32-1243-8399-03D709A228D4}"/>
              </a:ext>
            </a:extLst>
          </p:cNvPr>
          <p:cNvSpPr txBox="1"/>
          <p:nvPr/>
        </p:nvSpPr>
        <p:spPr>
          <a:xfrm>
            <a:off x="8001000" y="4914900"/>
            <a:ext cx="1143000" cy="246221"/>
          </a:xfrm>
          <a:prstGeom prst="rect">
            <a:avLst/>
          </a:prstGeom>
          <a:noFill/>
        </p:spPr>
        <p:txBody>
          <a:bodyPr wrap="square" rtlCol="0">
            <a:spAutoFit/>
          </a:bodyPr>
          <a:lstStyle/>
          <a:p>
            <a:r>
              <a:rPr lang="en-US" sz="1000" dirty="0">
                <a:latin typeface="Arial"/>
                <a:cs typeface="Arial"/>
              </a:rPr>
              <a:t>U.S. Gov’t. Work</a:t>
            </a:r>
          </a:p>
        </p:txBody>
      </p:sp>
    </p:spTree>
    <p:extLst>
      <p:ext uri="{BB962C8B-B14F-4D97-AF65-F5344CB8AC3E}">
        <p14:creationId xmlns:p14="http://schemas.microsoft.com/office/powerpoint/2010/main" val="112858986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08"/>
          <p:cNvSpPr txBox="1">
            <a:spLocks noChangeArrowheads="1"/>
          </p:cNvSpPr>
          <p:nvPr/>
        </p:nvSpPr>
        <p:spPr bwMode="auto">
          <a:xfrm>
            <a:off x="152400" y="342900"/>
            <a:ext cx="3810000" cy="469872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tabLst>
                <a:tab pos="292100" algn="l"/>
              </a:tabLst>
              <a:defRPr sz="2400">
                <a:solidFill>
                  <a:schemeClr val="tx1"/>
                </a:solidFill>
                <a:latin typeface="Helvetica" charset="0"/>
                <a:ea typeface="ＭＳ Ｐゴシック" charset="0"/>
                <a:cs typeface="ＭＳ Ｐゴシック" charset="0"/>
              </a:defRPr>
            </a:lvl1pPr>
            <a:lvl2pPr marL="742950" indent="-285750">
              <a:tabLst>
                <a:tab pos="292100" algn="l"/>
              </a:tabLst>
              <a:defRPr sz="2400">
                <a:solidFill>
                  <a:schemeClr val="tx1"/>
                </a:solidFill>
                <a:latin typeface="Helvetica" charset="0"/>
                <a:ea typeface="ＭＳ Ｐゴシック" charset="0"/>
              </a:defRPr>
            </a:lvl2pPr>
            <a:lvl3pPr marL="1143000" indent="-228600">
              <a:tabLst>
                <a:tab pos="292100" algn="l"/>
              </a:tabLst>
              <a:defRPr sz="2400">
                <a:solidFill>
                  <a:schemeClr val="tx1"/>
                </a:solidFill>
                <a:latin typeface="Helvetica" charset="0"/>
                <a:ea typeface="ＭＳ Ｐゴシック" charset="0"/>
              </a:defRPr>
            </a:lvl3pPr>
            <a:lvl4pPr marL="1600200" indent="-228600">
              <a:tabLst>
                <a:tab pos="292100" algn="l"/>
              </a:tabLst>
              <a:defRPr sz="2400">
                <a:solidFill>
                  <a:schemeClr val="tx1"/>
                </a:solidFill>
                <a:latin typeface="Helvetica" charset="0"/>
                <a:ea typeface="ＭＳ Ｐゴシック" charset="0"/>
              </a:defRPr>
            </a:lvl4pPr>
            <a:lvl5pPr marL="2057400" indent="-228600">
              <a:tabLst>
                <a:tab pos="292100" algn="l"/>
              </a:tabLst>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tabLst>
                <a:tab pos="292100" algn="l"/>
              </a:tabLst>
              <a:defRPr sz="2400">
                <a:solidFill>
                  <a:schemeClr val="tx1"/>
                </a:solidFill>
                <a:latin typeface="Helvetica" charset="0"/>
                <a:ea typeface="ＭＳ Ｐゴシック" charset="0"/>
              </a:defRPr>
            </a:lvl9pPr>
          </a:lstStyle>
          <a:p>
            <a:pPr>
              <a:tabLst>
                <a:tab pos="228600" algn="l"/>
              </a:tabLst>
            </a:pPr>
            <a:r>
              <a:rPr lang="en-US" sz="1400" dirty="0"/>
              <a:t>IMERG largely driven by microwave overpasses (dots)</a:t>
            </a:r>
          </a:p>
          <a:p>
            <a:pPr marL="230188" indent="-230188">
              <a:spcBef>
                <a:spcPts val="400"/>
              </a:spcBef>
              <a:tabLst/>
            </a:pPr>
            <a:r>
              <a:rPr lang="en-US" sz="1400" dirty="0">
                <a:solidFill>
                  <a:srgbClr val="0724FB"/>
                </a:solidFill>
              </a:rPr>
              <a:t>•	except duplicate times</a:t>
            </a:r>
          </a:p>
          <a:p>
            <a:pPr marL="230188" indent="-230188">
              <a:spcBef>
                <a:spcPts val="400"/>
              </a:spcBef>
              <a:tabLst/>
            </a:pPr>
            <a:r>
              <a:rPr lang="en-US" sz="1400" dirty="0">
                <a:solidFill>
                  <a:srgbClr val="0724FB"/>
                </a:solidFill>
              </a:rPr>
              <a:t>•	not just time interpolation</a:t>
            </a:r>
          </a:p>
          <a:p>
            <a:pPr marL="461963" indent="-231775">
              <a:spcBef>
                <a:spcPts val="400"/>
              </a:spcBef>
              <a:tabLst/>
            </a:pPr>
            <a:r>
              <a:rPr lang="en-US" sz="1400" dirty="0">
                <a:solidFill>
                  <a:srgbClr val="009900"/>
                </a:solidFill>
              </a:rPr>
              <a:t>•	systems move into / out of the box between overpasses</a:t>
            </a:r>
          </a:p>
          <a:p>
            <a:pPr marL="230188" indent="-230188">
              <a:spcBef>
                <a:spcPts val="400"/>
              </a:spcBef>
              <a:tabLst/>
            </a:pPr>
            <a:r>
              <a:rPr lang="en-US" sz="1400" dirty="0">
                <a:solidFill>
                  <a:srgbClr val="0724FB"/>
                </a:solidFill>
              </a:rPr>
              <a:t>•	satellites show </a:t>
            </a:r>
            <a:r>
              <a:rPr lang="en-US" sz="1400" u="sng" dirty="0">
                <a:solidFill>
                  <a:srgbClr val="0724FB"/>
                </a:solidFill>
              </a:rPr>
              <a:t>coherent differences</a:t>
            </a:r>
            <a:r>
              <a:rPr lang="en-US" sz="1400" dirty="0">
                <a:solidFill>
                  <a:srgbClr val="0724FB"/>
                </a:solidFill>
              </a:rPr>
              <a:t> from MRMS</a:t>
            </a:r>
          </a:p>
          <a:p>
            <a:pPr marL="461963" indent="-223838">
              <a:spcBef>
                <a:spcPts val="400"/>
              </a:spcBef>
              <a:tabLst/>
            </a:pPr>
            <a:r>
              <a:rPr lang="en-US" sz="1400" dirty="0">
                <a:solidFill>
                  <a:srgbClr val="009900"/>
                </a:solidFill>
              </a:rPr>
              <a:t>•	microwave only “sees” the solid hydrometeors (scattering channels), since over land</a:t>
            </a:r>
          </a:p>
          <a:p>
            <a:pPr marL="461963" indent="-223838">
              <a:spcBef>
                <a:spcPts val="400"/>
              </a:spcBef>
              <a:tabLst/>
            </a:pPr>
            <a:r>
              <a:rPr lang="en-US" sz="1400" dirty="0">
                <a:solidFill>
                  <a:srgbClr val="009900"/>
                </a:solidFill>
              </a:rPr>
              <a:t>•	IR looks at Tb within “clustered” data</a:t>
            </a:r>
          </a:p>
          <a:p>
            <a:pPr marL="461963" indent="-223838">
              <a:spcBef>
                <a:spcPts val="400"/>
              </a:spcBef>
              <a:tabLst/>
            </a:pPr>
            <a:r>
              <a:rPr lang="en-US" sz="1400" dirty="0">
                <a:solidFill>
                  <a:srgbClr val="009900"/>
                </a:solidFill>
              </a:rPr>
              <a:t>•	both are calibrated to statistics of time/space cubes of data</a:t>
            </a:r>
          </a:p>
          <a:p>
            <a:pPr marL="687388" indent="-223838">
              <a:spcBef>
                <a:spcPts val="400"/>
              </a:spcBef>
              <a:tabLst/>
            </a:pPr>
            <a:r>
              <a:rPr lang="en-US" sz="1400" dirty="0">
                <a:solidFill>
                  <a:srgbClr val="990099"/>
                </a:solidFill>
              </a:rPr>
              <a:t>•	Cal is basically </a:t>
            </a:r>
            <a:r>
              <a:rPr lang="en-US" sz="1400" i="1" dirty="0">
                <a:solidFill>
                  <a:srgbClr val="990099"/>
                </a:solidFill>
              </a:rPr>
              <a:t>( </a:t>
            </a:r>
            <a:r>
              <a:rPr lang="en-US" sz="1400" i="1" dirty="0" err="1">
                <a:solidFill>
                  <a:srgbClr val="990099"/>
                </a:solidFill>
              </a:rPr>
              <a:t>Uncal</a:t>
            </a:r>
            <a:r>
              <a:rPr lang="en-US" sz="1400" i="1" dirty="0">
                <a:solidFill>
                  <a:srgbClr val="990099"/>
                </a:solidFill>
              </a:rPr>
              <a:t> x factor )</a:t>
            </a:r>
          </a:p>
          <a:p>
            <a:pPr marL="461963" indent="-223838">
              <a:spcBef>
                <a:spcPts val="400"/>
              </a:spcBef>
              <a:tabLst/>
            </a:pPr>
            <a:r>
              <a:rPr lang="en-US" sz="1400" dirty="0">
                <a:solidFill>
                  <a:srgbClr val="009900"/>
                </a:solidFill>
              </a:rPr>
              <a:t>•	short-interval differences show </a:t>
            </a:r>
            <a:r>
              <a:rPr lang="en-US" sz="1400" u="sng" dirty="0">
                <a:solidFill>
                  <a:srgbClr val="009900"/>
                </a:solidFill>
              </a:rPr>
              <a:t>some cancellation</a:t>
            </a:r>
            <a:r>
              <a:rPr lang="en-US" sz="1400" dirty="0">
                <a:solidFill>
                  <a:srgbClr val="009900"/>
                </a:solidFill>
              </a:rPr>
              <a:t> over the whole event</a:t>
            </a:r>
          </a:p>
          <a:p>
            <a:pPr marL="685800" indent="-231775">
              <a:spcBef>
                <a:spcPts val="400"/>
              </a:spcBef>
              <a:tabLst>
                <a:tab pos="6121400" algn="l"/>
              </a:tabLst>
            </a:pPr>
            <a:r>
              <a:rPr lang="en-US" sz="1400" dirty="0">
                <a:solidFill>
                  <a:srgbClr val="990099"/>
                </a:solidFill>
              </a:rPr>
              <a:t>•	but </a:t>
            </a:r>
            <a:r>
              <a:rPr lang="en-US" sz="1400" u="sng" dirty="0">
                <a:solidFill>
                  <a:srgbClr val="990099"/>
                </a:solidFill>
              </a:rPr>
              <a:t>several-hour differences</a:t>
            </a:r>
            <a:r>
              <a:rPr lang="en-US" sz="1400" dirty="0">
                <a:solidFill>
                  <a:srgbClr val="990099"/>
                </a:solidFill>
              </a:rPr>
              <a:t> can be dramatic</a:t>
            </a:r>
          </a:p>
        </p:txBody>
      </p:sp>
      <p:sp>
        <p:nvSpPr>
          <p:cNvPr id="5" name="Title 4"/>
          <p:cNvSpPr txBox="1">
            <a:spLocks/>
          </p:cNvSpPr>
          <p:nvPr/>
        </p:nvSpPr>
        <p:spPr>
          <a:xfrm>
            <a:off x="-1" y="1"/>
            <a:ext cx="9144001" cy="578222"/>
          </a:xfrm>
          <a:prstGeom prst="rect">
            <a:avLst/>
          </a:prstGeom>
        </p:spPr>
        <p:txBody>
          <a:bodyPr/>
          <a:lstStyle>
            <a:lvl1pPr algn="ctr" rtl="0" eaLnBrk="0" fontAlgn="base" hangingPunct="0">
              <a:spcBef>
                <a:spcPct val="0"/>
              </a:spcBef>
              <a:spcAft>
                <a:spcPct val="0"/>
              </a:spcAft>
              <a:defRPr sz="4400">
                <a:solidFill>
                  <a:schemeClr val="tx2"/>
                </a:solidFill>
                <a:latin typeface="+mj-lt"/>
                <a:ea typeface="ＭＳ Ｐゴシック" pitchFamily="-107" charset="-128"/>
                <a:cs typeface="ＭＳ Ｐゴシック" pitchFamily="-107" charset="-128"/>
              </a:defRPr>
            </a:lvl1pPr>
            <a:lvl2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2pPr>
            <a:lvl3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3pPr>
            <a:lvl4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4pPr>
            <a:lvl5pPr algn="ctr" rtl="0" eaLnBrk="0" fontAlgn="base" hangingPunct="0">
              <a:spcBef>
                <a:spcPct val="0"/>
              </a:spcBef>
              <a:spcAft>
                <a:spcPct val="0"/>
              </a:spcAft>
              <a:defRPr sz="4400">
                <a:solidFill>
                  <a:schemeClr val="tx2"/>
                </a:solidFill>
                <a:latin typeface="Times" pitchFamily="-107" charset="0"/>
                <a:ea typeface="ＭＳ Ｐゴシック" pitchFamily="-107" charset="-128"/>
                <a:cs typeface="ＭＳ Ｐゴシック" pitchFamily="-107" charset="-128"/>
              </a:defRPr>
            </a:lvl5pPr>
            <a:lvl6pPr marL="457200" algn="ctr" rtl="0" eaLnBrk="0" fontAlgn="base" hangingPunct="0">
              <a:spcBef>
                <a:spcPct val="0"/>
              </a:spcBef>
              <a:spcAft>
                <a:spcPct val="0"/>
              </a:spcAft>
              <a:defRPr sz="4400">
                <a:solidFill>
                  <a:schemeClr val="tx2"/>
                </a:solidFill>
                <a:latin typeface="Times" pitchFamily="-107" charset="0"/>
              </a:defRPr>
            </a:lvl6pPr>
            <a:lvl7pPr marL="914400" algn="ctr" rtl="0" eaLnBrk="0" fontAlgn="base" hangingPunct="0">
              <a:spcBef>
                <a:spcPct val="0"/>
              </a:spcBef>
              <a:spcAft>
                <a:spcPct val="0"/>
              </a:spcAft>
              <a:defRPr sz="4400">
                <a:solidFill>
                  <a:schemeClr val="tx2"/>
                </a:solidFill>
                <a:latin typeface="Times" pitchFamily="-107" charset="0"/>
              </a:defRPr>
            </a:lvl7pPr>
            <a:lvl8pPr marL="1371600" algn="ctr" rtl="0" eaLnBrk="0" fontAlgn="base" hangingPunct="0">
              <a:spcBef>
                <a:spcPct val="0"/>
              </a:spcBef>
              <a:spcAft>
                <a:spcPct val="0"/>
              </a:spcAft>
              <a:defRPr sz="4400">
                <a:solidFill>
                  <a:schemeClr val="tx2"/>
                </a:solidFill>
                <a:latin typeface="Times" pitchFamily="-107" charset="0"/>
              </a:defRPr>
            </a:lvl8pPr>
            <a:lvl9pPr marL="1828800" algn="ctr" rtl="0" eaLnBrk="0" fontAlgn="base" hangingPunct="0">
              <a:spcBef>
                <a:spcPct val="0"/>
              </a:spcBef>
              <a:spcAft>
                <a:spcPct val="0"/>
              </a:spcAft>
              <a:defRPr sz="4400">
                <a:solidFill>
                  <a:schemeClr val="tx2"/>
                </a:solidFill>
                <a:latin typeface="Times" pitchFamily="-107" charset="0"/>
              </a:defRPr>
            </a:lvl9pPr>
          </a:lstStyle>
          <a:p>
            <a:pPr algn="l"/>
            <a:r>
              <a:rPr lang="en-US" sz="1400" b="1" dirty="0">
                <a:latin typeface="Helvetica"/>
                <a:cs typeface="Helvetica"/>
              </a:rPr>
              <a:t>S4. Early Results – Hurricane Harvey, 25-31 August 2017, IMERG and MRMS (2/2)</a:t>
            </a:r>
          </a:p>
        </p:txBody>
      </p:sp>
      <p:pic>
        <p:nvPicPr>
          <p:cNvPr id="6" name="Picture 5">
            <a:extLst>
              <a:ext uri="{FF2B5EF4-FFF2-40B4-BE49-F238E27FC236}">
                <a16:creationId xmlns:a16="http://schemas.microsoft.com/office/drawing/2014/main" id="{A25579BC-278F-7D48-955C-BF961A3BB6ED}"/>
              </a:ext>
            </a:extLst>
          </p:cNvPr>
          <p:cNvPicPr>
            <a:picLocks noChangeAspect="1"/>
          </p:cNvPicPr>
          <p:nvPr/>
        </p:nvPicPr>
        <p:blipFill>
          <a:blip r:embed="rId3"/>
          <a:stretch>
            <a:fillRect/>
          </a:stretch>
        </p:blipFill>
        <p:spPr>
          <a:xfrm>
            <a:off x="4166486" y="342900"/>
            <a:ext cx="4977513" cy="3676650"/>
          </a:xfrm>
          <a:prstGeom prst="rect">
            <a:avLst/>
          </a:prstGeom>
        </p:spPr>
      </p:pic>
      <p:sp>
        <p:nvSpPr>
          <p:cNvPr id="7" name="TextBox 6">
            <a:extLst>
              <a:ext uri="{FF2B5EF4-FFF2-40B4-BE49-F238E27FC236}">
                <a16:creationId xmlns:a16="http://schemas.microsoft.com/office/drawing/2014/main" id="{E5584BAA-41A7-3743-A475-D3CD301E3244}"/>
              </a:ext>
            </a:extLst>
          </p:cNvPr>
          <p:cNvSpPr txBox="1"/>
          <p:nvPr/>
        </p:nvSpPr>
        <p:spPr>
          <a:xfrm>
            <a:off x="7462158" y="4017318"/>
            <a:ext cx="1752600" cy="230832"/>
          </a:xfrm>
          <a:prstGeom prst="rect">
            <a:avLst/>
          </a:prstGeom>
          <a:noFill/>
        </p:spPr>
        <p:txBody>
          <a:bodyPr wrap="square" rtlCol="0">
            <a:spAutoFit/>
          </a:bodyPr>
          <a:lstStyle/>
          <a:p>
            <a:pPr algn="r"/>
            <a:r>
              <a:rPr lang="en-US" sz="900" dirty="0">
                <a:latin typeface="Arial"/>
                <a:cs typeface="Arial"/>
              </a:rPr>
              <a:t>J. Tan (USRA; GSFC)</a:t>
            </a:r>
          </a:p>
        </p:txBody>
      </p:sp>
      <p:sp>
        <p:nvSpPr>
          <p:cNvPr id="8" name="TextBox 7">
            <a:extLst>
              <a:ext uri="{FF2B5EF4-FFF2-40B4-BE49-F238E27FC236}">
                <a16:creationId xmlns:a16="http://schemas.microsoft.com/office/drawing/2014/main" id="{E8345D65-7BB6-6C44-A99C-9138AC0F55D0}"/>
              </a:ext>
            </a:extLst>
          </p:cNvPr>
          <p:cNvSpPr txBox="1"/>
          <p:nvPr/>
        </p:nvSpPr>
        <p:spPr>
          <a:xfrm>
            <a:off x="8001000" y="4914900"/>
            <a:ext cx="1143000" cy="246221"/>
          </a:xfrm>
          <a:prstGeom prst="rect">
            <a:avLst/>
          </a:prstGeom>
          <a:noFill/>
        </p:spPr>
        <p:txBody>
          <a:bodyPr wrap="square" rtlCol="0">
            <a:spAutoFit/>
          </a:bodyPr>
          <a:lstStyle/>
          <a:p>
            <a:r>
              <a:rPr lang="en-US" sz="1000" dirty="0">
                <a:latin typeface="Arial"/>
                <a:cs typeface="Arial"/>
              </a:rPr>
              <a:t>U.S. Gov’t. Work</a:t>
            </a:r>
          </a:p>
        </p:txBody>
      </p:sp>
    </p:spTree>
    <p:extLst>
      <p:ext uri="{BB962C8B-B14F-4D97-AF65-F5344CB8AC3E}">
        <p14:creationId xmlns:p14="http://schemas.microsoft.com/office/powerpoint/2010/main" val="427766824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3186" name="Text Box 2">
            <a:extLst>
              <a:ext uri="{FF2B5EF4-FFF2-40B4-BE49-F238E27FC236}">
                <a16:creationId xmlns:a16="http://schemas.microsoft.com/office/drawing/2014/main" id="{58CD18CC-6D33-C456-DC9A-579E7D97AA0F}"/>
              </a:ext>
            </a:extLst>
          </p:cNvPr>
          <p:cNvSpPr txBox="1">
            <a:spLocks noChangeArrowheads="1"/>
          </p:cNvSpPr>
          <p:nvPr/>
        </p:nvSpPr>
        <p:spPr bwMode="auto">
          <a:xfrm>
            <a:off x="1571625" y="171450"/>
            <a:ext cx="6000750" cy="2321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228600" algn="l"/>
              </a:tabLst>
              <a:defRPr sz="2400">
                <a:solidFill>
                  <a:schemeClr val="tx1"/>
                </a:solidFill>
                <a:latin typeface="Times" pitchFamily="2" charset="0"/>
                <a:ea typeface="ＭＳ Ｐゴシック" panose="020B0600070205080204" pitchFamily="34" charset="-128"/>
              </a:defRPr>
            </a:lvl1pPr>
            <a:lvl2pPr marL="742950" indent="-285750">
              <a:tabLst>
                <a:tab pos="228600" algn="l"/>
              </a:tabLst>
              <a:defRPr sz="2400">
                <a:solidFill>
                  <a:schemeClr val="tx1"/>
                </a:solidFill>
                <a:latin typeface="Times" pitchFamily="2" charset="0"/>
                <a:ea typeface="ＭＳ Ｐゴシック" panose="020B0600070205080204" pitchFamily="34" charset="-128"/>
              </a:defRPr>
            </a:lvl2pPr>
            <a:lvl3pPr marL="1143000" indent="-228600">
              <a:tabLst>
                <a:tab pos="228600" algn="l"/>
              </a:tabLst>
              <a:defRPr sz="2400">
                <a:solidFill>
                  <a:schemeClr val="tx1"/>
                </a:solidFill>
                <a:latin typeface="Times" pitchFamily="2" charset="0"/>
                <a:ea typeface="ＭＳ Ｐゴシック" panose="020B0600070205080204" pitchFamily="34" charset="-128"/>
              </a:defRPr>
            </a:lvl3pPr>
            <a:lvl4pPr marL="1600200" indent="-228600">
              <a:tabLst>
                <a:tab pos="228600" algn="l"/>
              </a:tabLst>
              <a:defRPr sz="2400">
                <a:solidFill>
                  <a:schemeClr val="tx1"/>
                </a:solidFill>
                <a:latin typeface="Times" pitchFamily="2" charset="0"/>
                <a:ea typeface="ＭＳ Ｐゴシック" panose="020B0600070205080204" pitchFamily="34" charset="-128"/>
              </a:defRPr>
            </a:lvl4pPr>
            <a:lvl5pPr marL="2057400" indent="-228600">
              <a:tabLst>
                <a:tab pos="228600" algn="l"/>
              </a:tabLst>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tabLst>
                <a:tab pos="228600" algn="l"/>
              </a:tabLs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tabLst>
                <a:tab pos="228600" algn="l"/>
              </a:tabLs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tabLst>
                <a:tab pos="228600" algn="l"/>
              </a:tabLs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tabLst>
                <a:tab pos="228600" algn="l"/>
              </a:tabLst>
              <a:defRPr sz="2400">
                <a:solidFill>
                  <a:schemeClr val="tx1"/>
                </a:solidFill>
                <a:latin typeface="Times" pitchFamily="2" charset="0"/>
                <a:ea typeface="ＭＳ Ｐゴシック" panose="020B0600070205080204" pitchFamily="34" charset="-128"/>
              </a:defRPr>
            </a:lvl9pPr>
          </a:lstStyle>
          <a:p>
            <a:pPr algn="ctr">
              <a:spcBef>
                <a:spcPct val="65000"/>
              </a:spcBef>
            </a:pPr>
            <a:r>
              <a:rPr lang="en-US" altLang="en-US" sz="1050">
                <a:solidFill>
                  <a:srgbClr val="FFFF00"/>
                </a:solidFill>
                <a:latin typeface="Helvetica" pitchFamily="2" charset="0"/>
              </a:rPr>
              <a:t>HOW GOOD? (cont.)</a:t>
            </a:r>
            <a:endParaRPr lang="en-US" altLang="en-US" sz="1800">
              <a:solidFill>
                <a:srgbClr val="CCFFFF"/>
              </a:solidFill>
              <a:latin typeface="Helvetica" pitchFamily="2" charset="0"/>
            </a:endParaRPr>
          </a:p>
          <a:p>
            <a:pPr>
              <a:spcBef>
                <a:spcPct val="65000"/>
              </a:spcBef>
            </a:pPr>
            <a:r>
              <a:rPr lang="en-US" altLang="en-US" sz="1350">
                <a:solidFill>
                  <a:srgbClr val="CCFFFF"/>
                </a:solidFill>
                <a:latin typeface="Helvetica" pitchFamily="2" charset="0"/>
              </a:rPr>
              <a:t>The problem of estimating errors for individual grid boxes is challenging</a:t>
            </a:r>
          </a:p>
          <a:p>
            <a:pPr>
              <a:spcBef>
                <a:spcPct val="30000"/>
              </a:spcBef>
            </a:pPr>
            <a:r>
              <a:rPr lang="en-US" altLang="en-US" sz="1350">
                <a:solidFill>
                  <a:schemeClr val="bg1"/>
                </a:solidFill>
                <a:latin typeface="Helvetica" pitchFamily="2" charset="0"/>
              </a:rPr>
              <a:t>•	the theory is not well-developed</a:t>
            </a:r>
          </a:p>
          <a:p>
            <a:r>
              <a:rPr lang="en-US" altLang="en-US" sz="1350">
                <a:solidFill>
                  <a:schemeClr val="bg1"/>
                </a:solidFill>
                <a:latin typeface="Helvetica" pitchFamily="2" charset="0"/>
              </a:rPr>
              <a:t>•	necessary data are not always available from the input data sets</a:t>
            </a:r>
          </a:p>
          <a:p>
            <a:r>
              <a:rPr lang="en-US" altLang="en-US" sz="1350">
                <a:solidFill>
                  <a:schemeClr val="bg1"/>
                </a:solidFill>
                <a:latin typeface="Helvetica" pitchFamily="2" charset="0"/>
              </a:rPr>
              <a:t>•	a first approximation is available for GPCP and TRMM monthly estimates</a:t>
            </a:r>
          </a:p>
          <a:p>
            <a:r>
              <a:rPr lang="en-US" altLang="en-US" sz="1350">
                <a:solidFill>
                  <a:schemeClr val="bg1"/>
                </a:solidFill>
                <a:latin typeface="Helvetica" pitchFamily="2" charset="0"/>
              </a:rPr>
              <a:t>•	a legitimate daily and shorter error scheme is still under development</a:t>
            </a:r>
          </a:p>
          <a:p>
            <a:r>
              <a:rPr lang="en-US" altLang="en-US" sz="1350">
                <a:solidFill>
                  <a:schemeClr val="bg1"/>
                </a:solidFill>
                <a:latin typeface="Helvetica" pitchFamily="2" charset="0"/>
              </a:rPr>
              <a:t>•	a full treatment must address the algorithm and sampling sources of error</a:t>
            </a:r>
          </a:p>
          <a:p>
            <a:r>
              <a:rPr lang="en-US" altLang="en-US" sz="1350">
                <a:solidFill>
                  <a:schemeClr val="bg1"/>
                </a:solidFill>
                <a:latin typeface="Helvetica" pitchFamily="2" charset="0"/>
              </a:rPr>
              <a:t>•	goals:</a:t>
            </a:r>
          </a:p>
          <a:p>
            <a:r>
              <a:rPr lang="en-US" altLang="en-US" sz="1350">
                <a:solidFill>
                  <a:srgbClr val="00FFC2"/>
                </a:solidFill>
                <a:latin typeface="Helvetica" pitchFamily="2" charset="0"/>
              </a:rPr>
              <a:t>	- relate random errors across ranges of time/space scales</a:t>
            </a:r>
          </a:p>
          <a:p>
            <a:r>
              <a:rPr lang="en-US" altLang="en-US" sz="1350">
                <a:solidFill>
                  <a:srgbClr val="00FFC2"/>
                </a:solidFill>
                <a:latin typeface="Helvetica" pitchFamily="2" charset="0"/>
              </a:rPr>
              <a:t>	- estimate bias</a:t>
            </a:r>
            <a:endParaRPr lang="en-US" altLang="en-US" sz="1350">
              <a:solidFill>
                <a:schemeClr val="bg1"/>
              </a:solidFill>
              <a:latin typeface="Helvetica" pitchFamily="2" charset="0"/>
            </a:endParaRPr>
          </a:p>
        </p:txBody>
      </p:sp>
      <p:sp>
        <p:nvSpPr>
          <p:cNvPr id="93187" name="Text Box 270">
            <a:extLst>
              <a:ext uri="{FF2B5EF4-FFF2-40B4-BE49-F238E27FC236}">
                <a16:creationId xmlns:a16="http://schemas.microsoft.com/office/drawing/2014/main" id="{4CCC6E92-7155-5CE7-81F7-CDB5E87F1A98}"/>
              </a:ext>
            </a:extLst>
          </p:cNvPr>
          <p:cNvSpPr txBox="1">
            <a:spLocks noChangeArrowheads="1"/>
          </p:cNvSpPr>
          <p:nvPr/>
        </p:nvSpPr>
        <p:spPr bwMode="auto">
          <a:xfrm>
            <a:off x="7359254" y="4982766"/>
            <a:ext cx="69121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600">
                <a:solidFill>
                  <a:schemeClr val="bg1"/>
                </a:solidFill>
                <a:latin typeface="Arial" panose="020B0604020202020204" pitchFamily="34" charset="0"/>
              </a:rPr>
              <a:t>Huffman 10/10</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5234" name="Text Box 3">
            <a:extLst>
              <a:ext uri="{FF2B5EF4-FFF2-40B4-BE49-F238E27FC236}">
                <a16:creationId xmlns:a16="http://schemas.microsoft.com/office/drawing/2014/main" id="{C3D4C85E-3CFB-8F27-7438-507ECA4E0815}"/>
              </a:ext>
            </a:extLst>
          </p:cNvPr>
          <p:cNvSpPr txBox="1">
            <a:spLocks noChangeArrowheads="1"/>
          </p:cNvSpPr>
          <p:nvPr/>
        </p:nvSpPr>
        <p:spPr bwMode="auto">
          <a:xfrm>
            <a:off x="1343025" y="114300"/>
            <a:ext cx="6457950" cy="794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spcBef>
                <a:spcPct val="65000"/>
              </a:spcBef>
            </a:pPr>
            <a:r>
              <a:rPr lang="en-US" altLang="en-US" sz="1050">
                <a:solidFill>
                  <a:srgbClr val="FFFF00"/>
                </a:solidFill>
                <a:latin typeface="Helvetica" pitchFamily="2" charset="0"/>
              </a:rPr>
              <a:t>HOW GOOD? (cont.)</a:t>
            </a:r>
            <a:endParaRPr lang="en-US" altLang="en-US" sz="1050">
              <a:solidFill>
                <a:srgbClr val="CCFFFF"/>
              </a:solidFill>
              <a:latin typeface="Helvetica" pitchFamily="2" charset="0"/>
            </a:endParaRPr>
          </a:p>
          <a:p>
            <a:pPr algn="ctr">
              <a:spcBef>
                <a:spcPct val="30000"/>
              </a:spcBef>
            </a:pPr>
            <a:r>
              <a:rPr lang="en-US" altLang="en-US" sz="1350">
                <a:solidFill>
                  <a:srgbClr val="CCFFFF"/>
                </a:solidFill>
                <a:latin typeface="Helvetica" pitchFamily="2" charset="0"/>
              </a:rPr>
              <a:t>The IPWG is making long-term comparisons in selected regions</a:t>
            </a:r>
          </a:p>
          <a:p>
            <a:pPr algn="ctr">
              <a:spcBef>
                <a:spcPct val="30000"/>
              </a:spcBef>
            </a:pPr>
            <a:r>
              <a:rPr lang="en-US" altLang="en-US" sz="1350">
                <a:solidFill>
                  <a:srgbClr val="CCFFFF"/>
                </a:solidFill>
                <a:latin typeface="Helvetica" pitchFamily="2" charset="0"/>
              </a:rPr>
              <a:t>Satellite and model vs. gauge and radar</a:t>
            </a:r>
          </a:p>
        </p:txBody>
      </p:sp>
      <p:sp>
        <p:nvSpPr>
          <p:cNvPr id="95235" name="Text Box 4">
            <a:extLst>
              <a:ext uri="{FF2B5EF4-FFF2-40B4-BE49-F238E27FC236}">
                <a16:creationId xmlns:a16="http://schemas.microsoft.com/office/drawing/2014/main" id="{7D793DE3-4FBF-A7DA-6405-A68F73B87189}"/>
              </a:ext>
            </a:extLst>
          </p:cNvPr>
          <p:cNvSpPr txBox="1">
            <a:spLocks noChangeArrowheads="1"/>
          </p:cNvSpPr>
          <p:nvPr/>
        </p:nvSpPr>
        <p:spPr bwMode="auto">
          <a:xfrm>
            <a:off x="6972301" y="4982766"/>
            <a:ext cx="10711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600">
                <a:solidFill>
                  <a:schemeClr val="bg1"/>
                </a:solidFill>
                <a:latin typeface="Arial" panose="020B0604020202020204" pitchFamily="34" charset="0"/>
              </a:rPr>
              <a:t>After Kidd; Huffman 10/10</a:t>
            </a:r>
          </a:p>
        </p:txBody>
      </p:sp>
      <p:pic>
        <p:nvPicPr>
          <p:cNvPr id="95236" name="Picture 5" descr="worldmap2">
            <a:extLst>
              <a:ext uri="{FF2B5EF4-FFF2-40B4-BE49-F238E27FC236}">
                <a16:creationId xmlns:a16="http://schemas.microsoft.com/office/drawing/2014/main" id="{9BEF7685-9681-77D7-F01B-96944EF5D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948929"/>
            <a:ext cx="6861572" cy="343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7" name="Picture 7" descr="CMORPH_verif_20070904">
            <a:extLst>
              <a:ext uri="{FF2B5EF4-FFF2-40B4-BE49-F238E27FC236}">
                <a16:creationId xmlns:a16="http://schemas.microsoft.com/office/drawing/2014/main" id="{C899147F-567E-1329-3CFC-F82D2AFC6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701404"/>
            <a:ext cx="3897142" cy="216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8" name="Picture 8" descr="ukpmir+radar">
            <a:extLst>
              <a:ext uri="{FF2B5EF4-FFF2-40B4-BE49-F238E27FC236}">
                <a16:creationId xmlns:a16="http://schemas.microsoft.com/office/drawing/2014/main" id="{6FC7F649-DFCF-3ACA-85A7-C6C2253C39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4310" y="1437085"/>
            <a:ext cx="2765822" cy="2970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9" name="Picture 9" descr="plot_stats_20_20070720_24_24_radar_nrlpmw">
            <a:extLst>
              <a:ext uri="{FF2B5EF4-FFF2-40B4-BE49-F238E27FC236}">
                <a16:creationId xmlns:a16="http://schemas.microsoft.com/office/drawing/2014/main" id="{BE12F320-1602-FA57-9D92-1820F169E3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5294" y="1382317"/>
            <a:ext cx="1944291" cy="145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90" name="Picture 10" descr="3B42RT_verif_20070918">
            <a:extLst>
              <a:ext uri="{FF2B5EF4-FFF2-40B4-BE49-F238E27FC236}">
                <a16:creationId xmlns:a16="http://schemas.microsoft.com/office/drawing/2014/main" id="{C69B9E7A-8809-3B28-2B48-0100EB289A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8262" y="209550"/>
            <a:ext cx="5229641"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92" name="Picture 12" descr="CMORPH_verif_20051231">
            <a:extLst>
              <a:ext uri="{FF2B5EF4-FFF2-40B4-BE49-F238E27FC236}">
                <a16:creationId xmlns:a16="http://schemas.microsoft.com/office/drawing/2014/main" id="{1786101A-2954-232C-6C4A-20BF75E265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60269" y="1701404"/>
            <a:ext cx="1564481"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2887"/>
                                        </p:tgtEl>
                                        <p:attrNameLst>
                                          <p:attrName>style.visibility</p:attrName>
                                        </p:attrNameLst>
                                      </p:cBhvr>
                                      <p:to>
                                        <p:strVal val="visible"/>
                                      </p:to>
                                    </p:set>
                                    <p:animEffect transition="in" filter="fade">
                                      <p:cBhvr>
                                        <p:cTn id="7" dur="1000"/>
                                        <p:tgtEl>
                                          <p:spTgt spid="1228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1000"/>
                                        <p:tgtEl>
                                          <p:spTgt spid="122887"/>
                                        </p:tgtEl>
                                      </p:cBhvr>
                                    </p:animEffect>
                                    <p:set>
                                      <p:cBhvr>
                                        <p:cTn id="12" dur="1" fill="hold">
                                          <p:stCondLst>
                                            <p:cond delay="999"/>
                                          </p:stCondLst>
                                        </p:cTn>
                                        <p:tgtEl>
                                          <p:spTgt spid="122887"/>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22888"/>
                                        </p:tgtEl>
                                        <p:attrNameLst>
                                          <p:attrName>style.visibility</p:attrName>
                                        </p:attrNameLst>
                                      </p:cBhvr>
                                      <p:to>
                                        <p:strVal val="visible"/>
                                      </p:to>
                                    </p:set>
                                    <p:animEffect transition="in" filter="fade">
                                      <p:cBhvr>
                                        <p:cTn id="17" dur="1000"/>
                                        <p:tgtEl>
                                          <p:spTgt spid="1228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xit" presetSubtype="0" fill="hold" nodeType="clickEffect">
                                  <p:stCondLst>
                                    <p:cond delay="0"/>
                                  </p:stCondLst>
                                  <p:childTnLst>
                                    <p:animEffect transition="out" filter="fade">
                                      <p:cBhvr>
                                        <p:cTn id="21" dur="1000"/>
                                        <p:tgtEl>
                                          <p:spTgt spid="122888"/>
                                        </p:tgtEl>
                                      </p:cBhvr>
                                    </p:animEffect>
                                    <p:set>
                                      <p:cBhvr>
                                        <p:cTn id="22" dur="1" fill="hold">
                                          <p:stCondLst>
                                            <p:cond delay="999"/>
                                          </p:stCondLst>
                                        </p:cTn>
                                        <p:tgtEl>
                                          <p:spTgt spid="122888"/>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122889"/>
                                        </p:tgtEl>
                                        <p:attrNameLst>
                                          <p:attrName>style.visibility</p:attrName>
                                        </p:attrNameLst>
                                      </p:cBhvr>
                                      <p:to>
                                        <p:strVal val="visible"/>
                                      </p:to>
                                    </p:set>
                                    <p:animEffect transition="in" filter="fade">
                                      <p:cBhvr>
                                        <p:cTn id="27" dur="1000"/>
                                        <p:tgtEl>
                                          <p:spTgt spid="12288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xit" presetSubtype="0" fill="hold" nodeType="clickEffect">
                                  <p:stCondLst>
                                    <p:cond delay="0"/>
                                  </p:stCondLst>
                                  <p:childTnLst>
                                    <p:animEffect transition="out" filter="fade">
                                      <p:cBhvr>
                                        <p:cTn id="31" dur="1000"/>
                                        <p:tgtEl>
                                          <p:spTgt spid="122889"/>
                                        </p:tgtEl>
                                      </p:cBhvr>
                                    </p:animEffect>
                                    <p:set>
                                      <p:cBhvr>
                                        <p:cTn id="32" dur="1" fill="hold">
                                          <p:stCondLst>
                                            <p:cond delay="999"/>
                                          </p:stCondLst>
                                        </p:cTn>
                                        <p:tgtEl>
                                          <p:spTgt spid="122889"/>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122890"/>
                                        </p:tgtEl>
                                        <p:attrNameLst>
                                          <p:attrName>style.visibility</p:attrName>
                                        </p:attrNameLst>
                                      </p:cBhvr>
                                      <p:to>
                                        <p:strVal val="visible"/>
                                      </p:to>
                                    </p:set>
                                    <p:animEffect transition="in" filter="fade">
                                      <p:cBhvr>
                                        <p:cTn id="37" dur="1000"/>
                                        <p:tgtEl>
                                          <p:spTgt spid="12289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xit" presetSubtype="0" fill="hold" nodeType="clickEffect">
                                  <p:stCondLst>
                                    <p:cond delay="0"/>
                                  </p:stCondLst>
                                  <p:childTnLst>
                                    <p:animEffect transition="out" filter="fade">
                                      <p:cBhvr>
                                        <p:cTn id="41" dur="1000"/>
                                        <p:tgtEl>
                                          <p:spTgt spid="122890"/>
                                        </p:tgtEl>
                                      </p:cBhvr>
                                    </p:animEffect>
                                    <p:set>
                                      <p:cBhvr>
                                        <p:cTn id="42" dur="1" fill="hold">
                                          <p:stCondLst>
                                            <p:cond delay="999"/>
                                          </p:stCondLst>
                                        </p:cTn>
                                        <p:tgtEl>
                                          <p:spTgt spid="122890"/>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122892"/>
                                        </p:tgtEl>
                                        <p:attrNameLst>
                                          <p:attrName>style.visibility</p:attrName>
                                        </p:attrNameLst>
                                      </p:cBhvr>
                                      <p:to>
                                        <p:strVal val="visible"/>
                                      </p:to>
                                    </p:set>
                                    <p:animEffect transition="in" filter="fade">
                                      <p:cBhvr>
                                        <p:cTn id="47" dur="1000"/>
                                        <p:tgtEl>
                                          <p:spTgt spid="1228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10-22 at 9.21.4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150" y="1543050"/>
            <a:ext cx="2933700" cy="2103204"/>
          </a:xfrm>
          <a:prstGeom prst="rect">
            <a:avLst/>
          </a:prstGeom>
        </p:spPr>
      </p:pic>
      <p:sp>
        <p:nvSpPr>
          <p:cNvPr id="6" name="TextBox 5"/>
          <p:cNvSpPr txBox="1"/>
          <p:nvPr/>
        </p:nvSpPr>
        <p:spPr>
          <a:xfrm>
            <a:off x="2042572" y="285750"/>
            <a:ext cx="5320687" cy="461665"/>
          </a:xfrm>
          <a:prstGeom prst="rect">
            <a:avLst/>
          </a:prstGeom>
          <a:noFill/>
        </p:spPr>
        <p:txBody>
          <a:bodyPr wrap="none" rtlCol="0">
            <a:spAutoFit/>
          </a:bodyPr>
          <a:lstStyle/>
          <a:p>
            <a:r>
              <a:rPr lang="en-US" dirty="0"/>
              <a:t> </a:t>
            </a:r>
            <a:r>
              <a:rPr lang="en-US" i="1" dirty="0"/>
              <a:t> Sat/Gauge Composite Climatologies</a:t>
            </a:r>
          </a:p>
        </p:txBody>
      </p:sp>
      <p:pic>
        <p:nvPicPr>
          <p:cNvPr id="2" name="Picture 1"/>
          <p:cNvPicPr>
            <a:picLocks noChangeAspect="1"/>
          </p:cNvPicPr>
          <p:nvPr/>
        </p:nvPicPr>
        <p:blipFill>
          <a:blip r:embed="rId4"/>
          <a:stretch>
            <a:fillRect/>
          </a:stretch>
        </p:blipFill>
        <p:spPr>
          <a:xfrm>
            <a:off x="1657350" y="3163252"/>
            <a:ext cx="4000500" cy="1980248"/>
          </a:xfrm>
          <a:prstGeom prst="rect">
            <a:avLst/>
          </a:prstGeom>
        </p:spPr>
      </p:pic>
      <p:pic>
        <p:nvPicPr>
          <p:cNvPr id="7" name="Picture 6">
            <a:extLst>
              <a:ext uri="{FF2B5EF4-FFF2-40B4-BE49-F238E27FC236}">
                <a16:creationId xmlns:a16="http://schemas.microsoft.com/office/drawing/2014/main" id="{78FBBBEC-2729-550F-2005-0B33FFBA9D88}"/>
              </a:ext>
            </a:extLst>
          </p:cNvPr>
          <p:cNvPicPr>
            <a:picLocks noChangeAspect="1"/>
          </p:cNvPicPr>
          <p:nvPr/>
        </p:nvPicPr>
        <p:blipFill>
          <a:blip r:embed="rId5"/>
          <a:stretch>
            <a:fillRect/>
          </a:stretch>
        </p:blipFill>
        <p:spPr>
          <a:xfrm>
            <a:off x="1485901" y="1280902"/>
            <a:ext cx="3197456" cy="1578398"/>
          </a:xfrm>
          <a:prstGeom prst="rect">
            <a:avLst/>
          </a:prstGeom>
        </p:spPr>
      </p:pic>
      <p:sp>
        <p:nvSpPr>
          <p:cNvPr id="8" name="TextBox 7">
            <a:extLst>
              <a:ext uri="{FF2B5EF4-FFF2-40B4-BE49-F238E27FC236}">
                <a16:creationId xmlns:a16="http://schemas.microsoft.com/office/drawing/2014/main" id="{E6278AF4-32E9-C91E-D32B-B39C6E10A2E9}"/>
              </a:ext>
            </a:extLst>
          </p:cNvPr>
          <p:cNvSpPr txBox="1"/>
          <p:nvPr/>
        </p:nvSpPr>
        <p:spPr>
          <a:xfrm>
            <a:off x="1657350" y="1058685"/>
            <a:ext cx="1197764" cy="230832"/>
          </a:xfrm>
          <a:prstGeom prst="rect">
            <a:avLst/>
          </a:prstGeom>
          <a:noFill/>
        </p:spPr>
        <p:txBody>
          <a:bodyPr wrap="none" rtlCol="0">
            <a:spAutoFit/>
          </a:bodyPr>
          <a:lstStyle/>
          <a:p>
            <a:r>
              <a:rPr lang="en-US" sz="900" dirty="0"/>
              <a:t>IMERG Climatology</a:t>
            </a:r>
          </a:p>
        </p:txBody>
      </p:sp>
      <p:sp>
        <p:nvSpPr>
          <p:cNvPr id="3" name="TextBox 2">
            <a:extLst>
              <a:ext uri="{FF2B5EF4-FFF2-40B4-BE49-F238E27FC236}">
                <a16:creationId xmlns:a16="http://schemas.microsoft.com/office/drawing/2014/main" id="{B8096DA5-C463-D2FB-0B72-6616339AEDC5}"/>
              </a:ext>
            </a:extLst>
          </p:cNvPr>
          <p:cNvSpPr txBox="1"/>
          <p:nvPr/>
        </p:nvSpPr>
        <p:spPr>
          <a:xfrm>
            <a:off x="6629400" y="4476750"/>
            <a:ext cx="1723549" cy="646331"/>
          </a:xfrm>
          <a:prstGeom prst="rect">
            <a:avLst/>
          </a:prstGeom>
          <a:noFill/>
        </p:spPr>
        <p:txBody>
          <a:bodyPr wrap="none" rtlCol="0">
            <a:spAutoFit/>
          </a:bodyPr>
          <a:lstStyle/>
          <a:p>
            <a:r>
              <a:rPr lang="en-US" sz="1800" dirty="0"/>
              <a:t>Kummerow,</a:t>
            </a:r>
          </a:p>
          <a:p>
            <a:r>
              <a:rPr lang="en-US" sz="1800" dirty="0"/>
              <a:t>Colorado State</a:t>
            </a:r>
          </a:p>
        </p:txBody>
      </p:sp>
    </p:spTree>
    <p:extLst>
      <p:ext uri="{BB962C8B-B14F-4D97-AF65-F5344CB8AC3E}">
        <p14:creationId xmlns:p14="http://schemas.microsoft.com/office/powerpoint/2010/main" val="268040895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07C9E4D-F58F-AD9A-4C3B-5E799FF734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4444" b="10001"/>
          <a:stretch/>
        </p:blipFill>
        <p:spPr bwMode="auto">
          <a:xfrm>
            <a:off x="2057401" y="971550"/>
            <a:ext cx="3358376"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4556B458-A869-EADA-2A3B-E0F8028A2B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556" t="90000"/>
          <a:stretch/>
        </p:blipFill>
        <p:spPr bwMode="auto">
          <a:xfrm>
            <a:off x="5543550" y="2184124"/>
            <a:ext cx="1353537" cy="800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76B6426-4614-908E-48D9-4B838F6BAE06}"/>
              </a:ext>
            </a:extLst>
          </p:cNvPr>
          <p:cNvSpPr txBox="1"/>
          <p:nvPr/>
        </p:nvSpPr>
        <p:spPr>
          <a:xfrm>
            <a:off x="2057400" y="234795"/>
            <a:ext cx="5561138" cy="461665"/>
          </a:xfrm>
          <a:prstGeom prst="rect">
            <a:avLst/>
          </a:prstGeom>
          <a:noFill/>
        </p:spPr>
        <p:txBody>
          <a:bodyPr wrap="none" rtlCol="0">
            <a:spAutoFit/>
          </a:bodyPr>
          <a:lstStyle/>
          <a:p>
            <a:r>
              <a:rPr lang="en-US" i="1" dirty="0"/>
              <a:t>Gauges do not agree on a global scale </a:t>
            </a:r>
          </a:p>
        </p:txBody>
      </p:sp>
      <p:sp>
        <p:nvSpPr>
          <p:cNvPr id="4" name="TextBox 3">
            <a:extLst>
              <a:ext uri="{FF2B5EF4-FFF2-40B4-BE49-F238E27FC236}">
                <a16:creationId xmlns:a16="http://schemas.microsoft.com/office/drawing/2014/main" id="{E7D7DD01-BF13-1470-F6FF-965188F60964}"/>
              </a:ext>
            </a:extLst>
          </p:cNvPr>
          <p:cNvSpPr txBox="1"/>
          <p:nvPr/>
        </p:nvSpPr>
        <p:spPr>
          <a:xfrm>
            <a:off x="5673819" y="4857820"/>
            <a:ext cx="2348720" cy="300082"/>
          </a:xfrm>
          <a:prstGeom prst="rect">
            <a:avLst/>
          </a:prstGeom>
          <a:noFill/>
        </p:spPr>
        <p:txBody>
          <a:bodyPr wrap="none" rtlCol="0">
            <a:spAutoFit/>
          </a:bodyPr>
          <a:lstStyle/>
          <a:p>
            <a:r>
              <a:rPr lang="en-US" sz="1350" dirty="0"/>
              <a:t>From </a:t>
            </a:r>
            <a:r>
              <a:rPr lang="en-US" sz="1350" dirty="0" err="1"/>
              <a:t>Masunaga</a:t>
            </a:r>
            <a:r>
              <a:rPr lang="en-US" sz="1350" dirty="0"/>
              <a:t> et al., 2019</a:t>
            </a:r>
          </a:p>
        </p:txBody>
      </p:sp>
      <p:pic>
        <p:nvPicPr>
          <p:cNvPr id="5" name="Picture 2">
            <a:extLst>
              <a:ext uri="{FF2B5EF4-FFF2-40B4-BE49-F238E27FC236}">
                <a16:creationId xmlns:a16="http://schemas.microsoft.com/office/drawing/2014/main" id="{CCBAB8C5-8F5B-5206-3A3F-162B015EA0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000" r="47907"/>
          <a:stretch/>
        </p:blipFill>
        <p:spPr bwMode="auto">
          <a:xfrm>
            <a:off x="5702032" y="1428750"/>
            <a:ext cx="1743383" cy="800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FE36A6-1D7B-8DA6-474C-D4A66EFB9571}"/>
              </a:ext>
            </a:extLst>
          </p:cNvPr>
          <p:cNvSpPr txBox="1"/>
          <p:nvPr/>
        </p:nvSpPr>
        <p:spPr>
          <a:xfrm>
            <a:off x="3543301" y="833050"/>
            <a:ext cx="665567" cy="300082"/>
          </a:xfrm>
          <a:prstGeom prst="rect">
            <a:avLst/>
          </a:prstGeom>
          <a:noFill/>
        </p:spPr>
        <p:txBody>
          <a:bodyPr wrap="none" rtlCol="0">
            <a:spAutoFit/>
          </a:bodyPr>
          <a:lstStyle/>
          <a:p>
            <a:r>
              <a:rPr lang="en-US" sz="1350" dirty="0"/>
              <a:t>Mean </a:t>
            </a:r>
          </a:p>
        </p:txBody>
      </p:sp>
      <p:sp>
        <p:nvSpPr>
          <p:cNvPr id="7" name="TextBox 6">
            <a:extLst>
              <a:ext uri="{FF2B5EF4-FFF2-40B4-BE49-F238E27FC236}">
                <a16:creationId xmlns:a16="http://schemas.microsoft.com/office/drawing/2014/main" id="{5FAC7900-CCAA-E182-73AB-E599137FF1E0}"/>
              </a:ext>
            </a:extLst>
          </p:cNvPr>
          <p:cNvSpPr txBox="1"/>
          <p:nvPr/>
        </p:nvSpPr>
        <p:spPr>
          <a:xfrm>
            <a:off x="2914651" y="2571750"/>
            <a:ext cx="2079415" cy="300082"/>
          </a:xfrm>
          <a:prstGeom prst="rect">
            <a:avLst/>
          </a:prstGeom>
          <a:noFill/>
        </p:spPr>
        <p:txBody>
          <a:bodyPr wrap="none" rtlCol="0">
            <a:spAutoFit/>
          </a:bodyPr>
          <a:lstStyle/>
          <a:p>
            <a:r>
              <a:rPr lang="en-US" sz="1350" dirty="0"/>
              <a:t>Extreme (99</a:t>
            </a:r>
            <a:r>
              <a:rPr lang="en-US" sz="1350" baseline="30000" dirty="0"/>
              <a:t>th</a:t>
            </a:r>
            <a:r>
              <a:rPr lang="en-US" sz="1350" dirty="0"/>
              <a:t> percentile)</a:t>
            </a:r>
          </a:p>
        </p:txBody>
      </p:sp>
      <p:sp>
        <p:nvSpPr>
          <p:cNvPr id="8" name="TextBox 7">
            <a:extLst>
              <a:ext uri="{FF2B5EF4-FFF2-40B4-BE49-F238E27FC236}">
                <a16:creationId xmlns:a16="http://schemas.microsoft.com/office/drawing/2014/main" id="{358C7FA3-CA2C-9944-EF3D-EDFE5EDB3C8E}"/>
              </a:ext>
            </a:extLst>
          </p:cNvPr>
          <p:cNvSpPr txBox="1"/>
          <p:nvPr/>
        </p:nvSpPr>
        <p:spPr>
          <a:xfrm>
            <a:off x="6629400" y="4019550"/>
            <a:ext cx="1723549" cy="646331"/>
          </a:xfrm>
          <a:prstGeom prst="rect">
            <a:avLst/>
          </a:prstGeom>
          <a:noFill/>
        </p:spPr>
        <p:txBody>
          <a:bodyPr wrap="none" rtlCol="0">
            <a:spAutoFit/>
          </a:bodyPr>
          <a:lstStyle/>
          <a:p>
            <a:r>
              <a:rPr lang="en-US" sz="1800" dirty="0"/>
              <a:t>Kummerow,</a:t>
            </a:r>
          </a:p>
          <a:p>
            <a:r>
              <a:rPr lang="en-US" sz="1800" dirty="0"/>
              <a:t>Colorado State</a:t>
            </a:r>
          </a:p>
        </p:txBody>
      </p:sp>
    </p:spTree>
    <p:extLst>
      <p:ext uri="{BB962C8B-B14F-4D97-AF65-F5344CB8AC3E}">
        <p14:creationId xmlns:p14="http://schemas.microsoft.com/office/powerpoint/2010/main" val="311729185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857500" y="228600"/>
            <a:ext cx="4229100" cy="571500"/>
          </a:xfrm>
        </p:spPr>
        <p:txBody>
          <a:bodyPr/>
          <a:lstStyle/>
          <a:p>
            <a:pPr eaLnBrk="1" hangingPunct="1"/>
            <a:r>
              <a:rPr lang="en-US" sz="2400" i="1" dirty="0">
                <a:solidFill>
                  <a:schemeClr val="tx1"/>
                </a:solidFill>
              </a:rPr>
              <a:t>Satellite Rainfall</a:t>
            </a:r>
            <a:endParaRPr lang="en-US" sz="2400" dirty="0">
              <a:solidFill>
                <a:schemeClr val="tx1"/>
              </a:solidFill>
            </a:endParaRPr>
          </a:p>
        </p:txBody>
      </p:sp>
      <p:sp>
        <p:nvSpPr>
          <p:cNvPr id="17411" name="Rectangle 3"/>
          <p:cNvSpPr>
            <a:spLocks noGrp="1" noChangeArrowheads="1"/>
          </p:cNvSpPr>
          <p:nvPr>
            <p:ph type="body" idx="1"/>
          </p:nvPr>
        </p:nvSpPr>
        <p:spPr>
          <a:xfrm>
            <a:off x="1714500" y="1028700"/>
            <a:ext cx="5943600" cy="1714500"/>
          </a:xfrm>
        </p:spPr>
        <p:txBody>
          <a:bodyPr/>
          <a:lstStyle/>
          <a:p>
            <a:pPr marL="0" indent="0" algn="ctr" eaLnBrk="1" hangingPunct="1">
              <a:lnSpc>
                <a:spcPct val="90000"/>
              </a:lnSpc>
              <a:buNone/>
            </a:pPr>
            <a:endParaRPr lang="en-US" sz="1350" i="1" dirty="0"/>
          </a:p>
          <a:p>
            <a:pPr eaLnBrk="1" hangingPunct="1">
              <a:lnSpc>
                <a:spcPct val="90000"/>
              </a:lnSpc>
              <a:buFont typeface="Wingdings" pitchFamily="-107" charset="2"/>
              <a:buChar char="Ø"/>
            </a:pPr>
            <a:r>
              <a:rPr lang="en-US" sz="1500" i="1" dirty="0"/>
              <a:t>Microwave are superior to VIS/IR for instantaneous rain</a:t>
            </a:r>
          </a:p>
          <a:p>
            <a:pPr eaLnBrk="1" hangingPunct="1">
              <a:lnSpc>
                <a:spcPct val="90000"/>
              </a:lnSpc>
              <a:buFont typeface="Wingdings" pitchFamily="-107" charset="2"/>
              <a:buChar char="Ø"/>
            </a:pPr>
            <a:r>
              <a:rPr lang="en-US" sz="1500" i="1" dirty="0"/>
              <a:t>IR estimates fare better in daily/monthly accumulation due to superior sampling and short autocorrelation times of precipitation</a:t>
            </a:r>
          </a:p>
          <a:p>
            <a:pPr eaLnBrk="1" hangingPunct="1">
              <a:lnSpc>
                <a:spcPct val="90000"/>
              </a:lnSpc>
              <a:buFont typeface="Wingdings" pitchFamily="-107" charset="2"/>
              <a:buChar char="Ø"/>
            </a:pPr>
            <a:r>
              <a:rPr lang="en-US" sz="1500" i="1" dirty="0"/>
              <a:t> Merged products blend the strengths and are the most used today. Existing products are all constructed very similarly </a:t>
            </a:r>
          </a:p>
          <a:p>
            <a:pPr eaLnBrk="1" hangingPunct="1">
              <a:lnSpc>
                <a:spcPct val="90000"/>
              </a:lnSpc>
              <a:buFont typeface="Wingdings" pitchFamily="-107" charset="2"/>
              <a:buChar char="Ø"/>
            </a:pPr>
            <a:r>
              <a:rPr lang="en-US" sz="1500" i="1" dirty="0"/>
              <a:t>Products use gauge adjustments if time permits</a:t>
            </a:r>
          </a:p>
          <a:p>
            <a:pPr eaLnBrk="1" hangingPunct="1">
              <a:lnSpc>
                <a:spcPct val="90000"/>
              </a:lnSpc>
              <a:buFont typeface="Wingdings" pitchFamily="-107" charset="2"/>
              <a:buChar char="Ø"/>
            </a:pPr>
            <a:endParaRPr lang="en-US" sz="1350" i="1" dirty="0"/>
          </a:p>
          <a:p>
            <a:pPr eaLnBrk="1" hangingPunct="1">
              <a:lnSpc>
                <a:spcPct val="90000"/>
              </a:lnSpc>
              <a:buFont typeface="Wingdings" pitchFamily="-107" charset="2"/>
              <a:buChar char="Ø"/>
            </a:pPr>
            <a:endParaRPr lang="en-US" sz="1350" dirty="0"/>
          </a:p>
        </p:txBody>
      </p:sp>
      <p:sp>
        <p:nvSpPr>
          <p:cNvPr id="2" name="Rectangle 1"/>
          <p:cNvSpPr/>
          <p:nvPr/>
        </p:nvSpPr>
        <p:spPr>
          <a:xfrm>
            <a:off x="2171700" y="3143250"/>
            <a:ext cx="4457700" cy="1339982"/>
          </a:xfrm>
          <a:prstGeom prst="rect">
            <a:avLst/>
          </a:prstGeom>
        </p:spPr>
        <p:txBody>
          <a:bodyPr wrap="square">
            <a:spAutoFit/>
          </a:bodyPr>
          <a:lstStyle/>
          <a:p>
            <a:pPr eaLnBrk="1" hangingPunct="1">
              <a:lnSpc>
                <a:spcPct val="90000"/>
              </a:lnSpc>
            </a:pPr>
            <a:r>
              <a:rPr lang="en-US" sz="1500" i="1" dirty="0"/>
              <a:t>Gauge adjustments need robust statistics to avoid numerical instabilities.  This limits how quickly one can adjust.</a:t>
            </a:r>
          </a:p>
          <a:p>
            <a:pPr eaLnBrk="1" hangingPunct="1">
              <a:lnSpc>
                <a:spcPct val="90000"/>
              </a:lnSpc>
              <a:buFont typeface="Wingdings" pitchFamily="-107" charset="2"/>
              <a:buChar char="Ø"/>
            </a:pPr>
            <a:endParaRPr lang="en-US" sz="1500" i="1" dirty="0"/>
          </a:p>
          <a:p>
            <a:pPr eaLnBrk="1" hangingPunct="1">
              <a:lnSpc>
                <a:spcPct val="90000"/>
              </a:lnSpc>
            </a:pPr>
            <a:r>
              <a:rPr lang="en-US" sz="1500" i="1" dirty="0"/>
              <a:t>Without gauges, products tend to be only as good as microwave foundation.  </a:t>
            </a:r>
          </a:p>
        </p:txBody>
      </p:sp>
      <p:sp>
        <p:nvSpPr>
          <p:cNvPr id="6" name="Rectangle 5"/>
          <p:cNvSpPr/>
          <p:nvPr/>
        </p:nvSpPr>
        <p:spPr bwMode="auto">
          <a:xfrm>
            <a:off x="2114550" y="3086100"/>
            <a:ext cx="4629150" cy="1485900"/>
          </a:xfrm>
          <a:prstGeom prst="rect">
            <a:avLst/>
          </a:prstGeom>
          <a:noFill/>
          <a:ln w="38100" cap="flat" cmpd="sng" algn="ctr">
            <a:solidFill>
              <a:srgbClr val="660066"/>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a:endParaRPr lang="en-US" sz="1800">
              <a:latin typeface="Arial" pitchFamily="-105" charset="0"/>
              <a:ea typeface="ＭＳ Ｐゴシック" pitchFamily="-105" charset="-128"/>
              <a:cs typeface="ＭＳ Ｐゴシック" pitchFamily="-105" charset="-128"/>
            </a:endParaRPr>
          </a:p>
        </p:txBody>
      </p:sp>
      <p:sp>
        <p:nvSpPr>
          <p:cNvPr id="3" name="TextBox 2">
            <a:extLst>
              <a:ext uri="{FF2B5EF4-FFF2-40B4-BE49-F238E27FC236}">
                <a16:creationId xmlns:a16="http://schemas.microsoft.com/office/drawing/2014/main" id="{6CC9A48E-E9BC-BED9-7E28-F6B86B4279A2}"/>
              </a:ext>
            </a:extLst>
          </p:cNvPr>
          <p:cNvSpPr txBox="1"/>
          <p:nvPr/>
        </p:nvSpPr>
        <p:spPr>
          <a:xfrm>
            <a:off x="7191851" y="4248150"/>
            <a:ext cx="1723549" cy="646331"/>
          </a:xfrm>
          <a:prstGeom prst="rect">
            <a:avLst/>
          </a:prstGeom>
          <a:noFill/>
        </p:spPr>
        <p:txBody>
          <a:bodyPr wrap="none" rtlCol="0">
            <a:spAutoFit/>
          </a:bodyPr>
          <a:lstStyle/>
          <a:p>
            <a:r>
              <a:rPr lang="en-US" sz="1800" dirty="0"/>
              <a:t>Kummerow,</a:t>
            </a:r>
          </a:p>
          <a:p>
            <a:r>
              <a:rPr lang="en-US" sz="1800" dirty="0"/>
              <a:t>Colorado State</a:t>
            </a:r>
          </a:p>
        </p:txBody>
      </p:sp>
    </p:spTree>
    <p:extLst>
      <p:ext uri="{BB962C8B-B14F-4D97-AF65-F5344CB8AC3E}">
        <p14:creationId xmlns:p14="http://schemas.microsoft.com/office/powerpoint/2010/main" val="358963592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1026"/>
          <p:cNvSpPr txBox="1">
            <a:spLocks noChangeArrowheads="1"/>
          </p:cNvSpPr>
          <p:nvPr/>
        </p:nvSpPr>
        <p:spPr bwMode="auto">
          <a:xfrm>
            <a:off x="1247775" y="116682"/>
            <a:ext cx="2171700" cy="18966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tabLst>
                <a:tab pos="342900" algn="l"/>
              </a:tabLst>
              <a:defRPr sz="2400">
                <a:solidFill>
                  <a:schemeClr val="tx1"/>
                </a:solidFill>
                <a:latin typeface="Helvetica" charset="0"/>
                <a:ea typeface="ＭＳ Ｐゴシック" charset="0"/>
                <a:cs typeface="ＭＳ Ｐゴシック" charset="0"/>
              </a:defRPr>
            </a:lvl1pPr>
            <a:lvl2pPr marL="742950" indent="-285750">
              <a:tabLst>
                <a:tab pos="342900" algn="l"/>
              </a:tabLst>
              <a:defRPr sz="2400">
                <a:solidFill>
                  <a:schemeClr val="tx1"/>
                </a:solidFill>
                <a:latin typeface="Helvetica" charset="0"/>
                <a:ea typeface="ＭＳ Ｐゴシック" charset="0"/>
              </a:defRPr>
            </a:lvl2pPr>
            <a:lvl3pPr marL="1143000" indent="-228600">
              <a:tabLst>
                <a:tab pos="342900" algn="l"/>
              </a:tabLst>
              <a:defRPr sz="2400">
                <a:solidFill>
                  <a:schemeClr val="tx1"/>
                </a:solidFill>
                <a:latin typeface="Helvetica" charset="0"/>
                <a:ea typeface="ＭＳ Ｐゴシック" charset="0"/>
              </a:defRPr>
            </a:lvl3pPr>
            <a:lvl4pPr marL="1600200" indent="-228600">
              <a:tabLst>
                <a:tab pos="342900" algn="l"/>
              </a:tabLst>
              <a:defRPr sz="2400">
                <a:solidFill>
                  <a:schemeClr val="tx1"/>
                </a:solidFill>
                <a:latin typeface="Helvetica" charset="0"/>
                <a:ea typeface="ＭＳ Ｐゴシック" charset="0"/>
              </a:defRPr>
            </a:lvl4pPr>
            <a:lvl5pPr marL="2057400" indent="-228600">
              <a:tabLst>
                <a:tab pos="342900" algn="l"/>
              </a:tabLst>
              <a:defRPr sz="2400">
                <a:solidFill>
                  <a:schemeClr val="tx1"/>
                </a:solidFill>
                <a:latin typeface="Helvetica" charset="0"/>
                <a:ea typeface="ＭＳ Ｐゴシック" charset="0"/>
              </a:defRPr>
            </a:lvl5pPr>
            <a:lvl6pPr marL="2514600" indent="-228600" eaLnBrk="0" fontAlgn="base" hangingPunct="0">
              <a:spcBef>
                <a:spcPct val="0"/>
              </a:spcBef>
              <a:spcAft>
                <a:spcPct val="0"/>
              </a:spcAft>
              <a:tabLst>
                <a:tab pos="342900" algn="l"/>
              </a:tabLst>
              <a:defRPr sz="2400">
                <a:solidFill>
                  <a:schemeClr val="tx1"/>
                </a:solidFill>
                <a:latin typeface="Helvetica" charset="0"/>
                <a:ea typeface="ＭＳ Ｐゴシック" charset="0"/>
              </a:defRPr>
            </a:lvl6pPr>
            <a:lvl7pPr marL="2971800" indent="-228600" eaLnBrk="0" fontAlgn="base" hangingPunct="0">
              <a:spcBef>
                <a:spcPct val="0"/>
              </a:spcBef>
              <a:spcAft>
                <a:spcPct val="0"/>
              </a:spcAft>
              <a:tabLst>
                <a:tab pos="342900" algn="l"/>
              </a:tabLst>
              <a:defRPr sz="2400">
                <a:solidFill>
                  <a:schemeClr val="tx1"/>
                </a:solidFill>
                <a:latin typeface="Helvetica" charset="0"/>
                <a:ea typeface="ＭＳ Ｐゴシック" charset="0"/>
              </a:defRPr>
            </a:lvl7pPr>
            <a:lvl8pPr marL="3429000" indent="-228600" eaLnBrk="0" fontAlgn="base" hangingPunct="0">
              <a:spcBef>
                <a:spcPct val="0"/>
              </a:spcBef>
              <a:spcAft>
                <a:spcPct val="0"/>
              </a:spcAft>
              <a:tabLst>
                <a:tab pos="342900" algn="l"/>
              </a:tabLst>
              <a:defRPr sz="2400">
                <a:solidFill>
                  <a:schemeClr val="tx1"/>
                </a:solidFill>
                <a:latin typeface="Helvetica" charset="0"/>
                <a:ea typeface="ＭＳ Ｐゴシック" charset="0"/>
              </a:defRPr>
            </a:lvl8pPr>
            <a:lvl9pPr marL="3886200" indent="-228600" eaLnBrk="0" fontAlgn="base" hangingPunct="0">
              <a:spcBef>
                <a:spcPct val="0"/>
              </a:spcBef>
              <a:spcAft>
                <a:spcPct val="0"/>
              </a:spcAft>
              <a:tabLst>
                <a:tab pos="342900" algn="l"/>
              </a:tabLst>
              <a:defRPr sz="2400">
                <a:solidFill>
                  <a:schemeClr val="tx1"/>
                </a:solidFill>
                <a:latin typeface="Helvetica" charset="0"/>
                <a:ea typeface="ＭＳ Ｐゴシック" charset="0"/>
              </a:defRPr>
            </a:lvl9pPr>
          </a:lstStyle>
          <a:p>
            <a:pPr>
              <a:spcBef>
                <a:spcPct val="50000"/>
              </a:spcBef>
            </a:pPr>
            <a:r>
              <a:rPr lang="en-US" sz="1350" b="1" dirty="0"/>
              <a:t>1.	INTRODUCTION – </a:t>
            </a:r>
            <a:r>
              <a:rPr lang="en-US" sz="1350" b="1" dirty="0" err="1"/>
              <a:t>Decorrelation</a:t>
            </a:r>
            <a:r>
              <a:rPr lang="en-US" sz="1350" b="1" dirty="0"/>
              <a:t> distance</a:t>
            </a:r>
            <a:endParaRPr lang="en-US" sz="1350" dirty="0"/>
          </a:p>
          <a:p>
            <a:pPr>
              <a:spcBef>
                <a:spcPct val="50000"/>
              </a:spcBef>
            </a:pPr>
            <a:r>
              <a:rPr lang="en-US" sz="1350" dirty="0">
                <a:solidFill>
                  <a:srgbClr val="0000FF"/>
                </a:solidFill>
              </a:rPr>
              <a:t>Rainfall for DC area, July 1994</a:t>
            </a:r>
          </a:p>
          <a:p>
            <a:pPr>
              <a:spcBef>
                <a:spcPts val="300"/>
              </a:spcBef>
              <a:tabLst>
                <a:tab pos="209550" algn="l"/>
              </a:tabLst>
            </a:pPr>
            <a:r>
              <a:rPr lang="en-US" sz="1350" dirty="0">
                <a:solidFill>
                  <a:srgbClr val="008000"/>
                </a:solidFill>
              </a:rPr>
              <a:t>•	Convective rain has 	very short correlation 	distances – even for a 	month</a:t>
            </a:r>
          </a:p>
        </p:txBody>
      </p:sp>
      <p:pic>
        <p:nvPicPr>
          <p:cNvPr id="19458" name="Picture 1028" descr="dc_balt_rain.9407.jpg                                          00011AF8Macintosh HD                   ABA781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550" y="434578"/>
            <a:ext cx="4743450" cy="43660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8059229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2">
            <a:extLst>
              <a:ext uri="{FF2B5EF4-FFF2-40B4-BE49-F238E27FC236}">
                <a16:creationId xmlns:a16="http://schemas.microsoft.com/office/drawing/2014/main" id="{6DBC6EE9-6A38-CF27-E434-4CAB8B8A1A4E}"/>
              </a:ext>
            </a:extLst>
          </p:cNvPr>
          <p:cNvSpPr txBox="1">
            <a:spLocks noChangeArrowheads="1"/>
          </p:cNvSpPr>
          <p:nvPr/>
        </p:nvSpPr>
        <p:spPr bwMode="auto">
          <a:xfrm>
            <a:off x="1257300" y="114300"/>
            <a:ext cx="6362700" cy="4712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tabLst>
                <a:tab pos="342900" algn="l"/>
              </a:tabLst>
              <a:defRPr sz="2400">
                <a:solidFill>
                  <a:schemeClr val="tx1"/>
                </a:solidFill>
                <a:latin typeface="Times" pitchFamily="2" charset="0"/>
                <a:ea typeface="ＭＳ Ｐゴシック" panose="020B0600070205080204" pitchFamily="34" charset="-128"/>
              </a:defRPr>
            </a:lvl1pPr>
            <a:lvl2pPr marL="742950" indent="-285750">
              <a:tabLst>
                <a:tab pos="342900" algn="l"/>
              </a:tabLst>
              <a:defRPr sz="2400">
                <a:solidFill>
                  <a:schemeClr val="tx1"/>
                </a:solidFill>
                <a:latin typeface="Times" pitchFamily="2" charset="0"/>
                <a:ea typeface="ＭＳ Ｐゴシック" panose="020B0600070205080204" pitchFamily="34" charset="-128"/>
              </a:defRPr>
            </a:lvl2pPr>
            <a:lvl3pPr marL="1143000" indent="-228600">
              <a:tabLst>
                <a:tab pos="342900" algn="l"/>
              </a:tabLst>
              <a:defRPr sz="2400">
                <a:solidFill>
                  <a:schemeClr val="tx1"/>
                </a:solidFill>
                <a:latin typeface="Times" pitchFamily="2" charset="0"/>
                <a:ea typeface="ＭＳ Ｐゴシック" panose="020B0600070205080204" pitchFamily="34" charset="-128"/>
              </a:defRPr>
            </a:lvl3pPr>
            <a:lvl4pPr marL="1600200" indent="-228600">
              <a:tabLst>
                <a:tab pos="342900" algn="l"/>
              </a:tabLst>
              <a:defRPr sz="2400">
                <a:solidFill>
                  <a:schemeClr val="tx1"/>
                </a:solidFill>
                <a:latin typeface="Times" pitchFamily="2" charset="0"/>
                <a:ea typeface="ＭＳ Ｐゴシック" panose="020B0600070205080204" pitchFamily="34" charset="-128"/>
              </a:defRPr>
            </a:lvl4pPr>
            <a:lvl5pPr marL="2057400" indent="-228600">
              <a:tabLst>
                <a:tab pos="342900" algn="l"/>
              </a:tabLst>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tabLst>
                <a:tab pos="342900" algn="l"/>
              </a:tabLs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tabLst>
                <a:tab pos="342900" algn="l"/>
              </a:tabLs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tabLst>
                <a:tab pos="342900" algn="l"/>
              </a:tabLs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tabLst>
                <a:tab pos="342900" algn="l"/>
              </a:tabLst>
              <a:defRPr sz="2400">
                <a:solidFill>
                  <a:schemeClr val="tx1"/>
                </a:solidFill>
                <a:latin typeface="Times" pitchFamily="2" charset="0"/>
                <a:ea typeface="ＭＳ Ｐゴシック" panose="020B0600070205080204" pitchFamily="34" charset="-128"/>
              </a:defRPr>
            </a:lvl9pPr>
          </a:lstStyle>
          <a:p>
            <a:pPr>
              <a:spcBef>
                <a:spcPct val="50000"/>
              </a:spcBef>
            </a:pPr>
            <a:r>
              <a:rPr lang="en-US" altLang="en-US" sz="1350" b="1" dirty="0">
                <a:solidFill>
                  <a:srgbClr val="000000"/>
                </a:solidFill>
                <a:latin typeface="Helvetica" pitchFamily="2" charset="0"/>
              </a:rPr>
              <a:t>INTRODUCTION – Instrumental errors….</a:t>
            </a:r>
            <a:r>
              <a:rPr lang="en-US" altLang="en-US" sz="1350" b="1" dirty="0">
                <a:solidFill>
                  <a:srgbClr val="FF0000"/>
                </a:solidFill>
                <a:latin typeface="Helvetica" pitchFamily="2" charset="0"/>
              </a:rPr>
              <a:t>Every measurement has errors!</a:t>
            </a:r>
          </a:p>
          <a:p>
            <a:pPr>
              <a:spcBef>
                <a:spcPct val="50000"/>
              </a:spcBef>
            </a:pPr>
            <a:r>
              <a:rPr lang="en-US" altLang="en-US" sz="1350" b="1" dirty="0">
                <a:solidFill>
                  <a:srgbClr val="0000FF"/>
                </a:solidFill>
                <a:latin typeface="Helvetica" pitchFamily="2" charset="0"/>
              </a:rPr>
              <a:t>All</a:t>
            </a:r>
            <a:r>
              <a:rPr lang="en-US" altLang="en-US" sz="1350" dirty="0">
                <a:solidFill>
                  <a:srgbClr val="0000FF"/>
                </a:solidFill>
                <a:latin typeface="Helvetica" pitchFamily="2" charset="0"/>
              </a:rPr>
              <a:t> instruments have characteristic errors:</a:t>
            </a:r>
          </a:p>
          <a:p>
            <a:pPr>
              <a:spcBef>
                <a:spcPts val="300"/>
              </a:spcBef>
            </a:pPr>
            <a:r>
              <a:rPr lang="en-US" altLang="en-US" sz="1350" dirty="0">
                <a:solidFill>
                  <a:srgbClr val="008000"/>
                </a:solidFill>
                <a:latin typeface="Helvetica" pitchFamily="2" charset="0"/>
              </a:rPr>
              <a:t>•	</a:t>
            </a:r>
            <a:r>
              <a:rPr lang="en-US" altLang="en-US" sz="1350" dirty="0" err="1">
                <a:solidFill>
                  <a:srgbClr val="008000"/>
                </a:solidFill>
                <a:latin typeface="Helvetica" pitchFamily="2" charset="0"/>
              </a:rPr>
              <a:t>Raingauge</a:t>
            </a:r>
            <a:endParaRPr lang="en-US" altLang="en-US" sz="1350" dirty="0">
              <a:solidFill>
                <a:srgbClr val="008000"/>
              </a:solidFill>
              <a:latin typeface="Helvetica" pitchFamily="2" charset="0"/>
            </a:endParaRPr>
          </a:p>
          <a:p>
            <a:r>
              <a:rPr lang="en-US" altLang="en-US" sz="1350" dirty="0">
                <a:solidFill>
                  <a:srgbClr val="990099"/>
                </a:solidFill>
                <a:latin typeface="Helvetica" pitchFamily="2" charset="0"/>
              </a:rPr>
              <a:t>	wind losses</a:t>
            </a:r>
          </a:p>
          <a:p>
            <a:r>
              <a:rPr lang="en-US" altLang="en-US" sz="1350" dirty="0">
                <a:solidFill>
                  <a:srgbClr val="990099"/>
                </a:solidFill>
                <a:latin typeface="Helvetica" pitchFamily="2" charset="0"/>
              </a:rPr>
              <a:t>	splashing</a:t>
            </a:r>
          </a:p>
          <a:p>
            <a:r>
              <a:rPr lang="en-US" altLang="en-US" sz="1350" dirty="0">
                <a:solidFill>
                  <a:srgbClr val="990099"/>
                </a:solidFill>
                <a:latin typeface="Helvetica" pitchFamily="2" charset="0"/>
              </a:rPr>
              <a:t>	evaporation</a:t>
            </a:r>
          </a:p>
          <a:p>
            <a:r>
              <a:rPr lang="en-US" altLang="en-US" sz="1350" dirty="0">
                <a:solidFill>
                  <a:srgbClr val="990099"/>
                </a:solidFill>
                <a:latin typeface="Helvetica" pitchFamily="2" charset="0"/>
              </a:rPr>
              <a:t>	side-wetting</a:t>
            </a:r>
          </a:p>
          <a:p>
            <a:r>
              <a:rPr lang="en-US" altLang="en-US" sz="1350" dirty="0">
                <a:solidFill>
                  <a:srgbClr val="990099"/>
                </a:solidFill>
                <a:latin typeface="Helvetica" pitchFamily="2" charset="0"/>
              </a:rPr>
              <a:t>	interpolation</a:t>
            </a:r>
          </a:p>
          <a:p>
            <a:pPr>
              <a:spcBef>
                <a:spcPts val="300"/>
              </a:spcBef>
            </a:pPr>
            <a:r>
              <a:rPr lang="en-US" altLang="en-US" sz="1350" dirty="0">
                <a:solidFill>
                  <a:srgbClr val="008000"/>
                </a:solidFill>
                <a:latin typeface="Helvetica" pitchFamily="2" charset="0"/>
              </a:rPr>
              <a:t>•	Radar</a:t>
            </a:r>
          </a:p>
          <a:p>
            <a:r>
              <a:rPr lang="en-US" altLang="en-US" sz="1350" dirty="0">
                <a:solidFill>
                  <a:srgbClr val="990099"/>
                </a:solidFill>
                <a:latin typeface="Helvetica" pitchFamily="2" charset="0"/>
              </a:rPr>
              <a:t>	raindrop population changes</a:t>
            </a:r>
          </a:p>
          <a:p>
            <a:r>
              <a:rPr lang="en-US" altLang="en-US" sz="1350" dirty="0">
                <a:solidFill>
                  <a:srgbClr val="990099"/>
                </a:solidFill>
                <a:latin typeface="Helvetica" pitchFamily="2" charset="0"/>
              </a:rPr>
              <a:t>	anomalous propagation</a:t>
            </a:r>
          </a:p>
          <a:p>
            <a:r>
              <a:rPr lang="en-US" altLang="en-US" sz="1350" dirty="0">
                <a:solidFill>
                  <a:srgbClr val="990099"/>
                </a:solidFill>
                <a:latin typeface="Helvetica" pitchFamily="2" charset="0"/>
              </a:rPr>
              <a:t>	beam blockage by surface features</a:t>
            </a:r>
          </a:p>
          <a:p>
            <a:r>
              <a:rPr lang="en-US" altLang="en-US" sz="1350" dirty="0">
                <a:solidFill>
                  <a:srgbClr val="990099"/>
                </a:solidFill>
                <a:latin typeface="Helvetica" pitchFamily="2" charset="0"/>
              </a:rPr>
              <a:t>	sidelobes</a:t>
            </a:r>
          </a:p>
          <a:p>
            <a:pPr>
              <a:spcBef>
                <a:spcPts val="300"/>
              </a:spcBef>
            </a:pPr>
            <a:r>
              <a:rPr lang="en-US" altLang="en-US" sz="1350" dirty="0">
                <a:solidFill>
                  <a:srgbClr val="008000"/>
                </a:solidFill>
                <a:latin typeface="Helvetica" pitchFamily="2" charset="0"/>
              </a:rPr>
              <a:t>•	Satellite</a:t>
            </a:r>
          </a:p>
          <a:p>
            <a:r>
              <a:rPr lang="en-US" altLang="en-US" sz="1350" dirty="0">
                <a:solidFill>
                  <a:srgbClr val="990099"/>
                </a:solidFill>
                <a:latin typeface="Helvetica" pitchFamily="2" charset="0"/>
              </a:rPr>
              <a:t>	physical retrieval errors</a:t>
            </a:r>
          </a:p>
          <a:p>
            <a:r>
              <a:rPr lang="en-US" altLang="en-US" sz="1350" dirty="0">
                <a:solidFill>
                  <a:srgbClr val="990099"/>
                </a:solidFill>
                <a:latin typeface="Helvetica" pitchFamily="2" charset="0"/>
              </a:rPr>
              <a:t>	beam-filling errors</a:t>
            </a:r>
          </a:p>
          <a:p>
            <a:r>
              <a:rPr lang="en-US" altLang="en-US" sz="1350" dirty="0">
                <a:solidFill>
                  <a:srgbClr val="990099"/>
                </a:solidFill>
                <a:latin typeface="Helvetica" pitchFamily="2" charset="0"/>
              </a:rPr>
              <a:t>	time-sampling</a:t>
            </a:r>
          </a:p>
          <a:p>
            <a:pPr>
              <a:spcBef>
                <a:spcPts val="300"/>
              </a:spcBef>
            </a:pPr>
            <a:r>
              <a:rPr lang="en-US" altLang="en-US" sz="1350" dirty="0">
                <a:solidFill>
                  <a:srgbClr val="008000"/>
                </a:solidFill>
                <a:latin typeface="Helvetica" pitchFamily="2" charset="0"/>
              </a:rPr>
              <a:t>•	Numerical prediction models</a:t>
            </a:r>
          </a:p>
          <a:p>
            <a:r>
              <a:rPr lang="en-US" altLang="en-US" sz="1350" dirty="0">
                <a:solidFill>
                  <a:srgbClr val="990099"/>
                </a:solidFill>
                <a:latin typeface="Helvetica" pitchFamily="2" charset="0"/>
              </a:rPr>
              <a:t>	computational approximations</a:t>
            </a:r>
          </a:p>
          <a:p>
            <a:r>
              <a:rPr lang="en-US" altLang="en-US" sz="1350" dirty="0">
                <a:solidFill>
                  <a:srgbClr val="990099"/>
                </a:solidFill>
                <a:latin typeface="Helvetica" pitchFamily="2" charset="0"/>
              </a:rPr>
              <a:t>	initialization errors</a:t>
            </a:r>
          </a:p>
          <a:p>
            <a:r>
              <a:rPr lang="en-US" altLang="en-US" sz="1350" dirty="0">
                <a:solidFill>
                  <a:srgbClr val="990099"/>
                </a:solidFill>
                <a:latin typeface="Helvetica" pitchFamily="2" charset="0"/>
              </a:rPr>
              <a:t>	errors in other parts of the computation</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C400D-35AC-835C-1040-06AB2CE8339D}"/>
              </a:ext>
            </a:extLst>
          </p:cNvPr>
          <p:cNvSpPr>
            <a:spLocks noGrp="1"/>
          </p:cNvSpPr>
          <p:nvPr>
            <p:ph type="title"/>
          </p:nvPr>
        </p:nvSpPr>
        <p:spPr>
          <a:xfrm>
            <a:off x="1684735" y="3836194"/>
            <a:ext cx="5829300" cy="1021556"/>
          </a:xfrm>
        </p:spPr>
        <p:txBody>
          <a:bodyPr/>
          <a:lstStyle/>
          <a:p>
            <a:pPr>
              <a:defRPr/>
            </a:pPr>
            <a:r>
              <a:rPr lang="en-US" sz="2800" dirty="0"/>
              <a:t>Rain gauge</a:t>
            </a:r>
          </a:p>
        </p:txBody>
      </p:sp>
      <p:pic>
        <p:nvPicPr>
          <p:cNvPr id="111618" name="Picture 3" descr="srg3.jpg">
            <a:extLst>
              <a:ext uri="{FF2B5EF4-FFF2-40B4-BE49-F238E27FC236}">
                <a16:creationId xmlns:a16="http://schemas.microsoft.com/office/drawing/2014/main" id="{D23A5F9B-06FC-B203-EB7B-287A0A89A5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94697" y="471488"/>
            <a:ext cx="2152650" cy="429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9" name="Rectangle 4">
            <a:extLst>
              <a:ext uri="{FF2B5EF4-FFF2-40B4-BE49-F238E27FC236}">
                <a16:creationId xmlns:a16="http://schemas.microsoft.com/office/drawing/2014/main" id="{B22161E8-788C-FAAA-2BD7-9570C0A399FE}"/>
              </a:ext>
            </a:extLst>
          </p:cNvPr>
          <p:cNvSpPr>
            <a:spLocks noChangeArrowheads="1"/>
          </p:cNvSpPr>
          <p:nvPr/>
        </p:nvSpPr>
        <p:spPr bwMode="auto">
          <a:xfrm>
            <a:off x="1314450" y="532210"/>
            <a:ext cx="3600450" cy="216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500" dirty="0"/>
              <a:t>In its simplest form, an 8-inch Standard Rain Gage is an open mouth can with straight sides. Every climatological station in the "A" Network must be equipped with a SRG. Even though the SRG is preferred, the 11-inch plastic gage is an acceptable substitute in stations other than those in the "A" Network.</a:t>
            </a:r>
          </a:p>
          <a:p>
            <a:r>
              <a:rPr lang="en-US" altLang="en-US" sz="1500" dirty="0"/>
              <a:t>http://</a:t>
            </a:r>
            <a:r>
              <a:rPr lang="en-US" altLang="en-US" sz="1500" dirty="0" err="1"/>
              <a:t>www.weather.gov</a:t>
            </a:r>
            <a:r>
              <a:rPr lang="en-US" altLang="en-US" sz="1500" dirty="0"/>
              <a:t>/</a:t>
            </a:r>
            <a:r>
              <a:rPr lang="en-US" altLang="en-US" sz="1500" dirty="0" err="1"/>
              <a:t>iwx</a:t>
            </a:r>
            <a:r>
              <a:rPr lang="en-US" altLang="en-US" sz="1500" dirty="0"/>
              <a:t>/coop_8inch</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254A9131-0398-03C3-F890-518620AEE0AB}"/>
              </a:ext>
            </a:extLst>
          </p:cNvPr>
          <p:cNvSpPr>
            <a:spLocks noGrp="1" noChangeArrowheads="1"/>
          </p:cNvSpPr>
          <p:nvPr>
            <p:ph type="title"/>
          </p:nvPr>
        </p:nvSpPr>
        <p:spPr>
          <a:xfrm>
            <a:off x="1485900" y="0"/>
            <a:ext cx="6172200" cy="914400"/>
          </a:xfrm>
        </p:spPr>
        <p:txBody>
          <a:bodyPr/>
          <a:lstStyle/>
          <a:p>
            <a:r>
              <a:rPr lang="en-US" altLang="en-US" sz="2700">
                <a:ea typeface="ＭＳ Ｐゴシック" panose="020B0600070205080204" pitchFamily="34" charset="-128"/>
              </a:rPr>
              <a:t>Rain Gauge Data </a:t>
            </a:r>
          </a:p>
        </p:txBody>
      </p:sp>
      <p:sp>
        <p:nvSpPr>
          <p:cNvPr id="21506" name="Rectangle 3">
            <a:extLst>
              <a:ext uri="{FF2B5EF4-FFF2-40B4-BE49-F238E27FC236}">
                <a16:creationId xmlns:a16="http://schemas.microsoft.com/office/drawing/2014/main" id="{861CF69F-E899-619B-E91B-6D1155550472}"/>
              </a:ext>
            </a:extLst>
          </p:cNvPr>
          <p:cNvSpPr>
            <a:spLocks noGrp="1" noChangeArrowheads="1"/>
          </p:cNvSpPr>
          <p:nvPr>
            <p:ph type="body" sz="half" idx="1"/>
          </p:nvPr>
        </p:nvSpPr>
        <p:spPr>
          <a:xfrm>
            <a:off x="1312069" y="914400"/>
            <a:ext cx="6517481" cy="4057650"/>
          </a:xfrm>
        </p:spPr>
        <p:txBody>
          <a:bodyPr/>
          <a:lstStyle/>
          <a:p>
            <a:pPr>
              <a:lnSpc>
                <a:spcPct val="80000"/>
              </a:lnSpc>
              <a:buFontTx/>
              <a:buNone/>
            </a:pPr>
            <a:r>
              <a:rPr lang="en-US" altLang="en-US" sz="1500" dirty="0">
                <a:ea typeface="ＭＳ Ｐゴシック" panose="020B0600070205080204" pitchFamily="34" charset="-128"/>
              </a:rPr>
              <a:t>In the United States, rain gauge data for NWS operations come from several different sources:</a:t>
            </a:r>
          </a:p>
          <a:p>
            <a:pPr>
              <a:lnSpc>
                <a:spcPct val="80000"/>
              </a:lnSpc>
              <a:buFontTx/>
              <a:buNone/>
            </a:pPr>
            <a:endParaRPr lang="en-US" altLang="en-US" sz="1500" dirty="0">
              <a:ea typeface="ＭＳ Ｐゴシック" panose="020B0600070205080204" pitchFamily="34" charset="-128"/>
            </a:endParaRPr>
          </a:p>
          <a:p>
            <a:pPr>
              <a:lnSpc>
                <a:spcPct val="80000"/>
              </a:lnSpc>
              <a:buFontTx/>
              <a:buNone/>
            </a:pPr>
            <a:r>
              <a:rPr lang="en-US" altLang="en-US" sz="1500" dirty="0">
                <a:ea typeface="ＭＳ Ｐゴシック" panose="020B0600070205080204" pitchFamily="34" charset="-128"/>
              </a:rPr>
              <a:t>.  Federal &amp; State Wildland Fire Programs --- over 2000 rain gages</a:t>
            </a:r>
          </a:p>
          <a:p>
            <a:pPr>
              <a:lnSpc>
                <a:spcPct val="80000"/>
              </a:lnSpc>
              <a:buFontTx/>
              <a:buNone/>
            </a:pPr>
            <a:r>
              <a:rPr lang="en-US" altLang="en-US" sz="1500" dirty="0">
                <a:ea typeface="ＭＳ Ｐゴシック" panose="020B0600070205080204" pitchFamily="34" charset="-128"/>
              </a:rPr>
              <a:t>.  USGS  --- 1,500+  rain gages</a:t>
            </a:r>
          </a:p>
          <a:p>
            <a:pPr>
              <a:lnSpc>
                <a:spcPct val="80000"/>
              </a:lnSpc>
              <a:buFontTx/>
              <a:buNone/>
            </a:pPr>
            <a:r>
              <a:rPr lang="en-US" altLang="en-US" sz="1500" dirty="0">
                <a:ea typeface="ＭＳ Ｐゴシック" panose="020B0600070205080204" pitchFamily="34" charset="-128"/>
              </a:rPr>
              <a:t>.  USACE --- 1600+  rain gages</a:t>
            </a:r>
          </a:p>
          <a:p>
            <a:pPr>
              <a:lnSpc>
                <a:spcPct val="80000"/>
              </a:lnSpc>
              <a:buFontTx/>
              <a:buNone/>
            </a:pPr>
            <a:r>
              <a:rPr lang="en-US" altLang="en-US" sz="1500" dirty="0">
                <a:ea typeface="ＭＳ Ｐゴシック" panose="020B0600070205080204" pitchFamily="34" charset="-128"/>
              </a:rPr>
              <a:t>.  NWS   ---  200+ rain gages</a:t>
            </a:r>
          </a:p>
          <a:p>
            <a:pPr>
              <a:lnSpc>
                <a:spcPct val="80000"/>
              </a:lnSpc>
              <a:buFontTx/>
              <a:buNone/>
            </a:pPr>
            <a:r>
              <a:rPr lang="en-US" altLang="en-US" sz="1500" dirty="0">
                <a:ea typeface="ＭＳ Ｐゴシック" panose="020B0600070205080204" pitchFamily="34" charset="-128"/>
              </a:rPr>
              <a:t>.  100+ other DCS Platform operators (USBR, TVA etc.)</a:t>
            </a:r>
          </a:p>
          <a:p>
            <a:pPr>
              <a:lnSpc>
                <a:spcPct val="80000"/>
              </a:lnSpc>
              <a:buFontTx/>
              <a:buNone/>
            </a:pPr>
            <a:endParaRPr lang="en-US" altLang="en-US" sz="1500" dirty="0">
              <a:ea typeface="ＭＳ Ｐゴシック" panose="020B0600070205080204" pitchFamily="34" charset="-128"/>
            </a:endParaRPr>
          </a:p>
          <a:p>
            <a:pPr>
              <a:lnSpc>
                <a:spcPct val="80000"/>
              </a:lnSpc>
              <a:buFontTx/>
              <a:buNone/>
            </a:pPr>
            <a:r>
              <a:rPr lang="en-US" altLang="en-US" sz="1500" dirty="0">
                <a:ea typeface="ＭＳ Ｐゴシック" panose="020B0600070205080204" pitchFamily="34" charset="-128"/>
              </a:rPr>
              <a:t>Other:</a:t>
            </a:r>
          </a:p>
          <a:p>
            <a:pPr>
              <a:lnSpc>
                <a:spcPct val="80000"/>
              </a:lnSpc>
              <a:buFontTx/>
              <a:buNone/>
            </a:pPr>
            <a:r>
              <a:rPr lang="en-US" altLang="en-US" sz="1800" dirty="0">
                <a:ea typeface="ＭＳ Ｐゴシック" panose="020B0600070205080204" pitchFamily="34" charset="-128"/>
              </a:rPr>
              <a:t>.  S</a:t>
            </a:r>
            <a:r>
              <a:rPr lang="en-US" altLang="en-US" sz="1500" dirty="0">
                <a:ea typeface="ＭＳ Ｐゴシック" panose="020B0600070205080204" pitchFamily="34" charset="-128"/>
              </a:rPr>
              <a:t>tate and local government funded agencies (</a:t>
            </a:r>
            <a:r>
              <a:rPr lang="en-US" altLang="en-US" sz="1500" dirty="0" err="1">
                <a:ea typeface="ＭＳ Ｐゴシック" panose="020B0600070205080204" pitchFamily="34" charset="-128"/>
              </a:rPr>
              <a:t>Mesonets</a:t>
            </a:r>
            <a:r>
              <a:rPr lang="en-US" altLang="en-US" sz="1500" dirty="0">
                <a:ea typeface="ＭＳ Ｐゴシック" panose="020B0600070205080204" pitchFamily="34" charset="-128"/>
              </a:rPr>
              <a:t>)</a:t>
            </a:r>
          </a:p>
          <a:p>
            <a:pPr>
              <a:lnSpc>
                <a:spcPct val="80000"/>
              </a:lnSpc>
              <a:buFontTx/>
              <a:buNone/>
            </a:pPr>
            <a:r>
              <a:rPr lang="en-US" altLang="en-US" sz="1500" dirty="0">
                <a:ea typeface="ＭＳ Ｐゴシック" panose="020B0600070205080204" pitchFamily="34" charset="-128"/>
              </a:rPr>
              <a:t>.  Automated Surface Observing System</a:t>
            </a:r>
          </a:p>
          <a:p>
            <a:pPr>
              <a:lnSpc>
                <a:spcPct val="80000"/>
              </a:lnSpc>
              <a:buFontTx/>
              <a:buNone/>
            </a:pPr>
            <a:r>
              <a:rPr lang="en-US" altLang="en-US" sz="1500" dirty="0">
                <a:ea typeface="ＭＳ Ｐゴシック" panose="020B0600070205080204" pitchFamily="34" charset="-128"/>
              </a:rPr>
              <a:t>.  Cooperative rain gauge network</a:t>
            </a:r>
          </a:p>
          <a:p>
            <a:pPr>
              <a:lnSpc>
                <a:spcPct val="80000"/>
              </a:lnSpc>
              <a:buFontTx/>
              <a:buNone/>
            </a:pPr>
            <a:r>
              <a:rPr lang="en-US" altLang="en-US" sz="1500" dirty="0">
                <a:ea typeface="ＭＳ Ｐゴシック" panose="020B0600070205080204" pitchFamily="34" charset="-128"/>
              </a:rPr>
              <a:t>.  Other NWS supported gauges (IFLOWS, ALERT etc.)</a:t>
            </a:r>
          </a:p>
          <a:p>
            <a:pPr>
              <a:lnSpc>
                <a:spcPct val="80000"/>
              </a:lnSpc>
              <a:buFontTx/>
              <a:buNone/>
            </a:pPr>
            <a:endParaRPr lang="en-US" altLang="en-US" sz="1500" dirty="0">
              <a:ea typeface="ＭＳ Ｐゴシック" panose="020B0600070205080204" pitchFamily="34" charset="-128"/>
            </a:endParaRPr>
          </a:p>
          <a:p>
            <a:pPr>
              <a:lnSpc>
                <a:spcPct val="80000"/>
              </a:lnSpc>
              <a:buFontTx/>
              <a:buNone/>
            </a:pPr>
            <a:r>
              <a:rPr lang="en-US" altLang="en-US" sz="1500" dirty="0">
                <a:ea typeface="ＭＳ Ｐゴシック" panose="020B0600070205080204" pitchFamily="34" charset="-128"/>
              </a:rPr>
              <a:t>Spatial resolution :  Non-uniform </a:t>
            </a:r>
          </a:p>
          <a:p>
            <a:pPr>
              <a:lnSpc>
                <a:spcPct val="80000"/>
              </a:lnSpc>
              <a:buFontTx/>
              <a:buNone/>
            </a:pPr>
            <a:r>
              <a:rPr lang="en-US" altLang="en-US" sz="1500" dirty="0">
                <a:ea typeface="ＭＳ Ｐゴシック" panose="020B0600070205080204" pitchFamily="34" charset="-128"/>
              </a:rPr>
              <a:t>Temporal resolution : hourly and daily (few 1 min. gauges)</a:t>
            </a:r>
          </a:p>
        </p:txBody>
      </p:sp>
      <p:pic>
        <p:nvPicPr>
          <p:cNvPr id="4100" name="Picture 4" descr="noaa_logo">
            <a:extLst>
              <a:ext uri="{FF2B5EF4-FFF2-40B4-BE49-F238E27FC236}">
                <a16:creationId xmlns:a16="http://schemas.microsoft.com/office/drawing/2014/main" id="{066D8A31-E893-1166-A4B1-5AA4226827D2}"/>
              </a:ext>
            </a:extLst>
          </p:cNvPr>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1143000" y="0"/>
            <a:ext cx="809625" cy="742950"/>
          </a:xfrm>
          <a:noFill/>
          <a:extLs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pic>
        <p:nvPicPr>
          <p:cNvPr id="4101" name="Picture 5" descr="nwsright_logo">
            <a:extLst>
              <a:ext uri="{FF2B5EF4-FFF2-40B4-BE49-F238E27FC236}">
                <a16:creationId xmlns:a16="http://schemas.microsoft.com/office/drawing/2014/main" id="{84506A74-8989-34F6-4A00-495AC137FE91}"/>
              </a:ext>
            </a:extLst>
          </p:cNvPr>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7191375" y="0"/>
            <a:ext cx="809625" cy="742950"/>
          </a:xfrm>
          <a:noFill/>
          <a:extLs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sp>
        <p:nvSpPr>
          <p:cNvPr id="4102" name="Text Box 6">
            <a:extLst>
              <a:ext uri="{FF2B5EF4-FFF2-40B4-BE49-F238E27FC236}">
                <a16:creationId xmlns:a16="http://schemas.microsoft.com/office/drawing/2014/main" id="{5D0C382E-3E01-6F22-60DC-80990F31035F}"/>
              </a:ext>
            </a:extLst>
          </p:cNvPr>
          <p:cNvSpPr txBox="1">
            <a:spLocks noChangeArrowheads="1"/>
          </p:cNvSpPr>
          <p:nvPr/>
        </p:nvSpPr>
        <p:spPr bwMode="auto">
          <a:xfrm>
            <a:off x="6400800" y="4770835"/>
            <a:ext cx="158485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dirty="0">
                <a:latin typeface="Times" charset="0"/>
              </a:rPr>
              <a:t>Jeff McCollum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39204EAF-CC7D-8A4B-F032-F134EEAC6D8B}"/>
              </a:ext>
            </a:extLst>
          </p:cNvPr>
          <p:cNvSpPr>
            <a:spLocks noGrp="1" noChangeArrowheads="1"/>
          </p:cNvSpPr>
          <p:nvPr>
            <p:ph type="title"/>
          </p:nvPr>
        </p:nvSpPr>
        <p:spPr>
          <a:xfrm>
            <a:off x="1143000" y="0"/>
            <a:ext cx="6858000" cy="400050"/>
          </a:xfrm>
        </p:spPr>
        <p:txBody>
          <a:bodyPr/>
          <a:lstStyle/>
          <a:p>
            <a:r>
              <a:rPr lang="en-US" altLang="en-US" sz="2250">
                <a:ea typeface="ＭＳ Ｐゴシック" panose="020B0600070205080204" pitchFamily="34" charset="-128"/>
              </a:rPr>
              <a:t>Time series from a rain gauges operated by USGS</a:t>
            </a:r>
            <a:endParaRPr lang="en-US" altLang="en-US">
              <a:ea typeface="ＭＳ Ｐゴシック" panose="020B0600070205080204" pitchFamily="34" charset="-128"/>
            </a:endParaRPr>
          </a:p>
        </p:txBody>
      </p:sp>
      <p:sp>
        <p:nvSpPr>
          <p:cNvPr id="25602" name="Rectangle 3">
            <a:extLst>
              <a:ext uri="{FF2B5EF4-FFF2-40B4-BE49-F238E27FC236}">
                <a16:creationId xmlns:a16="http://schemas.microsoft.com/office/drawing/2014/main" id="{BCBF1637-CBC1-FDEA-C075-A2AAD2B232BF}"/>
              </a:ext>
            </a:extLst>
          </p:cNvPr>
          <p:cNvSpPr>
            <a:spLocks noGrp="1" noChangeArrowheads="1"/>
          </p:cNvSpPr>
          <p:nvPr>
            <p:ph type="body" idx="1"/>
          </p:nvPr>
        </p:nvSpPr>
        <p:spPr>
          <a:xfrm>
            <a:off x="1143000" y="457200"/>
            <a:ext cx="6858000" cy="742950"/>
          </a:xfrm>
        </p:spPr>
        <p:txBody>
          <a:bodyPr/>
          <a:lstStyle/>
          <a:p>
            <a:pPr>
              <a:lnSpc>
                <a:spcPct val="90000"/>
              </a:lnSpc>
            </a:pPr>
            <a:r>
              <a:rPr lang="en-US" altLang="en-US" sz="1500" dirty="0">
                <a:ea typeface="ＭＳ Ｐゴシック" panose="020B0600070205080204" pitchFamily="34" charset="-128"/>
              </a:rPr>
              <a:t>The data was obtained from </a:t>
            </a:r>
            <a:r>
              <a:rPr lang="en-US" altLang="en-US" sz="1500" dirty="0">
                <a:ea typeface="ＭＳ Ｐゴシック" panose="020B0600070205080204" pitchFamily="34" charset="-128"/>
                <a:hlinkClick r:id="rId2"/>
              </a:rPr>
              <a:t>http://waterdata.usgs.gov/nwis/sw</a:t>
            </a:r>
            <a:r>
              <a:rPr lang="en-US" altLang="en-US" sz="1500" dirty="0">
                <a:ea typeface="ＭＳ Ｐゴシック" panose="020B0600070205080204" pitchFamily="34" charset="-128"/>
              </a:rPr>
              <a:t> for the Walker Creek </a:t>
            </a:r>
            <a:r>
              <a:rPr lang="en-US" altLang="en-US" sz="1500" dirty="0" err="1">
                <a:ea typeface="ＭＳ Ｐゴシック" panose="020B0600070205080204" pitchFamily="34" charset="-128"/>
              </a:rPr>
              <a:t>Raingauge</a:t>
            </a:r>
            <a:r>
              <a:rPr lang="en-US" altLang="en-US" sz="1500" dirty="0">
                <a:ea typeface="ＭＳ Ｐゴシック" panose="020B0600070205080204" pitchFamily="34" charset="-128"/>
              </a:rPr>
              <a:t> at Sarasota FL  </a:t>
            </a:r>
          </a:p>
          <a:p>
            <a:pPr>
              <a:lnSpc>
                <a:spcPct val="90000"/>
              </a:lnSpc>
            </a:pPr>
            <a:r>
              <a:rPr lang="en-US" altLang="en-US" sz="1500" dirty="0">
                <a:ea typeface="ＭＳ Ｐゴシック" panose="020B0600070205080204" pitchFamily="34" charset="-128"/>
              </a:rPr>
              <a:t>The data can also be downloaded as simple text files</a:t>
            </a:r>
            <a:endParaRPr lang="en-US" altLang="en-US" dirty="0">
              <a:ea typeface="ＭＳ Ｐゴシック" panose="020B0600070205080204" pitchFamily="34" charset="-128"/>
            </a:endParaRPr>
          </a:p>
        </p:txBody>
      </p:sp>
      <p:pic>
        <p:nvPicPr>
          <p:cNvPr id="25603" name="Picture 4" descr="USGS">
            <a:extLst>
              <a:ext uri="{FF2B5EF4-FFF2-40B4-BE49-F238E27FC236}">
                <a16:creationId xmlns:a16="http://schemas.microsoft.com/office/drawing/2014/main" id="{7B2704BE-0E4C-8AD0-4976-6552ACBCF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101" y="1298973"/>
            <a:ext cx="5080397" cy="338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0.2|0|0"/>
</p:tagLst>
</file>

<file path=ppt/tags/tag2.xml><?xml version="1.0" encoding="utf-8"?>
<p:tagLst xmlns:a="http://schemas.openxmlformats.org/drawingml/2006/main" xmlns:r="http://schemas.openxmlformats.org/officeDocument/2006/relationships" xmlns:p="http://schemas.openxmlformats.org/presentationml/2006/main">
  <p:tag name="TIMING" val="|0|0|0|0|0"/>
</p:tagLst>
</file>

<file path=ppt/tags/tag3.xml><?xml version="1.0" encoding="utf-8"?>
<p:tagLst xmlns:a="http://schemas.openxmlformats.org/drawingml/2006/main" xmlns:r="http://schemas.openxmlformats.org/officeDocument/2006/relationships" xmlns:p="http://schemas.openxmlformats.org/presentationml/2006/main">
  <p:tag name="TIMING" val="|0|0"/>
</p:tagLst>
</file>

<file path=ppt/tags/tag4.xml><?xml version="1.0" encoding="utf-8"?>
<p:tagLst xmlns:a="http://schemas.openxmlformats.org/drawingml/2006/main" xmlns:r="http://schemas.openxmlformats.org/officeDocument/2006/relationships" xmlns:p="http://schemas.openxmlformats.org/presentationml/2006/main">
  <p:tag name="TIMING" val="|29.5|6.9|14.|21.9"/>
</p:tagLst>
</file>

<file path=ppt/tags/tag5.xml><?xml version="1.0" encoding="utf-8"?>
<p:tagLst xmlns:a="http://schemas.openxmlformats.org/drawingml/2006/main" xmlns:r="http://schemas.openxmlformats.org/officeDocument/2006/relationships" xmlns:p="http://schemas.openxmlformats.org/presentationml/2006/main">
  <p:tag name="TIMING" val="|74.|32.9"/>
</p:tagLst>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Helvetica"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Helvetica" pitchFamily="-107"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107198</TotalTime>
  <Words>4283</Words>
  <Application>Microsoft Macintosh PowerPoint</Application>
  <PresentationFormat>On-screen Show (16:9)</PresentationFormat>
  <Paragraphs>722</Paragraphs>
  <Slides>49</Slides>
  <Notes>26</Notes>
  <HiddenSlides>0</HiddenSlides>
  <MMClips>2</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61" baseType="lpstr">
      <vt:lpstr>Arial</vt:lpstr>
      <vt:lpstr>Bell MT</vt:lpstr>
      <vt:lpstr>Book Antiqua</vt:lpstr>
      <vt:lpstr>Calibri</vt:lpstr>
      <vt:lpstr>Georgia</vt:lpstr>
      <vt:lpstr>Helvetica</vt:lpstr>
      <vt:lpstr>Symbol</vt:lpstr>
      <vt:lpstr>Times</vt:lpstr>
      <vt:lpstr>Times New Roman</vt:lpstr>
      <vt:lpstr>Wingdings</vt:lpstr>
      <vt:lpstr>Blank Presentation</vt:lpstr>
      <vt:lpstr>Equation</vt:lpstr>
      <vt:lpstr>Precipitation</vt:lpstr>
      <vt:lpstr>Precipitation</vt:lpstr>
      <vt:lpstr>PowerPoint Presentation</vt:lpstr>
      <vt:lpstr>PowerPoint Presentation</vt:lpstr>
      <vt:lpstr>PowerPoint Presentation</vt:lpstr>
      <vt:lpstr>PowerPoint Presentation</vt:lpstr>
      <vt:lpstr>Rain gauge</vt:lpstr>
      <vt:lpstr>Rain Gauge Data </vt:lpstr>
      <vt:lpstr>Time series from a rain gauges operated by USGS</vt:lpstr>
      <vt:lpstr>PowerPoint Presentation</vt:lpstr>
      <vt:lpstr>RADAR</vt:lpstr>
      <vt:lpstr>NEXRAD (Next Generation Weather Radar system)</vt:lpstr>
      <vt:lpstr>Radar Rainfall Relationship</vt:lpstr>
      <vt:lpstr>PowerPoint Presentation</vt:lpstr>
      <vt:lpstr>NEXRAD data</vt:lpstr>
      <vt:lpstr>NEXRAD data</vt:lpstr>
      <vt:lpstr>NEXRAD (Hurricane Katrina) </vt:lpstr>
      <vt:lpstr>PowerPoint Presentation</vt:lpstr>
      <vt:lpstr>PowerPoint Presentation</vt:lpstr>
      <vt:lpstr>PowerPoint Presentation</vt:lpstr>
      <vt:lpstr>PowerPoint Presentation</vt:lpstr>
      <vt:lpstr>PowerPoint Presentation</vt:lpstr>
      <vt:lpstr>PowerPoint Presentation</vt:lpstr>
      <vt:lpstr>Core Observatory Geometry and Instruments</vt:lpstr>
      <vt:lpstr>GPM Microwave Imager</vt:lpstr>
      <vt:lpstr>Dual-frequency Precipitation Radar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Passive Radiometer Imagery</vt:lpstr>
      <vt:lpstr>Modeling Passive Imagery</vt:lpstr>
      <vt:lpstr>Brightness temperature (TB)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Satellite Rainfall</vt:lpstr>
    </vt:vector>
  </TitlesOfParts>
  <Company>NASA/GSFC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Lakshmi, Venkataraman (vl9tn)</cp:lastModifiedBy>
  <cp:revision>808</cp:revision>
  <cp:lastPrinted>2020-04-23T14:34:38Z</cp:lastPrinted>
  <dcterms:created xsi:type="dcterms:W3CDTF">2009-12-10T15:14:56Z</dcterms:created>
  <dcterms:modified xsi:type="dcterms:W3CDTF">2022-11-15T10:24:25Z</dcterms:modified>
</cp:coreProperties>
</file>